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6"/>
  </p:notesMasterIdLst>
  <p:sldIdLst>
    <p:sldId id="1246" r:id="rId2"/>
    <p:sldId id="1249" r:id="rId3"/>
    <p:sldId id="1252" r:id="rId4"/>
    <p:sldId id="1254" r:id="rId5"/>
    <p:sldId id="1635" r:id="rId6"/>
    <p:sldId id="1242" r:id="rId7"/>
    <p:sldId id="1255" r:id="rId8"/>
    <p:sldId id="1636" r:id="rId9"/>
    <p:sldId id="1637" r:id="rId10"/>
    <p:sldId id="1638" r:id="rId11"/>
    <p:sldId id="1639" r:id="rId12"/>
    <p:sldId id="1640" r:id="rId13"/>
    <p:sldId id="1641" r:id="rId14"/>
    <p:sldId id="1642" r:id="rId15"/>
    <p:sldId id="1643" r:id="rId16"/>
    <p:sldId id="1644" r:id="rId17"/>
    <p:sldId id="1354" r:id="rId18"/>
    <p:sldId id="1645" r:id="rId19"/>
    <p:sldId id="1339" r:id="rId20"/>
    <p:sldId id="1646" r:id="rId21"/>
    <p:sldId id="1647" r:id="rId22"/>
    <p:sldId id="1352" r:id="rId23"/>
    <p:sldId id="1648" r:id="rId24"/>
    <p:sldId id="1353" r:id="rId25"/>
    <p:sldId id="1649" r:id="rId26"/>
    <p:sldId id="1355" r:id="rId27"/>
    <p:sldId id="1650" r:id="rId28"/>
    <p:sldId id="1392" r:id="rId29"/>
    <p:sldId id="1651" r:id="rId30"/>
    <p:sldId id="1396" r:id="rId31"/>
    <p:sldId id="1401" r:id="rId32"/>
    <p:sldId id="1652" r:id="rId33"/>
    <p:sldId id="1349" r:id="rId34"/>
    <p:sldId id="1426" r:id="rId35"/>
    <p:sldId id="1530" r:id="rId36"/>
    <p:sldId id="1417" r:id="rId37"/>
    <p:sldId id="1418" r:id="rId38"/>
    <p:sldId id="1419" r:id="rId39"/>
    <p:sldId id="1420" r:id="rId40"/>
    <p:sldId id="1421" r:id="rId41"/>
    <p:sldId id="1422" r:id="rId42"/>
    <p:sldId id="1577" r:id="rId43"/>
    <p:sldId id="1423" r:id="rId44"/>
    <p:sldId id="1616" r:id="rId45"/>
    <p:sldId id="1523" r:id="rId46"/>
    <p:sldId id="1528" r:id="rId47"/>
    <p:sldId id="276" r:id="rId48"/>
    <p:sldId id="1618" r:id="rId49"/>
    <p:sldId id="1619" r:id="rId50"/>
    <p:sldId id="1621" r:id="rId51"/>
    <p:sldId id="1622" r:id="rId52"/>
    <p:sldId id="1623" r:id="rId53"/>
    <p:sldId id="1625" r:id="rId54"/>
    <p:sldId id="1628" r:id="rId55"/>
    <p:sldId id="1627" r:id="rId56"/>
    <p:sldId id="1629" r:id="rId57"/>
    <p:sldId id="1630" r:id="rId58"/>
    <p:sldId id="1653" r:id="rId59"/>
    <p:sldId id="1632" r:id="rId60"/>
    <p:sldId id="1529" r:id="rId61"/>
    <p:sldId id="1634" r:id="rId62"/>
    <p:sldId id="460" r:id="rId63"/>
    <p:sldId id="257" r:id="rId64"/>
    <p:sldId id="304" r:id="rId65"/>
    <p:sldId id="1654" r:id="rId66"/>
    <p:sldId id="1655" r:id="rId67"/>
    <p:sldId id="436" r:id="rId68"/>
    <p:sldId id="1656" r:id="rId69"/>
    <p:sldId id="1658" r:id="rId70"/>
    <p:sldId id="439" r:id="rId71"/>
    <p:sldId id="1657" r:id="rId72"/>
    <p:sldId id="437" r:id="rId73"/>
    <p:sldId id="1679" r:id="rId74"/>
    <p:sldId id="1659" r:id="rId75"/>
    <p:sldId id="1665" r:id="rId76"/>
    <p:sldId id="1666" r:id="rId77"/>
    <p:sldId id="450" r:id="rId78"/>
    <p:sldId id="1663" r:id="rId79"/>
    <p:sldId id="1667" r:id="rId80"/>
    <p:sldId id="1669" r:id="rId81"/>
    <p:sldId id="1670" r:id="rId82"/>
    <p:sldId id="1672" r:id="rId83"/>
    <p:sldId id="1673" r:id="rId84"/>
    <p:sldId id="1671" r:id="rId85"/>
    <p:sldId id="454" r:id="rId86"/>
    <p:sldId id="286" r:id="rId87"/>
    <p:sldId id="1661" r:id="rId88"/>
    <p:sldId id="1535" r:id="rId89"/>
    <p:sldId id="1537" r:id="rId90"/>
    <p:sldId id="1539" r:id="rId91"/>
    <p:sldId id="1205" r:id="rId92"/>
    <p:sldId id="1214" r:id="rId93"/>
    <p:sldId id="1220" r:id="rId94"/>
    <p:sldId id="1215" r:id="rId95"/>
    <p:sldId id="1588" r:id="rId96"/>
    <p:sldId id="1660" r:id="rId97"/>
    <p:sldId id="1554" r:id="rId98"/>
    <p:sldId id="1213" r:id="rId99"/>
    <p:sldId id="1216" r:id="rId100"/>
    <p:sldId id="1217" r:id="rId101"/>
    <p:sldId id="1218" r:id="rId102"/>
    <p:sldId id="1211" r:id="rId103"/>
    <p:sldId id="1238" r:id="rId104"/>
    <p:sldId id="1212" r:id="rId105"/>
    <p:sldId id="1219" r:id="rId106"/>
    <p:sldId id="343" r:id="rId107"/>
    <p:sldId id="1555" r:id="rId108"/>
    <p:sldId id="345" r:id="rId109"/>
    <p:sldId id="347" r:id="rId110"/>
    <p:sldId id="349" r:id="rId111"/>
    <p:sldId id="351" r:id="rId112"/>
    <p:sldId id="353" r:id="rId113"/>
    <p:sldId id="355" r:id="rId114"/>
    <p:sldId id="412" r:id="rId115"/>
    <p:sldId id="414" r:id="rId116"/>
    <p:sldId id="416" r:id="rId117"/>
    <p:sldId id="418" r:id="rId118"/>
    <p:sldId id="420" r:id="rId119"/>
    <p:sldId id="368" r:id="rId120"/>
    <p:sldId id="422" r:id="rId121"/>
    <p:sldId id="423" r:id="rId122"/>
    <p:sldId id="378" r:id="rId123"/>
    <p:sldId id="425" r:id="rId124"/>
    <p:sldId id="426" r:id="rId125"/>
    <p:sldId id="427" r:id="rId126"/>
    <p:sldId id="428" r:id="rId127"/>
    <p:sldId id="384" r:id="rId128"/>
    <p:sldId id="430" r:id="rId129"/>
    <p:sldId id="431" r:id="rId130"/>
    <p:sldId id="432" r:id="rId131"/>
    <p:sldId id="433" r:id="rId132"/>
    <p:sldId id="435" r:id="rId133"/>
    <p:sldId id="1556" r:id="rId134"/>
    <p:sldId id="1563" r:id="rId135"/>
    <p:sldId id="1674" r:id="rId136"/>
    <p:sldId id="1675" r:id="rId137"/>
    <p:sldId id="1431" r:id="rId138"/>
    <p:sldId id="1442" r:id="rId139"/>
    <p:sldId id="1430" r:id="rId140"/>
    <p:sldId id="1433" r:id="rId141"/>
    <p:sldId id="1227" r:id="rId142"/>
    <p:sldId id="1434" r:id="rId143"/>
    <p:sldId id="1435" r:id="rId144"/>
    <p:sldId id="1436" r:id="rId145"/>
    <p:sldId id="1441" r:id="rId146"/>
    <p:sldId id="1438" r:id="rId147"/>
    <p:sldId id="1439" r:id="rId148"/>
    <p:sldId id="1440" r:id="rId149"/>
    <p:sldId id="1432" r:id="rId150"/>
    <p:sldId id="1451" r:id="rId151"/>
    <p:sldId id="1444" r:id="rId152"/>
    <p:sldId id="1443" r:id="rId153"/>
    <p:sldId id="1446" r:id="rId154"/>
    <p:sldId id="1447" r:id="rId155"/>
    <p:sldId id="1445" r:id="rId156"/>
    <p:sldId id="1453" r:id="rId157"/>
    <p:sldId id="1452" r:id="rId158"/>
    <p:sldId id="1450" r:id="rId159"/>
    <p:sldId id="1455" r:id="rId160"/>
    <p:sldId id="1454" r:id="rId161"/>
    <p:sldId id="1428" r:id="rId162"/>
    <p:sldId id="1457" r:id="rId163"/>
    <p:sldId id="1463" r:id="rId164"/>
    <p:sldId id="1564" r:id="rId165"/>
    <p:sldId id="1565" r:id="rId166"/>
    <p:sldId id="1459" r:id="rId167"/>
    <p:sldId id="1456" r:id="rId168"/>
    <p:sldId id="1473" r:id="rId169"/>
    <p:sldId id="1475" r:id="rId170"/>
    <p:sldId id="1477" r:id="rId171"/>
    <p:sldId id="1479" r:id="rId172"/>
    <p:sldId id="1480" r:id="rId173"/>
    <p:sldId id="1483" r:id="rId174"/>
    <p:sldId id="1596" r:id="rId175"/>
    <p:sldId id="1676" r:id="rId176"/>
    <p:sldId id="1677" r:id="rId177"/>
    <p:sldId id="1590" r:id="rId178"/>
    <p:sldId id="1485" r:id="rId179"/>
    <p:sldId id="1484" r:id="rId180"/>
    <p:sldId id="1488" r:id="rId181"/>
    <p:sldId id="1458" r:id="rId182"/>
    <p:sldId id="1491" r:id="rId183"/>
    <p:sldId id="1493" r:id="rId184"/>
    <p:sldId id="1492" r:id="rId185"/>
    <p:sldId id="1494" r:id="rId186"/>
    <p:sldId id="1468" r:id="rId187"/>
    <p:sldId id="1462" r:id="rId188"/>
    <p:sldId id="1496" r:id="rId189"/>
    <p:sldId id="1500" r:id="rId190"/>
    <p:sldId id="1567" r:id="rId191"/>
    <p:sldId id="1570" r:id="rId192"/>
    <p:sldId id="1498" r:id="rId193"/>
    <p:sldId id="1469" r:id="rId194"/>
    <p:sldId id="1571" r:id="rId195"/>
    <p:sldId id="1512" r:id="rId196"/>
    <p:sldId id="1678" r:id="rId197"/>
    <p:sldId id="1470" r:id="rId198"/>
    <p:sldId id="1472" r:id="rId199"/>
    <p:sldId id="1599" r:id="rId200"/>
    <p:sldId id="1575" r:id="rId201"/>
    <p:sldId id="1576" r:id="rId202"/>
    <p:sldId id="1572" r:id="rId203"/>
    <p:sldId id="1574" r:id="rId204"/>
    <p:sldId id="2142" r:id="rId20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EBEB03"/>
    <a:srgbClr val="008000"/>
    <a:srgbClr val="FFCCFF"/>
    <a:srgbClr val="FFE593"/>
    <a:srgbClr val="CCFFCC"/>
    <a:srgbClr val="00CC00"/>
    <a:srgbClr val="CCE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89871" autoAdjust="0"/>
  </p:normalViewPr>
  <p:slideViewPr>
    <p:cSldViewPr>
      <p:cViewPr varScale="1">
        <p:scale>
          <a:sx n="69" d="100"/>
          <a:sy n="69" d="100"/>
        </p:scale>
        <p:origin x="14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73956-42BC-4C69-BF65-37710AC4E50D}" type="datetimeFigureOut">
              <a:rPr lang="en-US" smtClean="0"/>
              <a:t>7/2/2023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0E6F6-4FBA-4F7E-9419-D4A9151F272F}" type="slidenum">
              <a:rPr lang="en-US" smtClean="0"/>
              <a:t>‹#›</a:t>
            </a:fld>
            <a:endParaRPr lang="en-US"/>
          </a:p>
        </p:txBody>
      </p:sp>
    </p:spTree>
    <p:extLst>
      <p:ext uri="{BB962C8B-B14F-4D97-AF65-F5344CB8AC3E}">
        <p14:creationId xmlns:p14="http://schemas.microsoft.com/office/powerpoint/2010/main" val="409224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6"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7"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3686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6869" name="Rectangle 5"/>
          <p:cNvSpPr>
            <a:spLocks noGrp="1" noChangeArrowheads="1"/>
          </p:cNvSpPr>
          <p:nvPr>
            <p:ph type="dt" sz="half" idx="2"/>
          </p:nvPr>
        </p:nvSpPr>
        <p:spPr/>
        <p:txBody>
          <a:bodyPr/>
          <a:lstStyle>
            <a:lvl1pPr>
              <a:defRPr/>
            </a:lvl1pPr>
          </a:lstStyle>
          <a:p>
            <a:endParaRPr lang="en-US" altLang="en-US"/>
          </a:p>
        </p:txBody>
      </p:sp>
      <p:sp>
        <p:nvSpPr>
          <p:cNvPr id="36870" name="Rectangle 6"/>
          <p:cNvSpPr>
            <a:spLocks noGrp="1" noChangeArrowheads="1"/>
          </p:cNvSpPr>
          <p:nvPr>
            <p:ph type="ftr" sz="quarter" idx="3"/>
          </p:nvPr>
        </p:nvSpPr>
        <p:spPr/>
        <p:txBody>
          <a:bodyPr/>
          <a:lstStyle>
            <a:lvl1pPr>
              <a:defRPr/>
            </a:lvl1pPr>
          </a:lstStyle>
          <a:p>
            <a:endParaRPr lang="en-US" altLang="en-US"/>
          </a:p>
        </p:txBody>
      </p:sp>
      <p:sp>
        <p:nvSpPr>
          <p:cNvPr id="36871" name="Rectangle 7"/>
          <p:cNvSpPr>
            <a:spLocks noGrp="1" noChangeArrowheads="1"/>
          </p:cNvSpPr>
          <p:nvPr>
            <p:ph type="sldNum" sz="quarter" idx="4"/>
          </p:nvPr>
        </p:nvSpPr>
        <p:spPr/>
        <p:txBody>
          <a:bodyPr/>
          <a:lstStyle>
            <a:lvl1pPr>
              <a:defRPr/>
            </a:lvl1pPr>
          </a:lstStyle>
          <a:p>
            <a:fld id="{95CED0C9-B7E6-46C6-B849-9F3775A23E70}" type="slidenum">
              <a:rPr lang="en-US" altLang="en-US"/>
              <a:pPr/>
              <a:t>‹#›</a:t>
            </a:fld>
            <a:endParaRPr lang="en-US" altLang="en-US"/>
          </a:p>
        </p:txBody>
      </p:sp>
      <p:grpSp>
        <p:nvGrpSpPr>
          <p:cNvPr id="36872" name="Group 8"/>
          <p:cNvGrpSpPr>
            <a:grpSpLocks/>
          </p:cNvGrpSpPr>
          <p:nvPr/>
        </p:nvGrpSpPr>
        <p:grpSpPr bwMode="auto">
          <a:xfrm>
            <a:off x="7493000" y="2992438"/>
            <a:ext cx="1338263" cy="2189162"/>
            <a:chOff x="4704" y="1885"/>
            <a:chExt cx="843" cy="1379"/>
          </a:xfrm>
        </p:grpSpPr>
        <p:sp>
          <p:nvSpPr>
            <p:cNvPr id="36873"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1"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2"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3"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4"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5"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6"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7"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8"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9"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0"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1"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2"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3"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04"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B30A17-2ACD-4EB3-8B54-655F84F1E99B}" type="slidenum">
              <a:rPr lang="en-US" altLang="en-US"/>
              <a:pPr/>
              <a:t>‹#›</a:t>
            </a:fld>
            <a:endParaRPr lang="en-US" altLang="en-US"/>
          </a:p>
        </p:txBody>
      </p:sp>
    </p:spTree>
    <p:extLst>
      <p:ext uri="{BB962C8B-B14F-4D97-AF65-F5344CB8AC3E}">
        <p14:creationId xmlns:p14="http://schemas.microsoft.com/office/powerpoint/2010/main" val="133023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F7DC0A-3383-4F14-834A-8785EFCF44F6}" type="slidenum">
              <a:rPr lang="en-US" altLang="en-US"/>
              <a:pPr/>
              <a:t>‹#›</a:t>
            </a:fld>
            <a:endParaRPr lang="en-US" altLang="en-US"/>
          </a:p>
        </p:txBody>
      </p:sp>
    </p:spTree>
    <p:extLst>
      <p:ext uri="{BB962C8B-B14F-4D97-AF65-F5344CB8AC3E}">
        <p14:creationId xmlns:p14="http://schemas.microsoft.com/office/powerpoint/2010/main" val="94265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7683A5-B91E-4CA8-B5BA-B07EE8BE34AD}" type="slidenum">
              <a:rPr lang="en-US" altLang="en-US"/>
              <a:pPr/>
              <a:t>‹#›</a:t>
            </a:fld>
            <a:endParaRPr lang="en-US" altLang="en-US"/>
          </a:p>
        </p:txBody>
      </p:sp>
    </p:spTree>
    <p:extLst>
      <p:ext uri="{BB962C8B-B14F-4D97-AF65-F5344CB8AC3E}">
        <p14:creationId xmlns:p14="http://schemas.microsoft.com/office/powerpoint/2010/main" val="426938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9F4BF3-A254-46F4-AFD6-FC2688BD85A2}" type="slidenum">
              <a:rPr lang="en-US" altLang="en-US"/>
              <a:pPr/>
              <a:t>‹#›</a:t>
            </a:fld>
            <a:endParaRPr lang="en-US" altLang="en-US"/>
          </a:p>
        </p:txBody>
      </p:sp>
    </p:spTree>
    <p:extLst>
      <p:ext uri="{BB962C8B-B14F-4D97-AF65-F5344CB8AC3E}">
        <p14:creationId xmlns:p14="http://schemas.microsoft.com/office/powerpoint/2010/main" val="344527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7120CC-38F3-446B-8093-493A0E71A1C4}" type="slidenum">
              <a:rPr lang="en-US" altLang="en-US"/>
              <a:pPr/>
              <a:t>‹#›</a:t>
            </a:fld>
            <a:endParaRPr lang="en-US" altLang="en-US"/>
          </a:p>
        </p:txBody>
      </p:sp>
    </p:spTree>
    <p:extLst>
      <p:ext uri="{BB962C8B-B14F-4D97-AF65-F5344CB8AC3E}">
        <p14:creationId xmlns:p14="http://schemas.microsoft.com/office/powerpoint/2010/main" val="160430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2F3BC4C-FB62-4FB9-8920-C861E3C854CD}" type="slidenum">
              <a:rPr lang="en-US" altLang="en-US"/>
              <a:pPr/>
              <a:t>‹#›</a:t>
            </a:fld>
            <a:endParaRPr lang="en-US" altLang="en-US"/>
          </a:p>
        </p:txBody>
      </p:sp>
    </p:spTree>
    <p:extLst>
      <p:ext uri="{BB962C8B-B14F-4D97-AF65-F5344CB8AC3E}">
        <p14:creationId xmlns:p14="http://schemas.microsoft.com/office/powerpoint/2010/main" val="407586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FB8867D-9CD1-4E72-B732-52A29DA8C20B}" type="slidenum">
              <a:rPr lang="en-US" altLang="en-US"/>
              <a:pPr/>
              <a:t>‹#›</a:t>
            </a:fld>
            <a:endParaRPr lang="en-US" altLang="en-US"/>
          </a:p>
        </p:txBody>
      </p:sp>
    </p:spTree>
    <p:extLst>
      <p:ext uri="{BB962C8B-B14F-4D97-AF65-F5344CB8AC3E}">
        <p14:creationId xmlns:p14="http://schemas.microsoft.com/office/powerpoint/2010/main" val="286993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3980EE3-C97C-4692-9850-71E63D20762E}" type="slidenum">
              <a:rPr lang="en-US" altLang="en-US"/>
              <a:pPr/>
              <a:t>‹#›</a:t>
            </a:fld>
            <a:endParaRPr lang="en-US" altLang="en-US"/>
          </a:p>
        </p:txBody>
      </p:sp>
    </p:spTree>
    <p:extLst>
      <p:ext uri="{BB962C8B-B14F-4D97-AF65-F5344CB8AC3E}">
        <p14:creationId xmlns:p14="http://schemas.microsoft.com/office/powerpoint/2010/main" val="41707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C55EC1-D742-4255-9F66-8248912E4A6C}" type="slidenum">
              <a:rPr lang="en-US" altLang="en-US"/>
              <a:pPr/>
              <a:t>‹#›</a:t>
            </a:fld>
            <a:endParaRPr lang="en-US" altLang="en-US"/>
          </a:p>
        </p:txBody>
      </p:sp>
    </p:spTree>
    <p:extLst>
      <p:ext uri="{BB962C8B-B14F-4D97-AF65-F5344CB8AC3E}">
        <p14:creationId xmlns:p14="http://schemas.microsoft.com/office/powerpoint/2010/main" val="348344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A8A055D-7860-492C-9D5A-2BD7082C8F20}" type="slidenum">
              <a:rPr lang="en-US" altLang="en-US"/>
              <a:pPr/>
              <a:t>‹#›</a:t>
            </a:fld>
            <a:endParaRPr lang="en-US" altLang="en-US"/>
          </a:p>
        </p:txBody>
      </p:sp>
    </p:spTree>
    <p:extLst>
      <p:ext uri="{BB962C8B-B14F-4D97-AF65-F5344CB8AC3E}">
        <p14:creationId xmlns:p14="http://schemas.microsoft.com/office/powerpoint/2010/main" val="185938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3"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5844"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584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5847" name="Rectangle 7"/>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63835B5C-ECFD-4F43-87D9-283990DF4324}" type="slidenum">
              <a:rPr lang="en-US" altLang="en-US"/>
              <a:pPr/>
              <a:t>‹#›</a:t>
            </a:fld>
            <a:endParaRPr lang="en-US" altLang="en-US"/>
          </a:p>
        </p:txBody>
      </p:sp>
      <p:grpSp>
        <p:nvGrpSpPr>
          <p:cNvPr id="35848" name="Group 8"/>
          <p:cNvGrpSpPr>
            <a:grpSpLocks/>
          </p:cNvGrpSpPr>
          <p:nvPr/>
        </p:nvGrpSpPr>
        <p:grpSpPr bwMode="auto">
          <a:xfrm>
            <a:off x="8153400" y="152400"/>
            <a:ext cx="792163" cy="1295400"/>
            <a:chOff x="5136" y="960"/>
            <a:chExt cx="528" cy="864"/>
          </a:xfrm>
        </p:grpSpPr>
        <p:sp>
          <p:nvSpPr>
            <p:cNvPr id="3584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0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10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0.jpeg"/></Relationships>
</file>

<file path=ppt/slides/_rels/slide10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4.jpg"/></Relationships>
</file>

<file path=ppt/slides/_rels/slide10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4.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1323439"/>
          </a:xfrm>
          <a:prstGeom prst="rect">
            <a:avLst/>
          </a:prstGeom>
          <a:noFill/>
        </p:spPr>
        <p:txBody>
          <a:bodyPr wrap="square" rtlCol="0">
            <a:spAutoFit/>
          </a:bodyPr>
          <a:lstStyle/>
          <a:p>
            <a:r>
              <a:rPr lang="en-US" sz="1600" i="1" dirty="0"/>
              <a:t>What is the difference between the </a:t>
            </a:r>
            <a:r>
              <a:rPr lang="en-US" sz="1600" dirty="0"/>
              <a:t>retina</a:t>
            </a:r>
            <a:r>
              <a:rPr lang="en-US" sz="1600" i="1" dirty="0"/>
              <a:t> and the </a:t>
            </a:r>
            <a:r>
              <a:rPr lang="en-US" sz="1600" b="1" dirty="0"/>
              <a:t>neurosensory</a:t>
            </a:r>
            <a:r>
              <a:rPr lang="en-US" sz="1600" i="1" dirty="0"/>
              <a:t> </a:t>
            </a:r>
            <a:r>
              <a:rPr lang="en-US" sz="1600" dirty="0"/>
              <a:t>retina</a:t>
            </a:r>
            <a:r>
              <a:rPr lang="en-US" sz="1600" i="1" dirty="0"/>
              <a:t>?</a:t>
            </a:r>
          </a:p>
          <a:p>
            <a:r>
              <a:rPr lang="en-US" sz="1600" dirty="0"/>
              <a:t>While often used interchangeably (including, on occasion, in this slide-set), these are technically not synonyms. The term </a:t>
            </a:r>
            <a:r>
              <a:rPr lang="en-US" sz="1600" i="1" dirty="0"/>
              <a:t>neurosensory retina </a:t>
            </a:r>
            <a:r>
              <a:rPr lang="en-US" sz="1600" dirty="0"/>
              <a:t>refers to the neural lining on the inside of the eye, whereas the term </a:t>
            </a:r>
            <a:r>
              <a:rPr lang="en-US" sz="1600" i="1" dirty="0"/>
              <a:t>retina</a:t>
            </a:r>
            <a:r>
              <a:rPr lang="en-US" sz="1600" dirty="0"/>
              <a:t> refers to this neural lining along with the  retinal pigment epithelium (RPE).</a:t>
            </a:r>
            <a:endParaRPr lang="en-US" sz="1600" dirty="0">
              <a:solidFill>
                <a:srgbClr val="FF0000"/>
              </a:solidFill>
            </a:endParaRP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0990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----Photoreceptors (PRs)</a:t>
            </a:r>
          </a:p>
          <a:p>
            <a:r>
              <a:rPr lang="en-US" sz="1600" dirty="0">
                <a:solidFill>
                  <a:srgbClr val="00B050"/>
                </a:solidFill>
              </a:rPr>
              <a:t>----Bipolar cells</a:t>
            </a:r>
          </a:p>
          <a:p>
            <a:r>
              <a:rPr lang="en-US" sz="1600" dirty="0">
                <a:solidFill>
                  <a:srgbClr val="00B050"/>
                </a:solidFill>
              </a:rPr>
              <a:t>----Ganglion cells</a:t>
            </a:r>
          </a:p>
          <a:p>
            <a:r>
              <a:rPr lang="en-US" sz="1600" dirty="0">
                <a:solidFill>
                  <a:srgbClr val="00B050"/>
                </a:solidFill>
              </a:rPr>
              <a:t>----Amacrine cells</a:t>
            </a:r>
          </a:p>
          <a:p>
            <a:r>
              <a:rPr lang="en-US" sz="1600" dirty="0">
                <a:solidFill>
                  <a:srgbClr val="00B050"/>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10</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3" name="TextBox 12">
            <a:extLst>
              <a:ext uri="{FF2B5EF4-FFF2-40B4-BE49-F238E27FC236}">
                <a16:creationId xmlns:a16="http://schemas.microsoft.com/office/drawing/2014/main" id="{57BF12D0-6C75-45F4-9758-CED9AA4106F5}"/>
              </a:ext>
            </a:extLst>
          </p:cNvPr>
          <p:cNvSpPr txBox="1"/>
          <p:nvPr/>
        </p:nvSpPr>
        <p:spPr>
          <a:xfrm>
            <a:off x="838199" y="1864420"/>
            <a:ext cx="7467600" cy="1384995"/>
          </a:xfrm>
          <a:prstGeom prst="rect">
            <a:avLst/>
          </a:prstGeom>
          <a:solidFill>
            <a:srgbClr val="FFE593"/>
          </a:solidFill>
        </p:spPr>
        <p:txBody>
          <a:bodyPr wrap="square" rtlCol="0">
            <a:spAutoFit/>
          </a:bodyPr>
          <a:lstStyle/>
          <a:p>
            <a:r>
              <a:rPr lang="en-US" sz="1400" i="1" dirty="0">
                <a:solidFill>
                  <a:srgbClr val="00B050"/>
                </a:solidFill>
              </a:rPr>
              <a:t>Noting that amacrine and horizontal cells are interconnectors dovetails nicely with a fundamental way you should think about the neural elements of the neurosensory retina. </a:t>
            </a:r>
            <a:r>
              <a:rPr lang="en-US" sz="1400" i="1" dirty="0"/>
              <a:t>Specifically, all of the neural elements can be conceptualized as belonging to one of two pathways:</a:t>
            </a:r>
          </a:p>
          <a:p>
            <a:r>
              <a:rPr lang="en-US" sz="1400" dirty="0">
                <a:solidFill>
                  <a:srgbClr val="FFE593"/>
                </a:solidFill>
              </a:rPr>
              <a:t>--The </a:t>
            </a:r>
            <a:r>
              <a:rPr lang="en-US" sz="1400" i="1" dirty="0">
                <a:solidFill>
                  <a:srgbClr val="FFE593"/>
                </a:solidFill>
              </a:rPr>
              <a:t>vertical</a:t>
            </a:r>
            <a:r>
              <a:rPr lang="en-US" sz="1400" dirty="0">
                <a:solidFill>
                  <a:srgbClr val="FFE593"/>
                </a:solidFill>
              </a:rPr>
              <a:t> </a:t>
            </a:r>
            <a:r>
              <a:rPr lang="en-US" sz="1400" i="1" dirty="0">
                <a:solidFill>
                  <a:srgbClr val="FFE593"/>
                </a:solidFill>
              </a:rPr>
              <a:t>pathway</a:t>
            </a:r>
            <a:r>
              <a:rPr lang="en-US" sz="1400" dirty="0">
                <a:solidFill>
                  <a:srgbClr val="FFE593"/>
                </a:solidFill>
              </a:rPr>
              <a:t> comprised of (in order) the PRs, bipolar cells, and ganglion cells; and --the </a:t>
            </a:r>
            <a:r>
              <a:rPr lang="en-US" sz="1400" i="1" dirty="0">
                <a:solidFill>
                  <a:srgbClr val="FFE593"/>
                </a:solidFill>
              </a:rPr>
              <a:t>horizontal</a:t>
            </a:r>
            <a:r>
              <a:rPr lang="en-US" sz="1400" dirty="0">
                <a:solidFill>
                  <a:srgbClr val="FFE593"/>
                </a:solidFill>
              </a:rPr>
              <a:t> </a:t>
            </a:r>
            <a:r>
              <a:rPr lang="en-US" sz="1400" i="1" dirty="0">
                <a:solidFill>
                  <a:srgbClr val="FFE593"/>
                </a:solidFill>
              </a:rPr>
              <a:t>pathway</a:t>
            </a:r>
            <a:r>
              <a:rPr lang="en-US" sz="1400" dirty="0">
                <a:solidFill>
                  <a:srgbClr val="FFE593"/>
                </a:solidFill>
              </a:rPr>
              <a:t> comprised of amacrine and horizontal cells</a:t>
            </a:r>
          </a:p>
        </p:txBody>
      </p:sp>
    </p:spTree>
    <p:extLst>
      <p:ext uri="{BB962C8B-B14F-4D97-AF65-F5344CB8AC3E}">
        <p14:creationId xmlns:p14="http://schemas.microsoft.com/office/powerpoint/2010/main" val="13226924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17" name="Line 4">
            <a:extLst>
              <a:ext uri="{FF2B5EF4-FFF2-40B4-BE49-F238E27FC236}">
                <a16:creationId xmlns:a16="http://schemas.microsoft.com/office/drawing/2014/main" id="{D78F94DB-9DE5-4849-B0F2-D56ADF04245B}"/>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19" name="TextBox 18">
            <a:extLst>
              <a:ext uri="{FF2B5EF4-FFF2-40B4-BE49-F238E27FC236}">
                <a16:creationId xmlns:a16="http://schemas.microsoft.com/office/drawing/2014/main" id="{371DFF90-1CEA-464D-B51F-6A4F0630E20A}"/>
              </a:ext>
            </a:extLst>
          </p:cNvPr>
          <p:cNvSpPr txBox="1"/>
          <p:nvPr/>
        </p:nvSpPr>
        <p:spPr>
          <a:xfrm>
            <a:off x="5917200" y="3317495"/>
            <a:ext cx="3226800" cy="861774"/>
          </a:xfrm>
          <a:prstGeom prst="rect">
            <a:avLst/>
          </a:prstGeom>
          <a:noFill/>
        </p:spPr>
        <p:txBody>
          <a:bodyPr wrap="square" rtlCol="0">
            <a:spAutoFit/>
          </a:bodyPr>
          <a:lstStyle/>
          <a:p>
            <a:pPr algn="r"/>
            <a:r>
              <a:rPr lang="en-US" sz="1600" dirty="0">
                <a:solidFill>
                  <a:srgbClr val="0000FF"/>
                </a:solidFill>
              </a:rPr>
              <a:t>Pics</a:t>
            </a:r>
            <a:r>
              <a:rPr lang="en-US" b="1" dirty="0">
                <a:solidFill>
                  <a:srgbClr val="0000FF"/>
                </a:solidFill>
              </a:rPr>
              <a:t> </a:t>
            </a:r>
            <a:r>
              <a:rPr lang="en-US" sz="1600" i="1" dirty="0">
                <a:solidFill>
                  <a:srgbClr val="0000FF"/>
                </a:solidFill>
              </a:rPr>
              <a:t>A, B </a:t>
            </a:r>
            <a:r>
              <a:rPr lang="en-US" sz="1600" dirty="0">
                <a:solidFill>
                  <a:srgbClr val="0000FF"/>
                </a:solidFill>
              </a:rPr>
              <a:t>and</a:t>
            </a:r>
            <a:r>
              <a:rPr lang="en-US" sz="1600" i="1" dirty="0">
                <a:solidFill>
                  <a:srgbClr val="0000FF"/>
                </a:solidFill>
              </a:rPr>
              <a:t> </a:t>
            </a:r>
            <a:r>
              <a:rPr lang="en-US" b="1" i="1" dirty="0">
                <a:solidFill>
                  <a:srgbClr val="0000FF"/>
                </a:solidFill>
              </a:rPr>
              <a:t>C</a:t>
            </a:r>
            <a:r>
              <a:rPr lang="en-US" sz="1600" i="1" dirty="0">
                <a:solidFill>
                  <a:srgbClr val="0000FF"/>
                </a:solidFill>
              </a:rPr>
              <a:t> </a:t>
            </a:r>
            <a:r>
              <a:rPr lang="en-US" sz="1600" dirty="0">
                <a:solidFill>
                  <a:srgbClr val="0000FF"/>
                </a:solidFill>
              </a:rPr>
              <a:t>depict the parafoveal vasculature as we progress deeper into the retina</a:t>
            </a:r>
          </a:p>
        </p:txBody>
      </p:sp>
      <p:sp>
        <p:nvSpPr>
          <p:cNvPr id="20" name="TextBox 19">
            <a:extLst>
              <a:ext uri="{FF2B5EF4-FFF2-40B4-BE49-F238E27FC236}">
                <a16:creationId xmlns:a16="http://schemas.microsoft.com/office/drawing/2014/main" id="{120DE689-6EC6-462D-9658-0283C795F1D2}"/>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23" name="TextBox 22">
            <a:extLst>
              <a:ext uri="{FF2B5EF4-FFF2-40B4-BE49-F238E27FC236}">
                <a16:creationId xmlns:a16="http://schemas.microsoft.com/office/drawing/2014/main" id="{DE6DCEC3-95B0-467A-B298-87961D523F54}"/>
              </a:ext>
            </a:extLst>
          </p:cNvPr>
          <p:cNvSpPr txBox="1"/>
          <p:nvPr/>
        </p:nvSpPr>
        <p:spPr>
          <a:xfrm>
            <a:off x="6426248" y="309074"/>
            <a:ext cx="2051458" cy="430887"/>
          </a:xfrm>
          <a:prstGeom prst="rect">
            <a:avLst/>
          </a:prstGeom>
          <a:solidFill>
            <a:schemeClr val="accent5">
              <a:lumMod val="75000"/>
            </a:schemeClr>
          </a:solidFill>
        </p:spPr>
        <p:txBody>
          <a:bodyPr wrap="square" rtlCol="0">
            <a:spAutoFit/>
          </a:bodyPr>
          <a:lstStyle/>
          <a:p>
            <a:pPr algn="ctr"/>
            <a:r>
              <a:rPr lang="en-US" sz="2200" i="1" dirty="0" err="1">
                <a:solidFill>
                  <a:srgbClr val="0000FF"/>
                </a:solidFill>
              </a:rPr>
              <a:t>En</a:t>
            </a:r>
            <a:r>
              <a:rPr lang="en-US" sz="2200" i="1" dirty="0">
                <a:solidFill>
                  <a:srgbClr val="0000FF"/>
                </a:solidFill>
              </a:rPr>
              <a:t> face </a:t>
            </a:r>
            <a:r>
              <a:rPr lang="en-US" sz="2200" dirty="0">
                <a:solidFill>
                  <a:srgbClr val="0000FF"/>
                </a:solidFill>
              </a:rPr>
              <a:t>OCTA</a:t>
            </a:r>
          </a:p>
        </p:txBody>
      </p:sp>
      <p:pic>
        <p:nvPicPr>
          <p:cNvPr id="25" name="Picture 24">
            <a:extLst>
              <a:ext uri="{FF2B5EF4-FFF2-40B4-BE49-F238E27FC236}">
                <a16:creationId xmlns:a16="http://schemas.microsoft.com/office/drawing/2014/main" id="{EF594791-BA5B-4229-93D7-FCFE78BF0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523" y="1689407"/>
            <a:ext cx="1656869" cy="1663393"/>
          </a:xfrm>
          <a:prstGeom prst="rect">
            <a:avLst/>
          </a:prstGeom>
        </p:spPr>
      </p:pic>
      <p:sp>
        <p:nvSpPr>
          <p:cNvPr id="11" name="TextBox 10">
            <a:extLst>
              <a:ext uri="{FF2B5EF4-FFF2-40B4-BE49-F238E27FC236}">
                <a16:creationId xmlns:a16="http://schemas.microsoft.com/office/drawing/2014/main" id="{6B6016CB-789B-43B2-9497-8BF15353F31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2" name="Arrow: Left 11">
            <a:extLst>
              <a:ext uri="{FF2B5EF4-FFF2-40B4-BE49-F238E27FC236}">
                <a16:creationId xmlns:a16="http://schemas.microsoft.com/office/drawing/2014/main" id="{AB39B875-43AD-4FE2-93A8-05A0D54F869E}"/>
              </a:ext>
            </a:extLst>
          </p:cNvPr>
          <p:cNvSpPr/>
          <p:nvPr/>
        </p:nvSpPr>
        <p:spPr>
          <a:xfrm>
            <a:off x="4343400" y="2617112"/>
            <a:ext cx="2215743" cy="430888"/>
          </a:xfrm>
          <a:prstGeom prst="leftArrow">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tx1"/>
                </a:solidFill>
              </a:rPr>
              <a:t>Layer of </a:t>
            </a:r>
            <a:r>
              <a:rPr lang="en-US" sz="1400" dirty="0" err="1">
                <a:solidFill>
                  <a:schemeClr val="tx1"/>
                </a:solidFill>
              </a:rPr>
              <a:t>vasc</a:t>
            </a:r>
            <a:r>
              <a:rPr lang="en-US" sz="1400" dirty="0">
                <a:solidFill>
                  <a:schemeClr val="tx1"/>
                </a:solidFill>
              </a:rPr>
              <a:t> visualized</a:t>
            </a:r>
            <a:r>
              <a:rPr lang="en-US" sz="1200" dirty="0">
                <a:solidFill>
                  <a:schemeClr val="tx1"/>
                </a:solidFill>
              </a:rPr>
              <a:t> </a:t>
            </a:r>
            <a:endParaRPr lang="en-US" sz="1400" dirty="0">
              <a:solidFill>
                <a:schemeClr val="tx1"/>
              </a:solidFill>
            </a:endParaRPr>
          </a:p>
        </p:txBody>
      </p:sp>
    </p:spTree>
    <p:extLst>
      <p:ext uri="{BB962C8B-B14F-4D97-AF65-F5344CB8AC3E}">
        <p14:creationId xmlns:p14="http://schemas.microsoft.com/office/powerpoint/2010/main" val="6617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17" name="Line 4">
            <a:extLst>
              <a:ext uri="{FF2B5EF4-FFF2-40B4-BE49-F238E27FC236}">
                <a16:creationId xmlns:a16="http://schemas.microsoft.com/office/drawing/2014/main" id="{D78F94DB-9DE5-4849-B0F2-D56ADF04245B}"/>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pic>
        <p:nvPicPr>
          <p:cNvPr id="28" name="Picture 27">
            <a:extLst>
              <a:ext uri="{FF2B5EF4-FFF2-40B4-BE49-F238E27FC236}">
                <a16:creationId xmlns:a16="http://schemas.microsoft.com/office/drawing/2014/main" id="{0B51AB45-F71B-4422-8549-D9EB257BD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063823"/>
            <a:ext cx="1014000" cy="998400"/>
          </a:xfrm>
          <a:prstGeom prst="rect">
            <a:avLst/>
          </a:prstGeom>
        </p:spPr>
      </p:pic>
      <p:pic>
        <p:nvPicPr>
          <p:cNvPr id="29" name="Picture 28">
            <a:extLst>
              <a:ext uri="{FF2B5EF4-FFF2-40B4-BE49-F238E27FC236}">
                <a16:creationId xmlns:a16="http://schemas.microsoft.com/office/drawing/2014/main" id="{4EA5E614-1274-45AD-B8E2-2FD126912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500" y="1708913"/>
            <a:ext cx="978900" cy="998400"/>
          </a:xfrm>
          <a:prstGeom prst="rect">
            <a:avLst/>
          </a:prstGeom>
        </p:spPr>
      </p:pic>
      <p:pic>
        <p:nvPicPr>
          <p:cNvPr id="30" name="Picture 29">
            <a:extLst>
              <a:ext uri="{FF2B5EF4-FFF2-40B4-BE49-F238E27FC236}">
                <a16:creationId xmlns:a16="http://schemas.microsoft.com/office/drawing/2014/main" id="{A0574C13-75F7-44C7-867F-4067E5D5B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9300" y="2208672"/>
            <a:ext cx="990600" cy="994500"/>
          </a:xfrm>
          <a:prstGeom prst="rect">
            <a:avLst/>
          </a:prstGeom>
        </p:spPr>
      </p:pic>
      <p:sp>
        <p:nvSpPr>
          <p:cNvPr id="6" name="TextBox 5">
            <a:extLst>
              <a:ext uri="{FF2B5EF4-FFF2-40B4-BE49-F238E27FC236}">
                <a16:creationId xmlns:a16="http://schemas.microsoft.com/office/drawing/2014/main" id="{1B611615-A44B-4E58-9992-449E532207D7}"/>
              </a:ext>
            </a:extLst>
          </p:cNvPr>
          <p:cNvSpPr txBox="1"/>
          <p:nvPr/>
        </p:nvSpPr>
        <p:spPr>
          <a:xfrm>
            <a:off x="5791200" y="3317495"/>
            <a:ext cx="3226800" cy="584775"/>
          </a:xfrm>
          <a:prstGeom prst="rect">
            <a:avLst/>
          </a:prstGeom>
          <a:noFill/>
        </p:spPr>
        <p:txBody>
          <a:bodyPr wrap="square" rtlCol="0">
            <a:spAutoFit/>
          </a:bodyPr>
          <a:lstStyle/>
          <a:p>
            <a:pPr algn="r"/>
            <a:r>
              <a:rPr lang="en-US" sz="1600" i="1" dirty="0">
                <a:effectLst>
                  <a:outerShdw blurRad="38100" dist="38100" dir="2700000" algn="tl">
                    <a:srgbClr val="000000">
                      <a:alpha val="43137"/>
                    </a:srgbClr>
                  </a:outerShdw>
                </a:effectLst>
              </a:rPr>
              <a:t>Note the foveal avascular zone (FAZ) is present in all three layers</a:t>
            </a:r>
          </a:p>
        </p:txBody>
      </p:sp>
      <p:cxnSp>
        <p:nvCxnSpPr>
          <p:cNvPr id="3" name="Straight Arrow Connector 2">
            <a:extLst>
              <a:ext uri="{FF2B5EF4-FFF2-40B4-BE49-F238E27FC236}">
                <a16:creationId xmlns:a16="http://schemas.microsoft.com/office/drawing/2014/main" id="{826265F5-1CBC-495A-AF7A-D770E8729BD8}"/>
              </a:ext>
            </a:extLst>
          </p:cNvPr>
          <p:cNvCxnSpPr/>
          <p:nvPr/>
        </p:nvCxnSpPr>
        <p:spPr>
          <a:xfrm flipH="1">
            <a:off x="6462691" y="1371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1CE6012-F5B7-4C04-A3B6-88A0CF2161E4}"/>
              </a:ext>
            </a:extLst>
          </p:cNvPr>
          <p:cNvCxnSpPr/>
          <p:nvPr/>
        </p:nvCxnSpPr>
        <p:spPr>
          <a:xfrm flipH="1">
            <a:off x="5349613" y="2208672"/>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4E92758-2195-40BC-A314-AB506763AB62}"/>
              </a:ext>
            </a:extLst>
          </p:cNvPr>
          <p:cNvCxnSpPr/>
          <p:nvPr/>
        </p:nvCxnSpPr>
        <p:spPr>
          <a:xfrm flipH="1">
            <a:off x="6462691" y="2895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F7BE2F4-66DA-41DE-8B18-004460969363}"/>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18" name="TextBox 17">
            <a:extLst>
              <a:ext uri="{FF2B5EF4-FFF2-40B4-BE49-F238E27FC236}">
                <a16:creationId xmlns:a16="http://schemas.microsoft.com/office/drawing/2014/main" id="{2ED91050-A820-4DE7-8397-031790C16A2D}"/>
              </a:ext>
            </a:extLst>
          </p:cNvPr>
          <p:cNvSpPr txBox="1"/>
          <p:nvPr/>
        </p:nvSpPr>
        <p:spPr>
          <a:xfrm>
            <a:off x="6426248" y="309074"/>
            <a:ext cx="2051458" cy="430887"/>
          </a:xfrm>
          <a:prstGeom prst="rect">
            <a:avLst/>
          </a:prstGeom>
          <a:solidFill>
            <a:schemeClr val="accent5">
              <a:lumMod val="75000"/>
            </a:schemeClr>
          </a:solidFill>
        </p:spPr>
        <p:txBody>
          <a:bodyPr wrap="square" rtlCol="0">
            <a:spAutoFit/>
          </a:bodyPr>
          <a:lstStyle/>
          <a:p>
            <a:pPr algn="ctr"/>
            <a:r>
              <a:rPr lang="en-US" sz="2200" i="1" dirty="0" err="1">
                <a:solidFill>
                  <a:srgbClr val="0000FF"/>
                </a:solidFill>
              </a:rPr>
              <a:t>En</a:t>
            </a:r>
            <a:r>
              <a:rPr lang="en-US" sz="2200" i="1" dirty="0">
                <a:solidFill>
                  <a:srgbClr val="0000FF"/>
                </a:solidFill>
              </a:rPr>
              <a:t> face </a:t>
            </a:r>
            <a:r>
              <a:rPr lang="en-US" sz="2200" dirty="0">
                <a:solidFill>
                  <a:srgbClr val="0000FF"/>
                </a:solidFill>
              </a:rPr>
              <a:t>OCTA</a:t>
            </a:r>
          </a:p>
        </p:txBody>
      </p:sp>
      <p:sp>
        <p:nvSpPr>
          <p:cNvPr id="19" name="TextBox 18">
            <a:extLst>
              <a:ext uri="{FF2B5EF4-FFF2-40B4-BE49-F238E27FC236}">
                <a16:creationId xmlns:a16="http://schemas.microsoft.com/office/drawing/2014/main" id="{5DC27941-3CBF-4044-A224-70A658F3D400}"/>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965791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17" name="Line 4">
            <a:extLst>
              <a:ext uri="{FF2B5EF4-FFF2-40B4-BE49-F238E27FC236}">
                <a16:creationId xmlns:a16="http://schemas.microsoft.com/office/drawing/2014/main" id="{D78F94DB-9DE5-4849-B0F2-D56ADF04245B}"/>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pic>
        <p:nvPicPr>
          <p:cNvPr id="12" name="Picture 11">
            <a:extLst>
              <a:ext uri="{FF2B5EF4-FFF2-40B4-BE49-F238E27FC236}">
                <a16:creationId xmlns:a16="http://schemas.microsoft.com/office/drawing/2014/main" id="{5C37766E-E548-4100-8CEC-62C7D6B4C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063823"/>
            <a:ext cx="1014000" cy="998400"/>
          </a:xfrm>
          <a:prstGeom prst="rect">
            <a:avLst/>
          </a:prstGeom>
        </p:spPr>
      </p:pic>
      <p:pic>
        <p:nvPicPr>
          <p:cNvPr id="13" name="Picture 12">
            <a:extLst>
              <a:ext uri="{FF2B5EF4-FFF2-40B4-BE49-F238E27FC236}">
                <a16:creationId xmlns:a16="http://schemas.microsoft.com/office/drawing/2014/main" id="{CA8F7B84-0E0F-4D1F-84BF-607F2E1A27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500" y="1708913"/>
            <a:ext cx="978900" cy="998400"/>
          </a:xfrm>
          <a:prstGeom prst="rect">
            <a:avLst/>
          </a:prstGeom>
        </p:spPr>
      </p:pic>
      <p:pic>
        <p:nvPicPr>
          <p:cNvPr id="15" name="Picture 14">
            <a:extLst>
              <a:ext uri="{FF2B5EF4-FFF2-40B4-BE49-F238E27FC236}">
                <a16:creationId xmlns:a16="http://schemas.microsoft.com/office/drawing/2014/main" id="{86BBA78A-E720-4DBE-B184-D47CA60239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9300" y="2208672"/>
            <a:ext cx="990600" cy="994500"/>
          </a:xfrm>
          <a:prstGeom prst="rect">
            <a:avLst/>
          </a:prstGeom>
        </p:spPr>
      </p:pic>
      <p:sp>
        <p:nvSpPr>
          <p:cNvPr id="20" name="TextBox 19">
            <a:extLst>
              <a:ext uri="{FF2B5EF4-FFF2-40B4-BE49-F238E27FC236}">
                <a16:creationId xmlns:a16="http://schemas.microsoft.com/office/drawing/2014/main" id="{9BCCC63A-51D6-4AB3-A695-A64370F6BDEC}"/>
              </a:ext>
            </a:extLst>
          </p:cNvPr>
          <p:cNvSpPr txBox="1"/>
          <p:nvPr/>
        </p:nvSpPr>
        <p:spPr>
          <a:xfrm>
            <a:off x="5791200" y="4671536"/>
            <a:ext cx="3352800" cy="830997"/>
          </a:xfrm>
          <a:prstGeom prst="rect">
            <a:avLst/>
          </a:prstGeom>
          <a:noFill/>
        </p:spPr>
        <p:txBody>
          <a:bodyPr wrap="square" rtlCol="0">
            <a:spAutoFit/>
          </a:bodyPr>
          <a:lstStyle/>
          <a:p>
            <a:pPr algn="r"/>
            <a:r>
              <a:rPr lang="en-US" sz="1600" dirty="0">
                <a:solidFill>
                  <a:srgbClr val="0000FF"/>
                </a:solidFill>
              </a:rPr>
              <a:t>As expected, imaging of the deeper retina (</a:t>
            </a:r>
            <a:r>
              <a:rPr lang="en-US" sz="1600" i="1" dirty="0">
                <a:solidFill>
                  <a:srgbClr val="0000FF"/>
                </a:solidFill>
              </a:rPr>
              <a:t>D</a:t>
            </a:r>
            <a:r>
              <a:rPr lang="en-US" sz="1600" dirty="0">
                <a:solidFill>
                  <a:srgbClr val="0000FF"/>
                </a:solidFill>
              </a:rPr>
              <a:t>) reveals the </a:t>
            </a:r>
            <a:r>
              <a:rPr lang="en-US" sz="1600" b="1" dirty="0"/>
              <a:t>absence </a:t>
            </a:r>
            <a:r>
              <a:rPr lang="en-US" sz="1600" dirty="0">
                <a:solidFill>
                  <a:srgbClr val="0000FF"/>
                </a:solidFill>
              </a:rPr>
              <a:t>of intraretinal vasculature</a:t>
            </a:r>
          </a:p>
        </p:txBody>
      </p:sp>
      <p:cxnSp>
        <p:nvCxnSpPr>
          <p:cNvPr id="18" name="Straight Arrow Connector 17">
            <a:extLst>
              <a:ext uri="{FF2B5EF4-FFF2-40B4-BE49-F238E27FC236}">
                <a16:creationId xmlns:a16="http://schemas.microsoft.com/office/drawing/2014/main" id="{23862C7D-8E2F-4AA1-9D92-C9F3164E29E6}"/>
              </a:ext>
            </a:extLst>
          </p:cNvPr>
          <p:cNvCxnSpPr/>
          <p:nvPr/>
        </p:nvCxnSpPr>
        <p:spPr>
          <a:xfrm flipH="1">
            <a:off x="6462691" y="1371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2926419-638F-4953-B309-3E1C99676537}"/>
              </a:ext>
            </a:extLst>
          </p:cNvPr>
          <p:cNvCxnSpPr/>
          <p:nvPr/>
        </p:nvCxnSpPr>
        <p:spPr>
          <a:xfrm flipH="1">
            <a:off x="5349613" y="2208672"/>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1A050BC-B389-4807-81FA-101F86B8A40D}"/>
              </a:ext>
            </a:extLst>
          </p:cNvPr>
          <p:cNvCxnSpPr/>
          <p:nvPr/>
        </p:nvCxnSpPr>
        <p:spPr>
          <a:xfrm flipH="1">
            <a:off x="6462691" y="2895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Arrow: Left 23">
            <a:extLst>
              <a:ext uri="{FF2B5EF4-FFF2-40B4-BE49-F238E27FC236}">
                <a16:creationId xmlns:a16="http://schemas.microsoft.com/office/drawing/2014/main" id="{BDA2A74C-47A9-422D-B136-6E3BBE58642A}"/>
              </a:ext>
            </a:extLst>
          </p:cNvPr>
          <p:cNvSpPr/>
          <p:nvPr/>
        </p:nvSpPr>
        <p:spPr>
          <a:xfrm>
            <a:off x="5962310" y="3806383"/>
            <a:ext cx="819490" cy="292578"/>
          </a:xfrm>
          <a:prstGeom prst="leftArrow">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1F761F8-4D8E-4BD2-96F6-F81B2FE903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594" y="3363558"/>
            <a:ext cx="1274606" cy="1284642"/>
          </a:xfrm>
          <a:prstGeom prst="rect">
            <a:avLst/>
          </a:prstGeom>
        </p:spPr>
      </p:pic>
      <p:sp>
        <p:nvSpPr>
          <p:cNvPr id="27" name="TextBox 26">
            <a:extLst>
              <a:ext uri="{FF2B5EF4-FFF2-40B4-BE49-F238E27FC236}">
                <a16:creationId xmlns:a16="http://schemas.microsoft.com/office/drawing/2014/main" id="{2B864267-84FE-428D-B1E4-4CDC2A3BD273}"/>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30" name="TextBox 29">
            <a:extLst>
              <a:ext uri="{FF2B5EF4-FFF2-40B4-BE49-F238E27FC236}">
                <a16:creationId xmlns:a16="http://schemas.microsoft.com/office/drawing/2014/main" id="{488A647F-89C2-45CD-9B57-F1BC9F5B36A3}"/>
              </a:ext>
            </a:extLst>
          </p:cNvPr>
          <p:cNvSpPr txBox="1"/>
          <p:nvPr/>
        </p:nvSpPr>
        <p:spPr>
          <a:xfrm>
            <a:off x="6426248" y="309074"/>
            <a:ext cx="2051458" cy="430887"/>
          </a:xfrm>
          <a:prstGeom prst="rect">
            <a:avLst/>
          </a:prstGeom>
          <a:solidFill>
            <a:schemeClr val="accent5">
              <a:lumMod val="75000"/>
            </a:schemeClr>
          </a:solidFill>
        </p:spPr>
        <p:txBody>
          <a:bodyPr wrap="square" rtlCol="0">
            <a:spAutoFit/>
          </a:bodyPr>
          <a:lstStyle/>
          <a:p>
            <a:pPr algn="ctr"/>
            <a:r>
              <a:rPr lang="en-US" sz="2200" i="1" dirty="0" err="1">
                <a:solidFill>
                  <a:srgbClr val="0000FF"/>
                </a:solidFill>
              </a:rPr>
              <a:t>En</a:t>
            </a:r>
            <a:r>
              <a:rPr lang="en-US" sz="2200" i="1" dirty="0">
                <a:solidFill>
                  <a:srgbClr val="0000FF"/>
                </a:solidFill>
              </a:rPr>
              <a:t> face </a:t>
            </a:r>
            <a:r>
              <a:rPr lang="en-US" sz="2200" dirty="0">
                <a:solidFill>
                  <a:srgbClr val="0000FF"/>
                </a:solidFill>
              </a:rPr>
              <a:t>OCTA</a:t>
            </a:r>
          </a:p>
        </p:txBody>
      </p:sp>
      <p:sp>
        <p:nvSpPr>
          <p:cNvPr id="22" name="TextBox 21">
            <a:extLst>
              <a:ext uri="{FF2B5EF4-FFF2-40B4-BE49-F238E27FC236}">
                <a16:creationId xmlns:a16="http://schemas.microsoft.com/office/drawing/2014/main" id="{6C93C7DA-8C34-470C-8B75-30F4FD267A86}"/>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5154317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17" name="Line 4">
            <a:extLst>
              <a:ext uri="{FF2B5EF4-FFF2-40B4-BE49-F238E27FC236}">
                <a16:creationId xmlns:a16="http://schemas.microsoft.com/office/drawing/2014/main" id="{D78F94DB-9DE5-4849-B0F2-D56ADF04245B}"/>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FBEC602D-ABDC-46C9-AA9B-8A849178ECB3}"/>
              </a:ext>
            </a:extLst>
          </p:cNvPr>
          <p:cNvSpPr txBox="1"/>
          <p:nvPr/>
        </p:nvSpPr>
        <p:spPr>
          <a:xfrm>
            <a:off x="612084" y="112362"/>
            <a:ext cx="530915" cy="369332"/>
          </a:xfrm>
          <a:prstGeom prst="rect">
            <a:avLst/>
          </a:prstGeom>
          <a:noFill/>
        </p:spPr>
        <p:txBody>
          <a:bodyPr wrap="none" rtlCol="0">
            <a:spAutoFit/>
          </a:bodyPr>
          <a:lstStyle/>
          <a:p>
            <a:r>
              <a:rPr lang="en-US" b="1" dirty="0">
                <a:solidFill>
                  <a:schemeClr val="bg1"/>
                </a:solidFill>
              </a:rPr>
              <a:t>OD</a:t>
            </a:r>
          </a:p>
        </p:txBody>
      </p:sp>
      <p:pic>
        <p:nvPicPr>
          <p:cNvPr id="12" name="Picture 11">
            <a:extLst>
              <a:ext uri="{FF2B5EF4-FFF2-40B4-BE49-F238E27FC236}">
                <a16:creationId xmlns:a16="http://schemas.microsoft.com/office/drawing/2014/main" id="{5C37766E-E548-4100-8CEC-62C7D6B4C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063823"/>
            <a:ext cx="1014000" cy="998400"/>
          </a:xfrm>
          <a:prstGeom prst="rect">
            <a:avLst/>
          </a:prstGeom>
        </p:spPr>
      </p:pic>
      <p:pic>
        <p:nvPicPr>
          <p:cNvPr id="13" name="Picture 12">
            <a:extLst>
              <a:ext uri="{FF2B5EF4-FFF2-40B4-BE49-F238E27FC236}">
                <a16:creationId xmlns:a16="http://schemas.microsoft.com/office/drawing/2014/main" id="{CA8F7B84-0E0F-4D1F-84BF-607F2E1A27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500" y="1708913"/>
            <a:ext cx="978900" cy="998400"/>
          </a:xfrm>
          <a:prstGeom prst="rect">
            <a:avLst/>
          </a:prstGeom>
        </p:spPr>
      </p:pic>
      <p:pic>
        <p:nvPicPr>
          <p:cNvPr id="15" name="Picture 14">
            <a:extLst>
              <a:ext uri="{FF2B5EF4-FFF2-40B4-BE49-F238E27FC236}">
                <a16:creationId xmlns:a16="http://schemas.microsoft.com/office/drawing/2014/main" id="{86BBA78A-E720-4DBE-B184-D47CA60239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9300" y="2208672"/>
            <a:ext cx="990600" cy="994500"/>
          </a:xfrm>
          <a:prstGeom prst="rect">
            <a:avLst/>
          </a:prstGeom>
        </p:spPr>
      </p:pic>
      <p:cxnSp>
        <p:nvCxnSpPr>
          <p:cNvPr id="20" name="Straight Arrow Connector 19">
            <a:extLst>
              <a:ext uri="{FF2B5EF4-FFF2-40B4-BE49-F238E27FC236}">
                <a16:creationId xmlns:a16="http://schemas.microsoft.com/office/drawing/2014/main" id="{B8E6FECE-5185-4C4B-A7FB-DF34EEEA0095}"/>
              </a:ext>
            </a:extLst>
          </p:cNvPr>
          <p:cNvCxnSpPr/>
          <p:nvPr/>
        </p:nvCxnSpPr>
        <p:spPr>
          <a:xfrm flipH="1">
            <a:off x="6462691" y="1371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153A54A-3B40-4DBF-9A0A-3E2BC8C1146A}"/>
              </a:ext>
            </a:extLst>
          </p:cNvPr>
          <p:cNvCxnSpPr/>
          <p:nvPr/>
        </p:nvCxnSpPr>
        <p:spPr>
          <a:xfrm flipH="1">
            <a:off x="5349613" y="2208672"/>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8B29692-D3C0-431B-A12B-C438154D38C4}"/>
              </a:ext>
            </a:extLst>
          </p:cNvPr>
          <p:cNvCxnSpPr/>
          <p:nvPr/>
        </p:nvCxnSpPr>
        <p:spPr>
          <a:xfrm flipH="1">
            <a:off x="6462691" y="2895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BDF2B524-776D-416E-9A0F-6E1EFD2812A7}"/>
              </a:ext>
            </a:extLst>
          </p:cNvPr>
          <p:cNvSpPr txBox="1"/>
          <p:nvPr/>
        </p:nvSpPr>
        <p:spPr>
          <a:xfrm>
            <a:off x="6426248" y="309074"/>
            <a:ext cx="2051458" cy="430887"/>
          </a:xfrm>
          <a:prstGeom prst="rect">
            <a:avLst/>
          </a:prstGeom>
          <a:solidFill>
            <a:schemeClr val="accent5">
              <a:lumMod val="75000"/>
            </a:schemeClr>
          </a:solidFill>
        </p:spPr>
        <p:txBody>
          <a:bodyPr wrap="square" rtlCol="0">
            <a:spAutoFit/>
          </a:bodyPr>
          <a:lstStyle/>
          <a:p>
            <a:pPr algn="ctr"/>
            <a:r>
              <a:rPr lang="en-US" sz="2200" i="1" dirty="0" err="1">
                <a:solidFill>
                  <a:srgbClr val="0000FF"/>
                </a:solidFill>
              </a:rPr>
              <a:t>En</a:t>
            </a:r>
            <a:r>
              <a:rPr lang="en-US" sz="2200" i="1" dirty="0">
                <a:solidFill>
                  <a:srgbClr val="0000FF"/>
                </a:solidFill>
              </a:rPr>
              <a:t> face </a:t>
            </a:r>
            <a:r>
              <a:rPr lang="en-US" sz="2200" dirty="0">
                <a:solidFill>
                  <a:srgbClr val="0000FF"/>
                </a:solidFill>
              </a:rPr>
              <a:t>OCTA</a:t>
            </a:r>
          </a:p>
        </p:txBody>
      </p:sp>
      <p:sp>
        <p:nvSpPr>
          <p:cNvPr id="19" name="TextBox 18">
            <a:extLst>
              <a:ext uri="{FF2B5EF4-FFF2-40B4-BE49-F238E27FC236}">
                <a16:creationId xmlns:a16="http://schemas.microsoft.com/office/drawing/2014/main" id="{B8542906-32BE-452F-A06C-FCC56C91C86D}"/>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4" name="Rectangle 3">
            <a:extLst>
              <a:ext uri="{FF2B5EF4-FFF2-40B4-BE49-F238E27FC236}">
                <a16:creationId xmlns:a16="http://schemas.microsoft.com/office/drawing/2014/main" id="{3A081760-6D53-44CC-B284-A7758654CB6E}"/>
              </a:ext>
            </a:extLst>
          </p:cNvPr>
          <p:cNvSpPr/>
          <p:nvPr/>
        </p:nvSpPr>
        <p:spPr>
          <a:xfrm>
            <a:off x="1828800" y="4550989"/>
            <a:ext cx="205833" cy="1731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Cylinder 8">
            <a:extLst>
              <a:ext uri="{FF2B5EF4-FFF2-40B4-BE49-F238E27FC236}">
                <a16:creationId xmlns:a16="http://schemas.microsoft.com/office/drawing/2014/main" id="{8DC0C3A7-632F-4E70-9239-ECC9FD1E5FA3}"/>
              </a:ext>
            </a:extLst>
          </p:cNvPr>
          <p:cNvSpPr/>
          <p:nvPr/>
        </p:nvSpPr>
        <p:spPr>
          <a:xfrm>
            <a:off x="1843363" y="4385578"/>
            <a:ext cx="191269" cy="84004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5184358-24C1-4899-A615-09F6EF211F64}"/>
              </a:ext>
            </a:extLst>
          </p:cNvPr>
          <p:cNvGrpSpPr/>
          <p:nvPr/>
        </p:nvGrpSpPr>
        <p:grpSpPr>
          <a:xfrm>
            <a:off x="1300335" y="3779874"/>
            <a:ext cx="1262762" cy="639726"/>
            <a:chOff x="5715000" y="5486400"/>
            <a:chExt cx="914400" cy="820215"/>
          </a:xfrm>
        </p:grpSpPr>
        <p:sp>
          <p:nvSpPr>
            <p:cNvPr id="7" name="Cloud 6">
              <a:extLst>
                <a:ext uri="{FF2B5EF4-FFF2-40B4-BE49-F238E27FC236}">
                  <a16:creationId xmlns:a16="http://schemas.microsoft.com/office/drawing/2014/main" id="{2C5EE266-AD60-46AF-97F0-543E0CD90211}"/>
                </a:ext>
              </a:extLst>
            </p:cNvPr>
            <p:cNvSpPr/>
            <p:nvPr/>
          </p:nvSpPr>
          <p:spPr>
            <a:xfrm>
              <a:off x="5813967" y="5562600"/>
              <a:ext cx="733255" cy="591615"/>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a:extLst>
                <a:ext uri="{FF2B5EF4-FFF2-40B4-BE49-F238E27FC236}">
                  <a16:creationId xmlns:a16="http://schemas.microsoft.com/office/drawing/2014/main" id="{FD2A5C23-44E0-451E-9E1E-C9374AAEFC40}"/>
                </a:ext>
              </a:extLst>
            </p:cNvPr>
            <p:cNvSpPr/>
            <p:nvPr/>
          </p:nvSpPr>
          <p:spPr>
            <a:xfrm>
              <a:off x="5966368" y="5867400"/>
              <a:ext cx="496324" cy="439215"/>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a:extLst>
                <a:ext uri="{FF2B5EF4-FFF2-40B4-BE49-F238E27FC236}">
                  <a16:creationId xmlns:a16="http://schemas.microsoft.com/office/drawing/2014/main" id="{476FC26F-C8AF-40BC-9C41-3E5F045EFF48}"/>
                </a:ext>
              </a:extLst>
            </p:cNvPr>
            <p:cNvSpPr/>
            <p:nvPr/>
          </p:nvSpPr>
          <p:spPr>
            <a:xfrm>
              <a:off x="5715000" y="5486400"/>
              <a:ext cx="496324" cy="439215"/>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a:extLst>
                <a:ext uri="{FF2B5EF4-FFF2-40B4-BE49-F238E27FC236}">
                  <a16:creationId xmlns:a16="http://schemas.microsoft.com/office/drawing/2014/main" id="{6984F724-7018-417E-B71F-3708C96F1BD8}"/>
                </a:ext>
              </a:extLst>
            </p:cNvPr>
            <p:cNvSpPr/>
            <p:nvPr/>
          </p:nvSpPr>
          <p:spPr>
            <a:xfrm>
              <a:off x="6118768" y="5715000"/>
              <a:ext cx="343924" cy="31079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a:extLst>
                <a:ext uri="{FF2B5EF4-FFF2-40B4-BE49-F238E27FC236}">
                  <a16:creationId xmlns:a16="http://schemas.microsoft.com/office/drawing/2014/main" id="{510A487B-0DDE-4524-8C58-F6F5AAA9357B}"/>
                </a:ext>
              </a:extLst>
            </p:cNvPr>
            <p:cNvSpPr/>
            <p:nvPr/>
          </p:nvSpPr>
          <p:spPr>
            <a:xfrm>
              <a:off x="6285476" y="5562600"/>
              <a:ext cx="343924" cy="31079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Arrow: Left 30">
            <a:extLst>
              <a:ext uri="{FF2B5EF4-FFF2-40B4-BE49-F238E27FC236}">
                <a16:creationId xmlns:a16="http://schemas.microsoft.com/office/drawing/2014/main" id="{8E7AC9A0-19E5-4E5A-B8D6-129B3A6AAC0C}"/>
              </a:ext>
            </a:extLst>
          </p:cNvPr>
          <p:cNvSpPr/>
          <p:nvPr/>
        </p:nvSpPr>
        <p:spPr>
          <a:xfrm rot="5400000">
            <a:off x="1370484" y="5708092"/>
            <a:ext cx="1139885" cy="295439"/>
          </a:xfrm>
          <a:prstGeom prst="leftArrow">
            <a:avLst/>
          </a:prstGeom>
          <a:solidFill>
            <a:schemeClr val="accent1">
              <a:lumMod val="50000"/>
            </a:schemeClr>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Arrow: Left 33">
            <a:extLst>
              <a:ext uri="{FF2B5EF4-FFF2-40B4-BE49-F238E27FC236}">
                <a16:creationId xmlns:a16="http://schemas.microsoft.com/office/drawing/2014/main" id="{0AF45ADC-638F-4C62-AE17-5C49A2F37F6E}"/>
              </a:ext>
            </a:extLst>
          </p:cNvPr>
          <p:cNvSpPr/>
          <p:nvPr/>
        </p:nvSpPr>
        <p:spPr>
          <a:xfrm rot="5400000">
            <a:off x="6612948" y="5455933"/>
            <a:ext cx="1716830" cy="287884"/>
          </a:xfrm>
          <a:prstGeom prst="leftArrow">
            <a:avLst/>
          </a:prstGeom>
          <a:solidFill>
            <a:schemeClr val="accent1">
              <a:lumMod val="50000"/>
            </a:schemeClr>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FB0E775F-9D28-49F0-BA2E-EF29624016EA}"/>
              </a:ext>
            </a:extLst>
          </p:cNvPr>
          <p:cNvSpPr/>
          <p:nvPr/>
        </p:nvSpPr>
        <p:spPr>
          <a:xfrm>
            <a:off x="2062095" y="5181600"/>
            <a:ext cx="5289197" cy="1589201"/>
          </a:xfrm>
          <a:prstGeom prst="leftRightArrow">
            <a:avLst>
              <a:gd name="adj1" fmla="val 55003"/>
              <a:gd name="adj2" fmla="val 50000"/>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solidFill>
                  <a:schemeClr val="tx1"/>
                </a:solidFill>
              </a:rPr>
              <a:t>A clinical aside</a:t>
            </a:r>
            <a:r>
              <a:rPr lang="en-US" sz="1400" dirty="0">
                <a:solidFill>
                  <a:schemeClr val="tx1"/>
                </a:solidFill>
              </a:rPr>
              <a:t>: Note that vessels in the deep retina, as seen here, often represent a CNVM such as is encountered in ARMD</a:t>
            </a:r>
          </a:p>
        </p:txBody>
      </p:sp>
      <p:pic>
        <p:nvPicPr>
          <p:cNvPr id="32" name="Picture 31">
            <a:extLst>
              <a:ext uri="{FF2B5EF4-FFF2-40B4-BE49-F238E27FC236}">
                <a16:creationId xmlns:a16="http://schemas.microsoft.com/office/drawing/2014/main" id="{1FCB25B6-ABA4-4DBD-B295-1788ADDB35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211" y="3402428"/>
            <a:ext cx="1394778" cy="1214394"/>
          </a:xfrm>
          <a:prstGeom prst="rect">
            <a:avLst/>
          </a:prstGeom>
        </p:spPr>
      </p:pic>
      <p:sp>
        <p:nvSpPr>
          <p:cNvPr id="33" name="Arrow: Left 32">
            <a:extLst>
              <a:ext uri="{FF2B5EF4-FFF2-40B4-BE49-F238E27FC236}">
                <a16:creationId xmlns:a16="http://schemas.microsoft.com/office/drawing/2014/main" id="{E509A827-A043-4A30-BB75-F9A5052C84F5}"/>
              </a:ext>
            </a:extLst>
          </p:cNvPr>
          <p:cNvSpPr/>
          <p:nvPr/>
        </p:nvSpPr>
        <p:spPr>
          <a:xfrm>
            <a:off x="5962310" y="3806383"/>
            <a:ext cx="819490" cy="292578"/>
          </a:xfrm>
          <a:prstGeom prst="leftArrow">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FE682B-7490-484A-A8F2-1E73D8AEFC0B}"/>
              </a:ext>
            </a:extLst>
          </p:cNvPr>
          <p:cNvSpPr txBox="1"/>
          <p:nvPr/>
        </p:nvSpPr>
        <p:spPr>
          <a:xfrm>
            <a:off x="3244415" y="6446682"/>
            <a:ext cx="3033907" cy="400110"/>
          </a:xfrm>
          <a:prstGeom prst="rect">
            <a:avLst/>
          </a:prstGeom>
          <a:noFill/>
        </p:spPr>
        <p:txBody>
          <a:bodyPr wrap="none" rtlCol="0">
            <a:spAutoFit/>
          </a:bodyPr>
          <a:lstStyle/>
          <a:p>
            <a:pPr>
              <a:lnSpc>
                <a:spcPts val="1200"/>
              </a:lnSpc>
            </a:pPr>
            <a:r>
              <a:rPr lang="en-US" sz="1200" b="1" i="1" dirty="0"/>
              <a:t>CNVM</a:t>
            </a:r>
            <a:r>
              <a:rPr lang="en-US" sz="1200" i="1" dirty="0"/>
              <a:t>: Choroidal neovascular membrane</a:t>
            </a:r>
          </a:p>
          <a:p>
            <a:pPr>
              <a:lnSpc>
                <a:spcPts val="1200"/>
              </a:lnSpc>
            </a:pPr>
            <a:r>
              <a:rPr lang="en-US" sz="1200" b="1" i="1" dirty="0"/>
              <a:t>ARMD</a:t>
            </a:r>
            <a:r>
              <a:rPr lang="en-US" sz="1200" i="1" dirty="0"/>
              <a:t>: Age-related macular degeneration</a:t>
            </a:r>
          </a:p>
        </p:txBody>
      </p:sp>
    </p:spTree>
    <p:extLst>
      <p:ext uri="{BB962C8B-B14F-4D97-AF65-F5344CB8AC3E}">
        <p14:creationId xmlns:p14="http://schemas.microsoft.com/office/powerpoint/2010/main" val="2348402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17" name="Line 4">
            <a:extLst>
              <a:ext uri="{FF2B5EF4-FFF2-40B4-BE49-F238E27FC236}">
                <a16:creationId xmlns:a16="http://schemas.microsoft.com/office/drawing/2014/main" id="{D78F94DB-9DE5-4849-B0F2-D56ADF04245B}"/>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pic>
        <p:nvPicPr>
          <p:cNvPr id="32" name="Picture 31">
            <a:extLst>
              <a:ext uri="{FF2B5EF4-FFF2-40B4-BE49-F238E27FC236}">
                <a16:creationId xmlns:a16="http://schemas.microsoft.com/office/drawing/2014/main" id="{568C517B-745E-4682-AC94-3E4DB8083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594" y="3363558"/>
            <a:ext cx="1274606" cy="1284642"/>
          </a:xfrm>
          <a:prstGeom prst="rect">
            <a:avLst/>
          </a:prstGeom>
        </p:spPr>
      </p:pic>
      <p:pic>
        <p:nvPicPr>
          <p:cNvPr id="33" name="Picture 32">
            <a:extLst>
              <a:ext uri="{FF2B5EF4-FFF2-40B4-BE49-F238E27FC236}">
                <a16:creationId xmlns:a16="http://schemas.microsoft.com/office/drawing/2014/main" id="{02AF930D-7F7D-4C1A-B3B9-D8CD16457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592" y="4740216"/>
            <a:ext cx="1274606" cy="1279584"/>
          </a:xfrm>
          <a:prstGeom prst="rect">
            <a:avLst/>
          </a:prstGeom>
        </p:spPr>
      </p:pic>
      <p:pic>
        <p:nvPicPr>
          <p:cNvPr id="12" name="Picture 11">
            <a:extLst>
              <a:ext uri="{FF2B5EF4-FFF2-40B4-BE49-F238E27FC236}">
                <a16:creationId xmlns:a16="http://schemas.microsoft.com/office/drawing/2014/main" id="{5C37766E-E548-4100-8CEC-62C7D6B4C3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1063823"/>
            <a:ext cx="1014000" cy="998400"/>
          </a:xfrm>
          <a:prstGeom prst="rect">
            <a:avLst/>
          </a:prstGeom>
        </p:spPr>
      </p:pic>
      <p:pic>
        <p:nvPicPr>
          <p:cNvPr id="13" name="Picture 12">
            <a:extLst>
              <a:ext uri="{FF2B5EF4-FFF2-40B4-BE49-F238E27FC236}">
                <a16:creationId xmlns:a16="http://schemas.microsoft.com/office/drawing/2014/main" id="{CA8F7B84-0E0F-4D1F-84BF-607F2E1A27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500" y="1708913"/>
            <a:ext cx="978900" cy="998400"/>
          </a:xfrm>
          <a:prstGeom prst="rect">
            <a:avLst/>
          </a:prstGeom>
        </p:spPr>
      </p:pic>
      <p:pic>
        <p:nvPicPr>
          <p:cNvPr id="15" name="Picture 14">
            <a:extLst>
              <a:ext uri="{FF2B5EF4-FFF2-40B4-BE49-F238E27FC236}">
                <a16:creationId xmlns:a16="http://schemas.microsoft.com/office/drawing/2014/main" id="{86BBA78A-E720-4DBE-B184-D47CA60239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9300" y="2208672"/>
            <a:ext cx="990600" cy="994500"/>
          </a:xfrm>
          <a:prstGeom prst="rect">
            <a:avLst/>
          </a:prstGeom>
        </p:spPr>
      </p:pic>
      <p:sp>
        <p:nvSpPr>
          <p:cNvPr id="18" name="TextBox 17">
            <a:extLst>
              <a:ext uri="{FF2B5EF4-FFF2-40B4-BE49-F238E27FC236}">
                <a16:creationId xmlns:a16="http://schemas.microsoft.com/office/drawing/2014/main" id="{3BBC65E9-FF09-4491-A8F2-5BA9D7E9650A}"/>
              </a:ext>
            </a:extLst>
          </p:cNvPr>
          <p:cNvSpPr txBox="1"/>
          <p:nvPr/>
        </p:nvSpPr>
        <p:spPr>
          <a:xfrm>
            <a:off x="4038600" y="6041757"/>
            <a:ext cx="5132075" cy="584775"/>
          </a:xfrm>
          <a:prstGeom prst="rect">
            <a:avLst/>
          </a:prstGeom>
          <a:noFill/>
        </p:spPr>
        <p:txBody>
          <a:bodyPr wrap="square" rtlCol="0">
            <a:spAutoFit/>
          </a:bodyPr>
          <a:lstStyle/>
          <a:p>
            <a:r>
              <a:rPr lang="en-US" sz="1600" dirty="0">
                <a:solidFill>
                  <a:srgbClr val="0000FF"/>
                </a:solidFill>
              </a:rPr>
              <a:t>Imaging of the choriocapillaris (</a:t>
            </a:r>
            <a:r>
              <a:rPr lang="en-US" sz="1600" i="1" dirty="0">
                <a:solidFill>
                  <a:srgbClr val="0000FF"/>
                </a:solidFill>
              </a:rPr>
              <a:t>E</a:t>
            </a:r>
            <a:r>
              <a:rPr lang="en-US" sz="1600" dirty="0">
                <a:solidFill>
                  <a:srgbClr val="0000FF"/>
                </a:solidFill>
              </a:rPr>
              <a:t>) indicates it contains a dense, robust vasculature. </a:t>
            </a:r>
            <a:endParaRPr lang="en-US" sz="1600" i="1" dirty="0">
              <a:effectLst>
                <a:outerShdw blurRad="38100" dist="38100" dir="2700000" algn="tl">
                  <a:srgbClr val="000000">
                    <a:alpha val="43137"/>
                  </a:srgbClr>
                </a:outerShdw>
              </a:effectLst>
            </a:endParaRPr>
          </a:p>
        </p:txBody>
      </p:sp>
      <p:cxnSp>
        <p:nvCxnSpPr>
          <p:cNvPr id="20" name="Straight Arrow Connector 19">
            <a:extLst>
              <a:ext uri="{FF2B5EF4-FFF2-40B4-BE49-F238E27FC236}">
                <a16:creationId xmlns:a16="http://schemas.microsoft.com/office/drawing/2014/main" id="{B8E6FECE-5185-4C4B-A7FB-DF34EEEA0095}"/>
              </a:ext>
            </a:extLst>
          </p:cNvPr>
          <p:cNvCxnSpPr/>
          <p:nvPr/>
        </p:nvCxnSpPr>
        <p:spPr>
          <a:xfrm flipH="1">
            <a:off x="6462691" y="1371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153A54A-3B40-4DBF-9A0A-3E2BC8C1146A}"/>
              </a:ext>
            </a:extLst>
          </p:cNvPr>
          <p:cNvCxnSpPr/>
          <p:nvPr/>
        </p:nvCxnSpPr>
        <p:spPr>
          <a:xfrm flipH="1">
            <a:off x="5349613" y="2208672"/>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8B29692-D3C0-431B-A12B-C438154D38C4}"/>
              </a:ext>
            </a:extLst>
          </p:cNvPr>
          <p:cNvCxnSpPr/>
          <p:nvPr/>
        </p:nvCxnSpPr>
        <p:spPr>
          <a:xfrm flipH="1">
            <a:off x="6462691" y="2895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44785BF-61EA-4F29-AF6D-FCD8F0676A50}"/>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25" name="TextBox 24">
            <a:extLst>
              <a:ext uri="{FF2B5EF4-FFF2-40B4-BE49-F238E27FC236}">
                <a16:creationId xmlns:a16="http://schemas.microsoft.com/office/drawing/2014/main" id="{DC59BDA5-B26F-4585-B462-2B6E5C912055}"/>
              </a:ext>
            </a:extLst>
          </p:cNvPr>
          <p:cNvSpPr txBox="1"/>
          <p:nvPr/>
        </p:nvSpPr>
        <p:spPr>
          <a:xfrm>
            <a:off x="6426248" y="309074"/>
            <a:ext cx="2051458" cy="430887"/>
          </a:xfrm>
          <a:prstGeom prst="rect">
            <a:avLst/>
          </a:prstGeom>
          <a:solidFill>
            <a:schemeClr val="accent5">
              <a:lumMod val="75000"/>
            </a:schemeClr>
          </a:solidFill>
        </p:spPr>
        <p:txBody>
          <a:bodyPr wrap="square" rtlCol="0">
            <a:spAutoFit/>
          </a:bodyPr>
          <a:lstStyle/>
          <a:p>
            <a:pPr algn="ctr"/>
            <a:r>
              <a:rPr lang="en-US" sz="2200" i="1" dirty="0" err="1">
                <a:solidFill>
                  <a:srgbClr val="0000FF"/>
                </a:solidFill>
              </a:rPr>
              <a:t>En</a:t>
            </a:r>
            <a:r>
              <a:rPr lang="en-US" sz="2200" i="1" dirty="0">
                <a:solidFill>
                  <a:srgbClr val="0000FF"/>
                </a:solidFill>
              </a:rPr>
              <a:t> face </a:t>
            </a:r>
            <a:r>
              <a:rPr lang="en-US" sz="2200" dirty="0">
                <a:solidFill>
                  <a:srgbClr val="0000FF"/>
                </a:solidFill>
              </a:rPr>
              <a:t>OCTA</a:t>
            </a:r>
          </a:p>
        </p:txBody>
      </p:sp>
      <p:sp>
        <p:nvSpPr>
          <p:cNvPr id="19" name="TextBox 18">
            <a:extLst>
              <a:ext uri="{FF2B5EF4-FFF2-40B4-BE49-F238E27FC236}">
                <a16:creationId xmlns:a16="http://schemas.microsoft.com/office/drawing/2014/main" id="{BE4ECBFE-EF9C-413D-9526-2C8A26245F0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7" name="Arrow: Left 26">
            <a:extLst>
              <a:ext uri="{FF2B5EF4-FFF2-40B4-BE49-F238E27FC236}">
                <a16:creationId xmlns:a16="http://schemas.microsoft.com/office/drawing/2014/main" id="{6C676081-50FA-41BA-82FA-01CC4FE9F9EF}"/>
              </a:ext>
            </a:extLst>
          </p:cNvPr>
          <p:cNvSpPr/>
          <p:nvPr/>
        </p:nvSpPr>
        <p:spPr>
          <a:xfrm>
            <a:off x="4953000" y="5107294"/>
            <a:ext cx="1752600" cy="607706"/>
          </a:xfrm>
          <a:prstGeom prst="leftArrow">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100"/>
              </a:lnSpc>
            </a:pPr>
            <a:r>
              <a:rPr lang="en-US" sz="1200" dirty="0">
                <a:solidFill>
                  <a:schemeClr val="tx1"/>
                </a:solidFill>
              </a:rPr>
              <a:t>Layer of </a:t>
            </a:r>
            <a:r>
              <a:rPr lang="en-US" sz="1200" dirty="0" err="1">
                <a:solidFill>
                  <a:schemeClr val="tx1"/>
                </a:solidFill>
              </a:rPr>
              <a:t>vasc</a:t>
            </a:r>
            <a:r>
              <a:rPr lang="en-US" sz="1200" dirty="0">
                <a:solidFill>
                  <a:schemeClr val="tx1"/>
                </a:solidFill>
              </a:rPr>
              <a:t> visualized </a:t>
            </a:r>
          </a:p>
        </p:txBody>
      </p:sp>
    </p:spTree>
    <p:extLst>
      <p:ext uri="{BB962C8B-B14F-4D97-AF65-F5344CB8AC3E}">
        <p14:creationId xmlns:p14="http://schemas.microsoft.com/office/powerpoint/2010/main" val="19192247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17" name="Line 4">
            <a:extLst>
              <a:ext uri="{FF2B5EF4-FFF2-40B4-BE49-F238E27FC236}">
                <a16:creationId xmlns:a16="http://schemas.microsoft.com/office/drawing/2014/main" id="{D78F94DB-9DE5-4849-B0F2-D56ADF04245B}"/>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pic>
        <p:nvPicPr>
          <p:cNvPr id="32" name="Picture 31">
            <a:extLst>
              <a:ext uri="{FF2B5EF4-FFF2-40B4-BE49-F238E27FC236}">
                <a16:creationId xmlns:a16="http://schemas.microsoft.com/office/drawing/2014/main" id="{568C517B-745E-4682-AC94-3E4DB8083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594" y="3363558"/>
            <a:ext cx="1274606" cy="1284642"/>
          </a:xfrm>
          <a:prstGeom prst="rect">
            <a:avLst/>
          </a:prstGeom>
        </p:spPr>
      </p:pic>
      <p:pic>
        <p:nvPicPr>
          <p:cNvPr id="33" name="Picture 32">
            <a:extLst>
              <a:ext uri="{FF2B5EF4-FFF2-40B4-BE49-F238E27FC236}">
                <a16:creationId xmlns:a16="http://schemas.microsoft.com/office/drawing/2014/main" id="{02AF930D-7F7D-4C1A-B3B9-D8CD16457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592" y="4740216"/>
            <a:ext cx="1274606" cy="1279584"/>
          </a:xfrm>
          <a:prstGeom prst="rect">
            <a:avLst/>
          </a:prstGeom>
        </p:spPr>
      </p:pic>
      <p:pic>
        <p:nvPicPr>
          <p:cNvPr id="12" name="Picture 11">
            <a:extLst>
              <a:ext uri="{FF2B5EF4-FFF2-40B4-BE49-F238E27FC236}">
                <a16:creationId xmlns:a16="http://schemas.microsoft.com/office/drawing/2014/main" id="{5C37766E-E548-4100-8CEC-62C7D6B4C3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1063823"/>
            <a:ext cx="1014000" cy="998400"/>
          </a:xfrm>
          <a:prstGeom prst="rect">
            <a:avLst/>
          </a:prstGeom>
        </p:spPr>
      </p:pic>
      <p:pic>
        <p:nvPicPr>
          <p:cNvPr id="13" name="Picture 12">
            <a:extLst>
              <a:ext uri="{FF2B5EF4-FFF2-40B4-BE49-F238E27FC236}">
                <a16:creationId xmlns:a16="http://schemas.microsoft.com/office/drawing/2014/main" id="{CA8F7B84-0E0F-4D1F-84BF-607F2E1A27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500" y="1708913"/>
            <a:ext cx="978900" cy="998400"/>
          </a:xfrm>
          <a:prstGeom prst="rect">
            <a:avLst/>
          </a:prstGeom>
        </p:spPr>
      </p:pic>
      <p:pic>
        <p:nvPicPr>
          <p:cNvPr id="15" name="Picture 14">
            <a:extLst>
              <a:ext uri="{FF2B5EF4-FFF2-40B4-BE49-F238E27FC236}">
                <a16:creationId xmlns:a16="http://schemas.microsoft.com/office/drawing/2014/main" id="{86BBA78A-E720-4DBE-B184-D47CA60239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9300" y="2208672"/>
            <a:ext cx="990600" cy="994500"/>
          </a:xfrm>
          <a:prstGeom prst="rect">
            <a:avLst/>
          </a:prstGeom>
        </p:spPr>
      </p:pic>
      <p:sp>
        <p:nvSpPr>
          <p:cNvPr id="18" name="TextBox 17">
            <a:extLst>
              <a:ext uri="{FF2B5EF4-FFF2-40B4-BE49-F238E27FC236}">
                <a16:creationId xmlns:a16="http://schemas.microsoft.com/office/drawing/2014/main" id="{3BBC65E9-FF09-4491-A8F2-5BA9D7E9650A}"/>
              </a:ext>
            </a:extLst>
          </p:cNvPr>
          <p:cNvSpPr txBox="1"/>
          <p:nvPr/>
        </p:nvSpPr>
        <p:spPr>
          <a:xfrm>
            <a:off x="4038600" y="6041757"/>
            <a:ext cx="5132075" cy="830997"/>
          </a:xfrm>
          <a:prstGeom prst="rect">
            <a:avLst/>
          </a:prstGeom>
          <a:noFill/>
        </p:spPr>
        <p:txBody>
          <a:bodyPr wrap="square" rtlCol="0">
            <a:spAutoFit/>
          </a:bodyPr>
          <a:lstStyle/>
          <a:p>
            <a:r>
              <a:rPr lang="en-US" sz="1600" dirty="0">
                <a:solidFill>
                  <a:srgbClr val="0000FF"/>
                </a:solidFill>
              </a:rPr>
              <a:t>Imaging of the choriocapillaris (</a:t>
            </a:r>
            <a:r>
              <a:rPr lang="en-US" sz="1600" i="1" dirty="0">
                <a:solidFill>
                  <a:srgbClr val="0000FF"/>
                </a:solidFill>
              </a:rPr>
              <a:t>E</a:t>
            </a:r>
            <a:r>
              <a:rPr lang="en-US" sz="1600" dirty="0">
                <a:solidFill>
                  <a:srgbClr val="0000FF"/>
                </a:solidFill>
              </a:rPr>
              <a:t>) indicates it contains a dense, robust vasculature. </a:t>
            </a:r>
            <a:r>
              <a:rPr lang="en-US" sz="1600" i="1" dirty="0">
                <a:effectLst>
                  <a:outerShdw blurRad="38100" dist="38100" dir="2700000" algn="tl">
                    <a:srgbClr val="000000">
                      <a:alpha val="43137"/>
                    </a:srgbClr>
                  </a:outerShdw>
                </a:effectLst>
              </a:rPr>
              <a:t>As expected, note the </a:t>
            </a:r>
            <a:r>
              <a:rPr lang="en-US" sz="1600" dirty="0">
                <a:effectLst>
                  <a:outerShdw blurRad="38100" dist="38100" dir="2700000" algn="tl">
                    <a:srgbClr val="000000">
                      <a:alpha val="43137"/>
                    </a:srgbClr>
                  </a:outerShdw>
                </a:effectLst>
              </a:rPr>
              <a:t>absence</a:t>
            </a:r>
            <a:r>
              <a:rPr lang="en-US" sz="1600" i="1" dirty="0">
                <a:effectLst>
                  <a:outerShdw blurRad="38100" dist="38100" dir="2700000" algn="tl">
                    <a:srgbClr val="000000">
                      <a:alpha val="43137"/>
                    </a:srgbClr>
                  </a:outerShdw>
                </a:effectLst>
              </a:rPr>
              <a:t> of a void corresponding to the FAZ.</a:t>
            </a:r>
          </a:p>
        </p:txBody>
      </p:sp>
      <p:cxnSp>
        <p:nvCxnSpPr>
          <p:cNvPr id="20" name="Straight Arrow Connector 19">
            <a:extLst>
              <a:ext uri="{FF2B5EF4-FFF2-40B4-BE49-F238E27FC236}">
                <a16:creationId xmlns:a16="http://schemas.microsoft.com/office/drawing/2014/main" id="{B8E6FECE-5185-4C4B-A7FB-DF34EEEA0095}"/>
              </a:ext>
            </a:extLst>
          </p:cNvPr>
          <p:cNvCxnSpPr/>
          <p:nvPr/>
        </p:nvCxnSpPr>
        <p:spPr>
          <a:xfrm flipH="1">
            <a:off x="6462691" y="1371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153A54A-3B40-4DBF-9A0A-3E2BC8C1146A}"/>
              </a:ext>
            </a:extLst>
          </p:cNvPr>
          <p:cNvCxnSpPr/>
          <p:nvPr/>
        </p:nvCxnSpPr>
        <p:spPr>
          <a:xfrm flipH="1">
            <a:off x="5349613" y="2208672"/>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8B29692-D3C0-431B-A12B-C438154D38C4}"/>
              </a:ext>
            </a:extLst>
          </p:cNvPr>
          <p:cNvCxnSpPr/>
          <p:nvPr/>
        </p:nvCxnSpPr>
        <p:spPr>
          <a:xfrm flipH="1">
            <a:off x="6462691" y="2895600"/>
            <a:ext cx="9287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808A580-A80C-4343-B40E-DA29549CA39A}"/>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24" name="TextBox 23">
            <a:extLst>
              <a:ext uri="{FF2B5EF4-FFF2-40B4-BE49-F238E27FC236}">
                <a16:creationId xmlns:a16="http://schemas.microsoft.com/office/drawing/2014/main" id="{BDF2B524-776D-416E-9A0F-6E1EFD2812A7}"/>
              </a:ext>
            </a:extLst>
          </p:cNvPr>
          <p:cNvSpPr txBox="1"/>
          <p:nvPr/>
        </p:nvSpPr>
        <p:spPr>
          <a:xfrm>
            <a:off x="6426248" y="309074"/>
            <a:ext cx="2051458" cy="430887"/>
          </a:xfrm>
          <a:prstGeom prst="rect">
            <a:avLst/>
          </a:prstGeom>
          <a:solidFill>
            <a:schemeClr val="accent5">
              <a:lumMod val="75000"/>
            </a:schemeClr>
          </a:solidFill>
        </p:spPr>
        <p:txBody>
          <a:bodyPr wrap="square" rtlCol="0">
            <a:spAutoFit/>
          </a:bodyPr>
          <a:lstStyle/>
          <a:p>
            <a:pPr algn="ctr"/>
            <a:r>
              <a:rPr lang="en-US" sz="2200" i="1" dirty="0" err="1">
                <a:solidFill>
                  <a:srgbClr val="0000FF"/>
                </a:solidFill>
              </a:rPr>
              <a:t>En</a:t>
            </a:r>
            <a:r>
              <a:rPr lang="en-US" sz="2200" i="1" dirty="0">
                <a:solidFill>
                  <a:srgbClr val="0000FF"/>
                </a:solidFill>
              </a:rPr>
              <a:t> face </a:t>
            </a:r>
            <a:r>
              <a:rPr lang="en-US" sz="2200" dirty="0">
                <a:solidFill>
                  <a:srgbClr val="0000FF"/>
                </a:solidFill>
              </a:rPr>
              <a:t>OCTA</a:t>
            </a:r>
          </a:p>
        </p:txBody>
      </p:sp>
      <p:sp>
        <p:nvSpPr>
          <p:cNvPr id="19" name="TextBox 18">
            <a:extLst>
              <a:ext uri="{FF2B5EF4-FFF2-40B4-BE49-F238E27FC236}">
                <a16:creationId xmlns:a16="http://schemas.microsoft.com/office/drawing/2014/main" id="{B8542906-32BE-452F-A06C-FCC56C91C86D}"/>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6" name="Arrow: Left 25">
            <a:extLst>
              <a:ext uri="{FF2B5EF4-FFF2-40B4-BE49-F238E27FC236}">
                <a16:creationId xmlns:a16="http://schemas.microsoft.com/office/drawing/2014/main" id="{727A5798-5D7A-407E-8B19-DC3A9F7081DB}"/>
              </a:ext>
            </a:extLst>
          </p:cNvPr>
          <p:cNvSpPr/>
          <p:nvPr/>
        </p:nvSpPr>
        <p:spPr>
          <a:xfrm>
            <a:off x="4953000" y="5107294"/>
            <a:ext cx="1752600" cy="607706"/>
          </a:xfrm>
          <a:prstGeom prst="leftArrow">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100"/>
              </a:lnSpc>
            </a:pPr>
            <a:r>
              <a:rPr lang="en-US" sz="1200" dirty="0">
                <a:solidFill>
                  <a:schemeClr val="tx1"/>
                </a:solidFill>
              </a:rPr>
              <a:t>Layer of </a:t>
            </a:r>
            <a:r>
              <a:rPr lang="en-US" sz="1200" dirty="0" err="1">
                <a:solidFill>
                  <a:schemeClr val="tx1"/>
                </a:solidFill>
              </a:rPr>
              <a:t>vasc</a:t>
            </a:r>
            <a:r>
              <a:rPr lang="en-US" sz="1200" dirty="0">
                <a:solidFill>
                  <a:schemeClr val="tx1"/>
                </a:solidFill>
              </a:rPr>
              <a:t> visualized </a:t>
            </a:r>
          </a:p>
        </p:txBody>
      </p:sp>
    </p:spTree>
    <p:extLst>
      <p:ext uri="{BB962C8B-B14F-4D97-AF65-F5344CB8AC3E}">
        <p14:creationId xmlns:p14="http://schemas.microsoft.com/office/powerpoint/2010/main" val="22307590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457200" y="990600"/>
            <a:ext cx="8229600" cy="5638800"/>
          </a:xfrm>
        </p:spPr>
        <p:txBody>
          <a:bodyPr/>
          <a:lstStyle/>
          <a:p>
            <a:r>
              <a:rPr lang="en-US" b="1" dirty="0"/>
              <a:t>RPE</a:t>
            </a:r>
            <a:r>
              <a:rPr lang="en-US" b="1" dirty="0">
                <a:solidFill>
                  <a:schemeClr val="bg1"/>
                </a:solidFill>
              </a:rPr>
              <a:t>: Functions</a:t>
            </a:r>
          </a:p>
          <a:p>
            <a:pPr lvl="1">
              <a:buFont typeface="Wingdings" pitchFamily="2" charset="2"/>
              <a:buNone/>
            </a:pPr>
            <a:r>
              <a:rPr lang="en-US" i="1" dirty="0">
                <a:solidFill>
                  <a:schemeClr val="bg1"/>
                </a:solidFill>
              </a:rPr>
              <a:t>1) Outer blood-ocular barrier</a:t>
            </a:r>
          </a:p>
          <a:p>
            <a:pPr lvl="2"/>
            <a:r>
              <a:rPr lang="en-US" dirty="0">
                <a:solidFill>
                  <a:schemeClr val="bg1"/>
                </a:solidFill>
              </a:rPr>
              <a:t>Formed by zonulae </a:t>
            </a:r>
            <a:r>
              <a:rPr lang="en-US" dirty="0" err="1">
                <a:solidFill>
                  <a:schemeClr val="bg1"/>
                </a:solidFill>
              </a:rPr>
              <a:t>occludens</a:t>
            </a:r>
            <a:r>
              <a:rPr lang="en-US" dirty="0">
                <a:solidFill>
                  <a:schemeClr val="bg1"/>
                </a:solidFill>
              </a:rPr>
              <a:t> near cell apices</a:t>
            </a:r>
          </a:p>
          <a:p>
            <a:pPr lvl="1">
              <a:buFont typeface="Wingdings" pitchFamily="2" charset="2"/>
              <a:buNone/>
            </a:pPr>
            <a:r>
              <a:rPr lang="en-US" i="1" dirty="0">
                <a:solidFill>
                  <a:schemeClr val="bg1"/>
                </a:solidFill>
              </a:rPr>
              <a:t>2) Phagocytosis of rod/cone outer segments</a:t>
            </a:r>
            <a:endParaRPr lang="en-US" dirty="0">
              <a:solidFill>
                <a:schemeClr val="bg1"/>
              </a:solidFill>
            </a:endParaRPr>
          </a:p>
          <a:p>
            <a:pPr lvl="1">
              <a:buFont typeface="Wingdings" pitchFamily="2" charset="2"/>
              <a:buNone/>
            </a:pPr>
            <a:r>
              <a:rPr lang="en-US" i="1" dirty="0">
                <a:solidFill>
                  <a:schemeClr val="bg1"/>
                </a:solidFill>
              </a:rPr>
              <a:t>3) Vitamin A metabolism</a:t>
            </a:r>
          </a:p>
          <a:p>
            <a:pPr lvl="2"/>
            <a:r>
              <a:rPr lang="en-US" dirty="0">
                <a:solidFill>
                  <a:schemeClr val="bg1"/>
                </a:solidFill>
              </a:rPr>
              <a:t>Retinol acquired</a:t>
            </a:r>
            <a:r>
              <a:rPr lang="en-US" dirty="0"/>
              <a:t>, stored and transported by RPE</a:t>
            </a:r>
          </a:p>
        </p:txBody>
      </p:sp>
      <p:sp>
        <p:nvSpPr>
          <p:cNvPr id="98308" name="Rectangle 4"/>
          <p:cNvSpPr>
            <a:spLocks noChangeArrowheads="1"/>
          </p:cNvSpPr>
          <p:nvPr/>
        </p:nvSpPr>
        <p:spPr bwMode="auto">
          <a:xfrm>
            <a:off x="1219200" y="1524000"/>
            <a:ext cx="6629400" cy="2590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106</a:t>
            </a:fld>
            <a:endParaRPr lang="en-US" altLang="en-US"/>
          </a:p>
        </p:txBody>
      </p:sp>
      <p:sp>
        <p:nvSpPr>
          <p:cNvPr id="6" name="TextBox 5">
            <a:extLst>
              <a:ext uri="{FF2B5EF4-FFF2-40B4-BE49-F238E27FC236}">
                <a16:creationId xmlns:a16="http://schemas.microsoft.com/office/drawing/2014/main" id="{0DCC566A-C938-4F21-8C49-B937C08FEA8D}"/>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8" name="TextBox 7">
            <a:extLst>
              <a:ext uri="{FF2B5EF4-FFF2-40B4-BE49-F238E27FC236}">
                <a16:creationId xmlns:a16="http://schemas.microsoft.com/office/drawing/2014/main" id="{D27F52DE-BD46-4B2F-B50E-76955262E9AB}"/>
              </a:ext>
            </a:extLst>
          </p:cNvPr>
          <p:cNvSpPr txBox="1"/>
          <p:nvPr/>
        </p:nvSpPr>
        <p:spPr>
          <a:xfrm>
            <a:off x="228600" y="3124200"/>
            <a:ext cx="8716682" cy="461665"/>
          </a:xfrm>
          <a:prstGeom prst="rect">
            <a:avLst/>
          </a:prstGeom>
          <a:solidFill>
            <a:schemeClr val="accent6">
              <a:lumMod val="20000"/>
              <a:lumOff val="80000"/>
            </a:schemeClr>
          </a:solidFill>
        </p:spPr>
        <p:txBody>
          <a:bodyPr wrap="none" rtlCol="0">
            <a:spAutoFit/>
          </a:bodyPr>
          <a:lstStyle/>
          <a:p>
            <a:pPr algn="ctr"/>
            <a:r>
              <a:rPr lang="en-US" sz="2400" i="1" dirty="0">
                <a:effectLst>
                  <a:outerShdw blurRad="38100" dist="38100" dir="2700000" algn="tl">
                    <a:srgbClr val="000000">
                      <a:alpha val="43137"/>
                    </a:srgbClr>
                  </a:outerShdw>
                </a:effectLst>
              </a:rPr>
              <a:t>Next let’s look in detail at the function and structure of the </a:t>
            </a:r>
            <a:r>
              <a:rPr lang="en-US" sz="2400" b="1" dirty="0">
                <a:effectLst>
                  <a:outerShdw blurRad="38100" dist="38100" dir="2700000" algn="tl">
                    <a:srgbClr val="000000">
                      <a:alpha val="43137"/>
                    </a:srgbClr>
                  </a:outerShdw>
                </a:effectLst>
              </a:rPr>
              <a:t>RPE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457200" y="990600"/>
            <a:ext cx="8229600" cy="5638800"/>
          </a:xfrm>
        </p:spPr>
        <p:txBody>
          <a:bodyPr/>
          <a:lstStyle/>
          <a:p>
            <a:r>
              <a:rPr lang="en-US" b="1" dirty="0"/>
              <a:t>RPE: Functions</a:t>
            </a:r>
          </a:p>
          <a:p>
            <a:pPr lvl="1">
              <a:buFont typeface="Wingdings" pitchFamily="2" charset="2"/>
              <a:buNone/>
            </a:pPr>
            <a:r>
              <a:rPr lang="en-US" i="1" dirty="0"/>
              <a:t>1) Outer blood-ocular barrier</a:t>
            </a:r>
          </a:p>
          <a:p>
            <a:pPr lvl="2"/>
            <a:r>
              <a:rPr lang="en-US" dirty="0"/>
              <a:t>Formed by zonulae </a:t>
            </a:r>
            <a:r>
              <a:rPr lang="en-US" dirty="0" err="1"/>
              <a:t>occludens</a:t>
            </a:r>
            <a:r>
              <a:rPr lang="en-US" dirty="0"/>
              <a:t> near cell apices</a:t>
            </a:r>
          </a:p>
          <a:p>
            <a:pPr lvl="1">
              <a:buFont typeface="Wingdings" pitchFamily="2" charset="2"/>
              <a:buNone/>
            </a:pPr>
            <a:r>
              <a:rPr lang="en-US" i="1" dirty="0"/>
              <a:t>2) Phagocytosis of rod/cone outer segments</a:t>
            </a:r>
            <a:endParaRPr lang="en-US" dirty="0"/>
          </a:p>
          <a:p>
            <a:pPr lvl="1">
              <a:buFont typeface="Wingdings" pitchFamily="2" charset="2"/>
              <a:buNone/>
            </a:pPr>
            <a:r>
              <a:rPr lang="en-US" i="1" dirty="0"/>
              <a:t>3) Vitamin A metabolism</a:t>
            </a:r>
          </a:p>
          <a:p>
            <a:pPr lvl="2"/>
            <a:r>
              <a:rPr lang="en-US" dirty="0"/>
              <a:t>Retinol acquired, stored and transported by RPE</a:t>
            </a:r>
          </a:p>
        </p:txBody>
      </p:sp>
      <p:sp>
        <p:nvSpPr>
          <p:cNvPr id="98308" name="Rectangle 4"/>
          <p:cNvSpPr>
            <a:spLocks noChangeArrowheads="1"/>
          </p:cNvSpPr>
          <p:nvPr/>
        </p:nvSpPr>
        <p:spPr bwMode="auto">
          <a:xfrm>
            <a:off x="1219200" y="1524000"/>
            <a:ext cx="6629400" cy="2590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107</a:t>
            </a:fld>
            <a:endParaRPr lang="en-US" altLang="en-US"/>
          </a:p>
        </p:txBody>
      </p:sp>
      <p:sp>
        <p:nvSpPr>
          <p:cNvPr id="6" name="TextBox 5">
            <a:extLst>
              <a:ext uri="{FF2B5EF4-FFF2-40B4-BE49-F238E27FC236}">
                <a16:creationId xmlns:a16="http://schemas.microsoft.com/office/drawing/2014/main" id="{0DCC566A-C938-4F21-8C49-B937C08FEA8D}"/>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5296798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133600" y="1600200"/>
            <a:ext cx="2971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0356" name="Rectangle 4"/>
          <p:cNvSpPr>
            <a:spLocks noGrp="1" noChangeArrowheads="1"/>
          </p:cNvSpPr>
          <p:nvPr>
            <p:ph type="body" idx="1"/>
          </p:nvPr>
        </p:nvSpPr>
        <p:spPr>
          <a:xfrm>
            <a:off x="457200" y="990600"/>
            <a:ext cx="8229600" cy="5638800"/>
          </a:xfrm>
        </p:spPr>
        <p:txBody>
          <a:bodyPr/>
          <a:lstStyle/>
          <a:p>
            <a:r>
              <a:rPr lang="en-US" b="1" dirty="0"/>
              <a:t>RPE: Functions</a:t>
            </a:r>
          </a:p>
          <a:p>
            <a:pPr lvl="1">
              <a:buFont typeface="Wingdings" pitchFamily="2" charset="2"/>
              <a:buNone/>
            </a:pPr>
            <a:r>
              <a:rPr lang="en-US" i="1" dirty="0"/>
              <a:t>1) Outer </a:t>
            </a:r>
            <a:r>
              <a:rPr lang="en-US" i="1" dirty="0">
                <a:solidFill>
                  <a:srgbClr val="0000FF"/>
                </a:solidFill>
              </a:rPr>
              <a:t>blood-retinal barrier</a:t>
            </a:r>
          </a:p>
          <a:p>
            <a:pPr lvl="2"/>
            <a:endParaRPr lang="en-US" dirty="0"/>
          </a:p>
          <a:p>
            <a:pPr lvl="1">
              <a:buFont typeface="Wingdings" pitchFamily="2" charset="2"/>
              <a:buNone/>
            </a:pPr>
            <a:r>
              <a:rPr lang="en-US" i="1" dirty="0"/>
              <a:t>2)</a:t>
            </a:r>
            <a:endParaRPr lang="en-US" dirty="0"/>
          </a:p>
          <a:p>
            <a:pPr lvl="1">
              <a:buFont typeface="Wingdings" pitchFamily="2" charset="2"/>
              <a:buNone/>
            </a:pPr>
            <a:r>
              <a:rPr lang="en-US" i="1" dirty="0"/>
              <a:t>3)</a:t>
            </a:r>
            <a:endParaRPr lang="en-US" dirty="0"/>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108</a:t>
            </a:fld>
            <a:endParaRPr lang="en-US" altLang="en-US"/>
          </a:p>
        </p:txBody>
      </p:sp>
      <p:sp>
        <p:nvSpPr>
          <p:cNvPr id="6" name="TextBox 5">
            <a:extLst>
              <a:ext uri="{FF2B5EF4-FFF2-40B4-BE49-F238E27FC236}">
                <a16:creationId xmlns:a16="http://schemas.microsoft.com/office/drawing/2014/main" id="{3CCD38E1-8BD6-48E5-923D-89AA6071155E}"/>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971800" y="2057400"/>
            <a:ext cx="24384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2403" name="Rectangle 3"/>
          <p:cNvSpPr>
            <a:spLocks noChangeArrowheads="1"/>
          </p:cNvSpPr>
          <p:nvPr/>
        </p:nvSpPr>
        <p:spPr bwMode="auto">
          <a:xfrm>
            <a:off x="2133600" y="1600200"/>
            <a:ext cx="2971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2405" name="Rectangle 5"/>
          <p:cNvSpPr>
            <a:spLocks noGrp="1" noChangeArrowheads="1"/>
          </p:cNvSpPr>
          <p:nvPr>
            <p:ph type="body" idx="1"/>
          </p:nvPr>
        </p:nvSpPr>
        <p:spPr>
          <a:xfrm>
            <a:off x="457200" y="990600"/>
            <a:ext cx="8229600" cy="5638800"/>
          </a:xfrm>
        </p:spPr>
        <p:txBody>
          <a:bodyPr/>
          <a:lstStyle/>
          <a:p>
            <a:r>
              <a:rPr lang="en-US" b="1" dirty="0"/>
              <a:t>RPE: Functions</a:t>
            </a:r>
          </a:p>
          <a:p>
            <a:pPr lvl="1">
              <a:buFont typeface="Wingdings" pitchFamily="2" charset="2"/>
              <a:buNone/>
            </a:pPr>
            <a:r>
              <a:rPr lang="en-US" i="1" dirty="0"/>
              <a:t>1) Outer </a:t>
            </a:r>
            <a:r>
              <a:rPr lang="en-US" i="1" dirty="0">
                <a:solidFill>
                  <a:srgbClr val="0000FF"/>
                </a:solidFill>
              </a:rPr>
              <a:t>blood-retinal barrier</a:t>
            </a:r>
          </a:p>
          <a:p>
            <a:pPr lvl="2"/>
            <a:r>
              <a:rPr lang="en-US" dirty="0"/>
              <a:t>Formed by </a:t>
            </a:r>
            <a:r>
              <a:rPr lang="en-US" dirty="0">
                <a:solidFill>
                  <a:srgbClr val="0000FF"/>
                </a:solidFill>
              </a:rPr>
              <a:t>zonulae </a:t>
            </a:r>
            <a:r>
              <a:rPr lang="en-US" dirty="0" err="1">
                <a:solidFill>
                  <a:srgbClr val="0000FF"/>
                </a:solidFill>
              </a:rPr>
              <a:t>occludens</a:t>
            </a:r>
            <a:r>
              <a:rPr lang="en-US" dirty="0"/>
              <a:t> near cell apices</a:t>
            </a:r>
          </a:p>
          <a:p>
            <a:pPr lvl="1">
              <a:buFont typeface="Wingdings" pitchFamily="2" charset="2"/>
              <a:buNone/>
            </a:pPr>
            <a:r>
              <a:rPr lang="en-US" i="1" dirty="0"/>
              <a:t>2)</a:t>
            </a:r>
            <a:endParaRPr lang="en-US" dirty="0"/>
          </a:p>
          <a:p>
            <a:pPr lvl="1">
              <a:buFont typeface="Wingdings" pitchFamily="2" charset="2"/>
              <a:buNone/>
            </a:pPr>
            <a:r>
              <a:rPr lang="en-US" i="1" dirty="0"/>
              <a:t>3)</a:t>
            </a:r>
            <a:endParaRPr lang="en-US" dirty="0"/>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109</a:t>
            </a:fld>
            <a:endParaRPr lang="en-US" altLang="en-US"/>
          </a:p>
        </p:txBody>
      </p:sp>
      <p:sp>
        <p:nvSpPr>
          <p:cNvPr id="7" name="TextBox 6">
            <a:extLst>
              <a:ext uri="{FF2B5EF4-FFF2-40B4-BE49-F238E27FC236}">
                <a16:creationId xmlns:a16="http://schemas.microsoft.com/office/drawing/2014/main" id="{D34EEF7D-94E4-433E-A963-C32C2120021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----Photoreceptors (PRs)</a:t>
            </a:r>
          </a:p>
          <a:p>
            <a:r>
              <a:rPr lang="en-US" sz="1600" dirty="0">
                <a:solidFill>
                  <a:srgbClr val="00B050"/>
                </a:solidFill>
              </a:rPr>
              <a:t>----Bipolar cells</a:t>
            </a:r>
          </a:p>
          <a:p>
            <a:r>
              <a:rPr lang="en-US" sz="1600" dirty="0">
                <a:solidFill>
                  <a:srgbClr val="00B050"/>
                </a:solidFill>
              </a:rPr>
              <a:t>----Ganglion cells</a:t>
            </a:r>
          </a:p>
          <a:p>
            <a:r>
              <a:rPr lang="en-US" sz="1600" dirty="0">
                <a:solidFill>
                  <a:srgbClr val="00B050"/>
                </a:solidFill>
              </a:rPr>
              <a:t>----Amacrine cells</a:t>
            </a:r>
          </a:p>
          <a:p>
            <a:r>
              <a:rPr lang="en-US" sz="1600" dirty="0">
                <a:solidFill>
                  <a:srgbClr val="00B050"/>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11</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E7F08DE2-0BCE-4376-BCDB-2D8A596EA2A7}"/>
              </a:ext>
            </a:extLst>
          </p:cNvPr>
          <p:cNvSpPr txBox="1"/>
          <p:nvPr/>
        </p:nvSpPr>
        <p:spPr>
          <a:xfrm>
            <a:off x="2971800" y="4525962"/>
            <a:ext cx="184731" cy="307777"/>
          </a:xfrm>
          <a:prstGeom prst="rect">
            <a:avLst/>
          </a:prstGeom>
          <a:noFill/>
        </p:spPr>
        <p:txBody>
          <a:bodyPr wrap="none" rtlCol="0">
            <a:spAutoFit/>
          </a:bodyPr>
          <a:lstStyle/>
          <a:p>
            <a:endParaRPr lang="en-US" sz="1400"/>
          </a:p>
        </p:txBody>
      </p:sp>
      <p:sp>
        <p:nvSpPr>
          <p:cNvPr id="10" name="Right Brace 9">
            <a:extLst>
              <a:ext uri="{FF2B5EF4-FFF2-40B4-BE49-F238E27FC236}">
                <a16:creationId xmlns:a16="http://schemas.microsoft.com/office/drawing/2014/main" id="{0924C6AA-DDD3-44C7-BABF-05FBE625654A}"/>
              </a:ext>
            </a:extLst>
          </p:cNvPr>
          <p:cNvSpPr/>
          <p:nvPr/>
        </p:nvSpPr>
        <p:spPr>
          <a:xfrm flipV="1">
            <a:off x="2888330" y="3733800"/>
            <a:ext cx="416167" cy="79216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1862C7C-2C35-4333-B315-1804508C6352}"/>
              </a:ext>
            </a:extLst>
          </p:cNvPr>
          <p:cNvSpPr txBox="1"/>
          <p:nvPr/>
        </p:nvSpPr>
        <p:spPr>
          <a:xfrm>
            <a:off x="3294558" y="3858372"/>
            <a:ext cx="947695" cy="528350"/>
          </a:xfrm>
          <a:prstGeom prst="rect">
            <a:avLst/>
          </a:prstGeom>
          <a:noFill/>
        </p:spPr>
        <p:txBody>
          <a:bodyPr wrap="none" rtlCol="0">
            <a:spAutoFit/>
          </a:bodyPr>
          <a:lstStyle/>
          <a:p>
            <a:pPr>
              <a:lnSpc>
                <a:spcPts val="1700"/>
              </a:lnSpc>
            </a:pPr>
            <a:r>
              <a:rPr lang="en-US" sz="1600" i="1" dirty="0"/>
              <a:t>Vertical</a:t>
            </a:r>
          </a:p>
          <a:p>
            <a:pPr>
              <a:lnSpc>
                <a:spcPts val="1700"/>
              </a:lnSpc>
            </a:pPr>
            <a:r>
              <a:rPr lang="en-US" sz="1600" dirty="0"/>
              <a:t>pathway</a:t>
            </a:r>
          </a:p>
        </p:txBody>
      </p:sp>
      <p:sp>
        <p:nvSpPr>
          <p:cNvPr id="13" name="TextBox 12">
            <a:extLst>
              <a:ext uri="{FF2B5EF4-FFF2-40B4-BE49-F238E27FC236}">
                <a16:creationId xmlns:a16="http://schemas.microsoft.com/office/drawing/2014/main" id="{57BF12D0-6C75-45F4-9758-CED9AA4106F5}"/>
              </a:ext>
            </a:extLst>
          </p:cNvPr>
          <p:cNvSpPr txBox="1"/>
          <p:nvPr/>
        </p:nvSpPr>
        <p:spPr>
          <a:xfrm>
            <a:off x="838199" y="1864420"/>
            <a:ext cx="7467600" cy="1384995"/>
          </a:xfrm>
          <a:prstGeom prst="rect">
            <a:avLst/>
          </a:prstGeom>
          <a:solidFill>
            <a:srgbClr val="FFE593"/>
          </a:solidFill>
        </p:spPr>
        <p:txBody>
          <a:bodyPr wrap="square" rtlCol="0">
            <a:spAutoFit/>
          </a:bodyPr>
          <a:lstStyle/>
          <a:p>
            <a:r>
              <a:rPr lang="en-US" sz="1400" i="1" dirty="0">
                <a:solidFill>
                  <a:srgbClr val="00B050"/>
                </a:solidFill>
              </a:rPr>
              <a:t>Noting that amacrine and horizontal cells are interconnectors dovetails nicely with a fundamental way you should think about the neural elements of the neurosensory retina. </a:t>
            </a:r>
            <a:r>
              <a:rPr lang="en-US" sz="1400" i="1" dirty="0"/>
              <a:t>Specifically, all of the neural elements can be conceptualized as belonging to one of two pathways:</a:t>
            </a:r>
          </a:p>
          <a:p>
            <a:r>
              <a:rPr lang="en-US" sz="1400" dirty="0">
                <a:solidFill>
                  <a:srgbClr val="00B050"/>
                </a:solidFill>
              </a:rPr>
              <a:t>--The </a:t>
            </a:r>
            <a:r>
              <a:rPr lang="en-US" sz="1400" i="1" dirty="0"/>
              <a:t>vertical</a:t>
            </a:r>
            <a:r>
              <a:rPr lang="en-US" sz="1400" dirty="0"/>
              <a:t> </a:t>
            </a:r>
            <a:r>
              <a:rPr lang="en-US" sz="1400" i="1" dirty="0"/>
              <a:t>pathway</a:t>
            </a:r>
            <a:r>
              <a:rPr lang="en-US" sz="1400" dirty="0"/>
              <a:t> </a:t>
            </a:r>
            <a:r>
              <a:rPr lang="en-US" sz="1400" dirty="0">
                <a:solidFill>
                  <a:srgbClr val="00B050"/>
                </a:solidFill>
              </a:rPr>
              <a:t>comprised of (in order) the PRs, bipolar cells, and ganglion cells; and --the </a:t>
            </a:r>
            <a:r>
              <a:rPr lang="en-US" sz="1400" i="1" dirty="0"/>
              <a:t>horizontal</a:t>
            </a:r>
            <a:r>
              <a:rPr lang="en-US" sz="1400" dirty="0"/>
              <a:t> </a:t>
            </a:r>
            <a:r>
              <a:rPr lang="en-US" sz="1400" i="1" dirty="0"/>
              <a:t>pathway</a:t>
            </a:r>
            <a:r>
              <a:rPr lang="en-US" sz="1400" dirty="0"/>
              <a:t> </a:t>
            </a:r>
            <a:r>
              <a:rPr lang="en-US" sz="1400" dirty="0">
                <a:solidFill>
                  <a:srgbClr val="00B050"/>
                </a:solidFill>
              </a:rPr>
              <a:t>comprised of amacrine and horizontal cells</a:t>
            </a:r>
          </a:p>
        </p:txBody>
      </p:sp>
      <p:sp>
        <p:nvSpPr>
          <p:cNvPr id="14" name="TextBox 13">
            <a:extLst>
              <a:ext uri="{FF2B5EF4-FFF2-40B4-BE49-F238E27FC236}">
                <a16:creationId xmlns:a16="http://schemas.microsoft.com/office/drawing/2014/main" id="{C329B390-C34A-4A00-9946-D31615DAF7C9}"/>
              </a:ext>
            </a:extLst>
          </p:cNvPr>
          <p:cNvSpPr txBox="1"/>
          <p:nvPr/>
        </p:nvSpPr>
        <p:spPr>
          <a:xfrm>
            <a:off x="3301827" y="4531012"/>
            <a:ext cx="1106393" cy="528350"/>
          </a:xfrm>
          <a:prstGeom prst="rect">
            <a:avLst/>
          </a:prstGeom>
          <a:noFill/>
        </p:spPr>
        <p:txBody>
          <a:bodyPr wrap="none" rtlCol="0">
            <a:spAutoFit/>
          </a:bodyPr>
          <a:lstStyle/>
          <a:p>
            <a:pPr>
              <a:lnSpc>
                <a:spcPts val="1700"/>
              </a:lnSpc>
            </a:pPr>
            <a:r>
              <a:rPr lang="en-US" sz="1600" i="1" dirty="0"/>
              <a:t>Horizontal</a:t>
            </a:r>
          </a:p>
          <a:p>
            <a:pPr>
              <a:lnSpc>
                <a:spcPts val="1700"/>
              </a:lnSpc>
            </a:pPr>
            <a:r>
              <a:rPr lang="en-US" sz="1600" dirty="0"/>
              <a:t>pathway</a:t>
            </a:r>
          </a:p>
        </p:txBody>
      </p:sp>
      <p:sp>
        <p:nvSpPr>
          <p:cNvPr id="15" name="Right Brace 14">
            <a:extLst>
              <a:ext uri="{FF2B5EF4-FFF2-40B4-BE49-F238E27FC236}">
                <a16:creationId xmlns:a16="http://schemas.microsoft.com/office/drawing/2014/main" id="{8F98C842-5719-412E-AAA4-110CB18F21A1}"/>
              </a:ext>
            </a:extLst>
          </p:cNvPr>
          <p:cNvSpPr/>
          <p:nvPr/>
        </p:nvSpPr>
        <p:spPr>
          <a:xfrm>
            <a:off x="2895600" y="4525962"/>
            <a:ext cx="416167" cy="533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612896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2971800" y="2057400"/>
            <a:ext cx="24384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4451" name="Rectangle 3"/>
          <p:cNvSpPr>
            <a:spLocks noChangeArrowheads="1"/>
          </p:cNvSpPr>
          <p:nvPr/>
        </p:nvSpPr>
        <p:spPr bwMode="auto">
          <a:xfrm>
            <a:off x="2133600" y="1600200"/>
            <a:ext cx="2971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4453" name="Rectangle 5"/>
          <p:cNvSpPr>
            <a:spLocks noGrp="1" noChangeArrowheads="1"/>
          </p:cNvSpPr>
          <p:nvPr>
            <p:ph type="body" idx="1"/>
          </p:nvPr>
        </p:nvSpPr>
        <p:spPr>
          <a:xfrm>
            <a:off x="457200" y="990600"/>
            <a:ext cx="8229600" cy="5638800"/>
          </a:xfrm>
        </p:spPr>
        <p:txBody>
          <a:bodyPr/>
          <a:lstStyle/>
          <a:p>
            <a:r>
              <a:rPr lang="en-US" b="1" dirty="0">
                <a:solidFill>
                  <a:schemeClr val="bg1">
                    <a:lumMod val="75000"/>
                  </a:schemeClr>
                </a:solidFill>
              </a:rPr>
              <a:t>RPE: Functions</a:t>
            </a:r>
          </a:p>
          <a:p>
            <a:pPr lvl="1">
              <a:buFont typeface="Wingdings" pitchFamily="2" charset="2"/>
              <a:buNone/>
            </a:pPr>
            <a:r>
              <a:rPr lang="en-US" i="1" dirty="0">
                <a:solidFill>
                  <a:schemeClr val="bg1">
                    <a:lumMod val="75000"/>
                  </a:schemeClr>
                </a:solidFill>
              </a:rPr>
              <a:t>1) Outer blood-retinal barrier</a:t>
            </a:r>
          </a:p>
          <a:p>
            <a:pPr lvl="2"/>
            <a:r>
              <a:rPr lang="en-US" dirty="0">
                <a:solidFill>
                  <a:schemeClr val="bg1">
                    <a:lumMod val="75000"/>
                  </a:schemeClr>
                </a:solidFill>
              </a:rPr>
              <a:t>Formed by zonulae </a:t>
            </a:r>
            <a:r>
              <a:rPr lang="en-US" dirty="0" err="1">
                <a:solidFill>
                  <a:schemeClr val="bg1">
                    <a:lumMod val="75000"/>
                  </a:schemeClr>
                </a:solidFill>
              </a:rPr>
              <a:t>occludens</a:t>
            </a:r>
            <a:r>
              <a:rPr lang="en-US" dirty="0">
                <a:solidFill>
                  <a:schemeClr val="bg1">
                    <a:lumMod val="75000"/>
                  </a:schemeClr>
                </a:solidFill>
              </a:rPr>
              <a:t> near cell apices</a:t>
            </a:r>
          </a:p>
          <a:p>
            <a:pPr lvl="1">
              <a:buFont typeface="Wingdings" pitchFamily="2" charset="2"/>
              <a:buNone/>
            </a:pPr>
            <a:r>
              <a:rPr lang="en-US" i="1" dirty="0">
                <a:solidFill>
                  <a:schemeClr val="bg1">
                    <a:lumMod val="75000"/>
                  </a:schemeClr>
                </a:solidFill>
              </a:rPr>
              <a:t>2)</a:t>
            </a:r>
            <a:endParaRPr lang="en-US" dirty="0">
              <a:solidFill>
                <a:schemeClr val="bg1">
                  <a:lumMod val="75000"/>
                </a:schemeClr>
              </a:solidFill>
            </a:endParaRPr>
          </a:p>
          <a:p>
            <a:pPr lvl="1">
              <a:buFont typeface="Wingdings" pitchFamily="2" charset="2"/>
              <a:buNone/>
            </a:pPr>
            <a:r>
              <a:rPr lang="en-US" i="1" dirty="0">
                <a:solidFill>
                  <a:schemeClr val="bg1">
                    <a:lumMod val="75000"/>
                  </a:schemeClr>
                </a:solidFill>
              </a:rPr>
              <a:t>3)</a:t>
            </a:r>
            <a:endParaRPr lang="en-US" dirty="0">
              <a:solidFill>
                <a:schemeClr val="bg1">
                  <a:lumMod val="75000"/>
                </a:schemeClr>
              </a:solidFill>
            </a:endParaRPr>
          </a:p>
        </p:txBody>
      </p:sp>
      <p:sp>
        <p:nvSpPr>
          <p:cNvPr id="104454" name="Text Box 6"/>
          <p:cNvSpPr txBox="1">
            <a:spLocks noChangeArrowheads="1"/>
          </p:cNvSpPr>
          <p:nvPr/>
        </p:nvSpPr>
        <p:spPr bwMode="auto">
          <a:xfrm>
            <a:off x="1680602" y="2667000"/>
            <a:ext cx="6380033" cy="646331"/>
          </a:xfrm>
          <a:prstGeom prst="rect">
            <a:avLst/>
          </a:prstGeom>
          <a:noFill/>
          <a:ln>
            <a:noFill/>
          </a:ln>
          <a:effectLst/>
        </p:spPr>
        <p:txBody>
          <a:bodyPr wrap="square">
            <a:spAutoFit/>
          </a:bodyPr>
          <a:lstStyle/>
          <a:p>
            <a:r>
              <a:rPr lang="en-US" dirty="0">
                <a:solidFill>
                  <a:srgbClr val="0000FF"/>
                </a:solidFill>
              </a:rPr>
              <a:t>As an aside, the </a:t>
            </a:r>
            <a:r>
              <a:rPr lang="en-US" i="1" dirty="0">
                <a:solidFill>
                  <a:srgbClr val="0000FF"/>
                </a:solidFill>
              </a:rPr>
              <a:t>inner</a:t>
            </a:r>
            <a:r>
              <a:rPr lang="en-US" dirty="0">
                <a:solidFill>
                  <a:srgbClr val="0000FF"/>
                </a:solidFill>
              </a:rPr>
              <a:t> blood-retinal barrier is formed by tight junctions between endothelial cells of the retinal vasculature</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110</a:t>
            </a:fld>
            <a:endParaRPr lang="en-US" altLang="en-US"/>
          </a:p>
        </p:txBody>
      </p:sp>
      <p:sp>
        <p:nvSpPr>
          <p:cNvPr id="8" name="TextBox 7">
            <a:extLst>
              <a:ext uri="{FF2B5EF4-FFF2-40B4-BE49-F238E27FC236}">
                <a16:creationId xmlns:a16="http://schemas.microsoft.com/office/drawing/2014/main" id="{D01CB1A3-853E-4A57-84FD-C2C2FDDE1E65}"/>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657600" y="2514600"/>
            <a:ext cx="3810000" cy="381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6499" name="Rectangle 3"/>
          <p:cNvSpPr>
            <a:spLocks noChangeArrowheads="1"/>
          </p:cNvSpPr>
          <p:nvPr/>
        </p:nvSpPr>
        <p:spPr bwMode="auto">
          <a:xfrm>
            <a:off x="2971800" y="2057400"/>
            <a:ext cx="24384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6500" name="Rectangle 4"/>
          <p:cNvSpPr>
            <a:spLocks noChangeArrowheads="1"/>
          </p:cNvSpPr>
          <p:nvPr/>
        </p:nvSpPr>
        <p:spPr bwMode="auto">
          <a:xfrm>
            <a:off x="2133600" y="1600200"/>
            <a:ext cx="2971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6502" name="Rectangle 6"/>
          <p:cNvSpPr>
            <a:spLocks noGrp="1" noChangeArrowheads="1"/>
          </p:cNvSpPr>
          <p:nvPr>
            <p:ph type="body" idx="1"/>
          </p:nvPr>
        </p:nvSpPr>
        <p:spPr>
          <a:xfrm>
            <a:off x="457200" y="990600"/>
            <a:ext cx="8229600" cy="5638800"/>
          </a:xfrm>
        </p:spPr>
        <p:txBody>
          <a:bodyPr/>
          <a:lstStyle/>
          <a:p>
            <a:r>
              <a:rPr lang="en-US" b="1" dirty="0"/>
              <a:t>RPE: Functions</a:t>
            </a:r>
          </a:p>
          <a:p>
            <a:pPr lvl="1">
              <a:buFont typeface="Wingdings" pitchFamily="2" charset="2"/>
              <a:buNone/>
            </a:pPr>
            <a:r>
              <a:rPr lang="en-US" i="1" dirty="0"/>
              <a:t>1) Outer </a:t>
            </a:r>
            <a:r>
              <a:rPr lang="en-US" i="1" dirty="0">
                <a:solidFill>
                  <a:srgbClr val="0000FF"/>
                </a:solidFill>
              </a:rPr>
              <a:t>blood-retinal barrier</a:t>
            </a:r>
          </a:p>
          <a:p>
            <a:pPr lvl="2"/>
            <a:r>
              <a:rPr lang="en-US" dirty="0"/>
              <a:t>Formed by </a:t>
            </a:r>
            <a:r>
              <a:rPr lang="en-US" dirty="0">
                <a:solidFill>
                  <a:srgbClr val="0000FF"/>
                </a:solidFill>
              </a:rPr>
              <a:t>zonulae </a:t>
            </a:r>
            <a:r>
              <a:rPr lang="en-US" dirty="0" err="1">
                <a:solidFill>
                  <a:srgbClr val="0000FF"/>
                </a:solidFill>
              </a:rPr>
              <a:t>occludens</a:t>
            </a:r>
            <a:r>
              <a:rPr lang="en-US" dirty="0"/>
              <a:t> near cell apices</a:t>
            </a:r>
          </a:p>
          <a:p>
            <a:pPr lvl="1">
              <a:buFont typeface="Wingdings" pitchFamily="2" charset="2"/>
              <a:buNone/>
            </a:pPr>
            <a:r>
              <a:rPr lang="en-US" i="1" dirty="0"/>
              <a:t>2) Phagocytosis of </a:t>
            </a:r>
            <a:r>
              <a:rPr lang="en-US" i="1" dirty="0">
                <a:solidFill>
                  <a:srgbClr val="0000FF"/>
                </a:solidFill>
              </a:rPr>
              <a:t>rod/cone outer segments</a:t>
            </a:r>
            <a:endParaRPr lang="en-US" dirty="0">
              <a:solidFill>
                <a:srgbClr val="0000FF"/>
              </a:solidFill>
            </a:endParaRPr>
          </a:p>
          <a:p>
            <a:pPr lvl="1">
              <a:buFont typeface="Wingdings" pitchFamily="2" charset="2"/>
              <a:buNone/>
            </a:pPr>
            <a:r>
              <a:rPr lang="en-US" i="1" dirty="0"/>
              <a:t>3) </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111</a:t>
            </a:fld>
            <a:endParaRPr lang="en-US" altLang="en-US"/>
          </a:p>
        </p:txBody>
      </p:sp>
      <p:sp>
        <p:nvSpPr>
          <p:cNvPr id="8" name="TextBox 7">
            <a:extLst>
              <a:ext uri="{FF2B5EF4-FFF2-40B4-BE49-F238E27FC236}">
                <a16:creationId xmlns:a16="http://schemas.microsoft.com/office/drawing/2014/main" id="{045F9133-8720-4DDA-A89D-2B1866E30703}"/>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438400" y="2971800"/>
            <a:ext cx="304800" cy="381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endParaRPr lang="en-US" sz="900"/>
          </a:p>
        </p:txBody>
      </p:sp>
      <p:sp>
        <p:nvSpPr>
          <p:cNvPr id="108547" name="Rectangle 3"/>
          <p:cNvSpPr>
            <a:spLocks noChangeArrowheads="1"/>
          </p:cNvSpPr>
          <p:nvPr/>
        </p:nvSpPr>
        <p:spPr bwMode="auto">
          <a:xfrm>
            <a:off x="3657600" y="2514600"/>
            <a:ext cx="3810000" cy="381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8548" name="Rectangle 4"/>
          <p:cNvSpPr>
            <a:spLocks noChangeArrowheads="1"/>
          </p:cNvSpPr>
          <p:nvPr/>
        </p:nvSpPr>
        <p:spPr bwMode="auto">
          <a:xfrm>
            <a:off x="2971800" y="2057400"/>
            <a:ext cx="24384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8549" name="Rectangle 5"/>
          <p:cNvSpPr>
            <a:spLocks noChangeArrowheads="1"/>
          </p:cNvSpPr>
          <p:nvPr/>
        </p:nvSpPr>
        <p:spPr bwMode="auto">
          <a:xfrm>
            <a:off x="2133600" y="1600200"/>
            <a:ext cx="2971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08551" name="Rectangle 7"/>
          <p:cNvSpPr>
            <a:spLocks noGrp="1" noChangeArrowheads="1"/>
          </p:cNvSpPr>
          <p:nvPr>
            <p:ph type="body" idx="1"/>
          </p:nvPr>
        </p:nvSpPr>
        <p:spPr>
          <a:xfrm>
            <a:off x="457200" y="990600"/>
            <a:ext cx="8229600" cy="5638800"/>
          </a:xfrm>
        </p:spPr>
        <p:txBody>
          <a:bodyPr/>
          <a:lstStyle/>
          <a:p>
            <a:r>
              <a:rPr lang="en-US" b="1" dirty="0"/>
              <a:t>RPE: Functions</a:t>
            </a:r>
          </a:p>
          <a:p>
            <a:pPr lvl="1">
              <a:buFont typeface="Wingdings" pitchFamily="2" charset="2"/>
              <a:buNone/>
            </a:pPr>
            <a:r>
              <a:rPr lang="en-US" i="1" dirty="0"/>
              <a:t>1) Outer </a:t>
            </a:r>
            <a:r>
              <a:rPr lang="en-US" i="1" dirty="0">
                <a:solidFill>
                  <a:srgbClr val="0000FF"/>
                </a:solidFill>
              </a:rPr>
              <a:t>blood-retinal barrier</a:t>
            </a:r>
          </a:p>
          <a:p>
            <a:pPr lvl="2"/>
            <a:r>
              <a:rPr lang="en-US" dirty="0"/>
              <a:t>Formed by </a:t>
            </a:r>
            <a:r>
              <a:rPr lang="en-US" dirty="0">
                <a:solidFill>
                  <a:srgbClr val="0000FF"/>
                </a:solidFill>
              </a:rPr>
              <a:t>zonulae </a:t>
            </a:r>
            <a:r>
              <a:rPr lang="en-US" dirty="0" err="1">
                <a:solidFill>
                  <a:srgbClr val="0000FF"/>
                </a:solidFill>
              </a:rPr>
              <a:t>occludens</a:t>
            </a:r>
            <a:r>
              <a:rPr lang="en-US" dirty="0"/>
              <a:t> near cell apices</a:t>
            </a:r>
          </a:p>
          <a:p>
            <a:pPr lvl="1">
              <a:buFont typeface="Wingdings" pitchFamily="2" charset="2"/>
              <a:buNone/>
            </a:pPr>
            <a:r>
              <a:rPr lang="en-US" i="1" dirty="0"/>
              <a:t>2) Phagocytosis of </a:t>
            </a:r>
            <a:r>
              <a:rPr lang="en-US" i="1" dirty="0">
                <a:solidFill>
                  <a:srgbClr val="0000FF"/>
                </a:solidFill>
              </a:rPr>
              <a:t>rod/cone outer segments</a:t>
            </a:r>
            <a:endParaRPr lang="en-US" dirty="0">
              <a:solidFill>
                <a:srgbClr val="0000FF"/>
              </a:solidFill>
            </a:endParaRPr>
          </a:p>
          <a:p>
            <a:pPr lvl="1">
              <a:buFont typeface="Wingdings" pitchFamily="2" charset="2"/>
              <a:buNone/>
            </a:pPr>
            <a:r>
              <a:rPr lang="en-US" i="1" dirty="0"/>
              <a:t>3) Vitamin </a:t>
            </a:r>
            <a:r>
              <a:rPr lang="en-US" i="1" dirty="0">
                <a:solidFill>
                  <a:srgbClr val="0000FF"/>
                </a:solidFill>
              </a:rPr>
              <a:t>A</a:t>
            </a:r>
            <a:r>
              <a:rPr lang="en-US" i="1" dirty="0"/>
              <a:t> metabolism</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112</a:t>
            </a:fld>
            <a:endParaRPr lang="en-US" altLang="en-US"/>
          </a:p>
        </p:txBody>
      </p:sp>
      <p:sp>
        <p:nvSpPr>
          <p:cNvPr id="9" name="TextBox 8">
            <a:extLst>
              <a:ext uri="{FF2B5EF4-FFF2-40B4-BE49-F238E27FC236}">
                <a16:creationId xmlns:a16="http://schemas.microsoft.com/office/drawing/2014/main" id="{F179784E-E495-4AB5-B17A-CAC078E114E0}"/>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524000" y="3429000"/>
            <a:ext cx="9144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endParaRPr lang="en-US" sz="900"/>
          </a:p>
        </p:txBody>
      </p:sp>
      <p:sp>
        <p:nvSpPr>
          <p:cNvPr id="110595" name="Rectangle 3"/>
          <p:cNvSpPr>
            <a:spLocks noChangeArrowheads="1"/>
          </p:cNvSpPr>
          <p:nvPr/>
        </p:nvSpPr>
        <p:spPr bwMode="auto">
          <a:xfrm>
            <a:off x="2438400" y="2971800"/>
            <a:ext cx="304800" cy="381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endParaRPr lang="en-US" sz="900"/>
          </a:p>
        </p:txBody>
      </p:sp>
      <p:sp>
        <p:nvSpPr>
          <p:cNvPr id="110596" name="Rectangle 4"/>
          <p:cNvSpPr>
            <a:spLocks noChangeArrowheads="1"/>
          </p:cNvSpPr>
          <p:nvPr/>
        </p:nvSpPr>
        <p:spPr bwMode="auto">
          <a:xfrm>
            <a:off x="3657600" y="2514600"/>
            <a:ext cx="3810000" cy="381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10597" name="Rectangle 5"/>
          <p:cNvSpPr>
            <a:spLocks noChangeArrowheads="1"/>
          </p:cNvSpPr>
          <p:nvPr/>
        </p:nvSpPr>
        <p:spPr bwMode="auto">
          <a:xfrm>
            <a:off x="2971800" y="2057400"/>
            <a:ext cx="24384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10598" name="Rectangle 6"/>
          <p:cNvSpPr>
            <a:spLocks noChangeArrowheads="1"/>
          </p:cNvSpPr>
          <p:nvPr/>
        </p:nvSpPr>
        <p:spPr bwMode="auto">
          <a:xfrm>
            <a:off x="2133600" y="1600200"/>
            <a:ext cx="2971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00"/>
          </a:p>
        </p:txBody>
      </p:sp>
      <p:sp>
        <p:nvSpPr>
          <p:cNvPr id="110600" name="Rectangle 8"/>
          <p:cNvSpPr>
            <a:spLocks noGrp="1" noChangeArrowheads="1"/>
          </p:cNvSpPr>
          <p:nvPr>
            <p:ph type="body" idx="1"/>
          </p:nvPr>
        </p:nvSpPr>
        <p:spPr>
          <a:xfrm>
            <a:off x="457200" y="990600"/>
            <a:ext cx="8229600" cy="5638800"/>
          </a:xfrm>
        </p:spPr>
        <p:txBody>
          <a:bodyPr/>
          <a:lstStyle/>
          <a:p>
            <a:r>
              <a:rPr lang="en-US" b="1" dirty="0"/>
              <a:t>RPE: Functions</a:t>
            </a:r>
          </a:p>
          <a:p>
            <a:pPr lvl="1">
              <a:buFont typeface="Wingdings" pitchFamily="2" charset="2"/>
              <a:buNone/>
            </a:pPr>
            <a:r>
              <a:rPr lang="en-US" i="1" dirty="0"/>
              <a:t>1) Outer </a:t>
            </a:r>
            <a:r>
              <a:rPr lang="en-US" i="1" dirty="0">
                <a:solidFill>
                  <a:srgbClr val="0000FF"/>
                </a:solidFill>
              </a:rPr>
              <a:t>blood-retinal barrier</a:t>
            </a:r>
          </a:p>
          <a:p>
            <a:pPr lvl="2"/>
            <a:r>
              <a:rPr lang="en-US" dirty="0"/>
              <a:t>Formed by </a:t>
            </a:r>
            <a:r>
              <a:rPr lang="en-US" dirty="0">
                <a:solidFill>
                  <a:srgbClr val="0000FF"/>
                </a:solidFill>
              </a:rPr>
              <a:t>zonulae </a:t>
            </a:r>
            <a:r>
              <a:rPr lang="en-US" dirty="0" err="1">
                <a:solidFill>
                  <a:srgbClr val="0000FF"/>
                </a:solidFill>
              </a:rPr>
              <a:t>occludens</a:t>
            </a:r>
            <a:r>
              <a:rPr lang="en-US" dirty="0"/>
              <a:t> near cell apices</a:t>
            </a:r>
          </a:p>
          <a:p>
            <a:pPr lvl="1">
              <a:buFont typeface="Wingdings" pitchFamily="2" charset="2"/>
              <a:buNone/>
            </a:pPr>
            <a:r>
              <a:rPr lang="en-US" i="1" dirty="0"/>
              <a:t>2) Phagocytosis of </a:t>
            </a:r>
            <a:r>
              <a:rPr lang="en-US" i="1" dirty="0">
                <a:solidFill>
                  <a:srgbClr val="0000FF"/>
                </a:solidFill>
              </a:rPr>
              <a:t>rod/cone outer segments</a:t>
            </a:r>
            <a:endParaRPr lang="en-US" dirty="0">
              <a:solidFill>
                <a:srgbClr val="0000FF"/>
              </a:solidFill>
            </a:endParaRPr>
          </a:p>
          <a:p>
            <a:pPr lvl="1">
              <a:buFont typeface="Wingdings" pitchFamily="2" charset="2"/>
              <a:buNone/>
            </a:pPr>
            <a:r>
              <a:rPr lang="en-US" i="1" dirty="0"/>
              <a:t>3) Vitamin </a:t>
            </a:r>
            <a:r>
              <a:rPr lang="en-US" i="1" dirty="0">
                <a:solidFill>
                  <a:srgbClr val="0000FF"/>
                </a:solidFill>
              </a:rPr>
              <a:t>A</a:t>
            </a:r>
            <a:r>
              <a:rPr lang="en-US" i="1" dirty="0"/>
              <a:t> metabolism</a:t>
            </a:r>
          </a:p>
          <a:p>
            <a:pPr lvl="2"/>
            <a:r>
              <a:rPr lang="en-US" dirty="0">
                <a:solidFill>
                  <a:srgbClr val="0000FF"/>
                </a:solidFill>
              </a:rPr>
              <a:t>Retinol</a:t>
            </a:r>
            <a:r>
              <a:rPr lang="en-US" dirty="0"/>
              <a:t> acquired, stored and transported by RPE</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113</a:t>
            </a:fld>
            <a:endParaRPr lang="en-US" altLang="en-US"/>
          </a:p>
        </p:txBody>
      </p:sp>
      <p:sp>
        <p:nvSpPr>
          <p:cNvPr id="10" name="TextBox 9">
            <a:extLst>
              <a:ext uri="{FF2B5EF4-FFF2-40B4-BE49-F238E27FC236}">
                <a16:creationId xmlns:a16="http://schemas.microsoft.com/office/drawing/2014/main" id="{7ECD241B-5831-43A9-984F-5A509C0CD19D}"/>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E068CDE8-DE71-48AB-A660-02738D1AB05D}"/>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13668" name="Rectangle 4"/>
          <p:cNvSpPr>
            <a:spLocks noGrp="1" noChangeArrowheads="1"/>
          </p:cNvSpPr>
          <p:nvPr>
            <p:ph type="body" idx="1"/>
          </p:nvPr>
        </p:nvSpPr>
        <p:spPr>
          <a:xfrm>
            <a:off x="304800" y="2065338"/>
            <a:ext cx="8610600" cy="4411662"/>
          </a:xfrm>
        </p:spPr>
        <p:txBody>
          <a:bodyPr/>
          <a:lstStyle/>
          <a:p>
            <a:pPr marL="0" indent="0">
              <a:buNone/>
            </a:pPr>
            <a:r>
              <a:rPr lang="en-US" dirty="0"/>
              <a:t>The five layers of Bruch’s membrane:</a:t>
            </a:r>
          </a:p>
          <a:p>
            <a:endParaRPr lang="en-US" dirty="0"/>
          </a:p>
          <a:p>
            <a:pPr lvl="1"/>
            <a:r>
              <a:rPr lang="en-US" dirty="0">
                <a:solidFill>
                  <a:srgbClr val="0000FF"/>
                </a:solidFill>
              </a:rPr>
              <a:t>Basement membrane</a:t>
            </a:r>
            <a:r>
              <a:rPr lang="en-US" dirty="0"/>
              <a:t> of RPE</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114</a:t>
            </a:fld>
            <a:endParaRPr lang="en-US" altLang="en-US"/>
          </a:p>
        </p:txBody>
      </p:sp>
      <p:sp>
        <p:nvSpPr>
          <p:cNvPr id="13" name="Text Box 12">
            <a:extLst>
              <a:ext uri="{FF2B5EF4-FFF2-40B4-BE49-F238E27FC236}">
                <a16:creationId xmlns:a16="http://schemas.microsoft.com/office/drawing/2014/main" id="{A32434D7-91D7-4220-A8D3-AB3E32CAE20E}"/>
              </a:ext>
            </a:extLst>
          </p:cNvPr>
          <p:cNvSpPr txBox="1">
            <a:spLocks noChangeArrowheads="1"/>
          </p:cNvSpPr>
          <p:nvPr/>
        </p:nvSpPr>
        <p:spPr bwMode="auto">
          <a:xfrm>
            <a:off x="609600"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6" name="Text Box 4">
            <a:extLst>
              <a:ext uri="{FF2B5EF4-FFF2-40B4-BE49-F238E27FC236}">
                <a16:creationId xmlns:a16="http://schemas.microsoft.com/office/drawing/2014/main" id="{5A7A23B5-22EA-427A-A3B0-2D33634BB672}"/>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7" name="Text Box 5">
            <a:extLst>
              <a:ext uri="{FF2B5EF4-FFF2-40B4-BE49-F238E27FC236}">
                <a16:creationId xmlns:a16="http://schemas.microsoft.com/office/drawing/2014/main" id="{AB7CAE32-BBDF-4DCB-8EE5-C946945A57A6}"/>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8" name="Line 6">
            <a:extLst>
              <a:ext uri="{FF2B5EF4-FFF2-40B4-BE49-F238E27FC236}">
                <a16:creationId xmlns:a16="http://schemas.microsoft.com/office/drawing/2014/main" id="{041C300A-BE0C-409D-9CC2-39284D331EFF}"/>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3">
            <a:extLst>
              <a:ext uri="{FF2B5EF4-FFF2-40B4-BE49-F238E27FC236}">
                <a16:creationId xmlns:a16="http://schemas.microsoft.com/office/drawing/2014/main" id="{C0F45A33-DA03-4F42-AD07-A1B3F770D6D7}"/>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5" name="Left Brace 14">
            <a:extLst>
              <a:ext uri="{FF2B5EF4-FFF2-40B4-BE49-F238E27FC236}">
                <a16:creationId xmlns:a16="http://schemas.microsoft.com/office/drawing/2014/main" id="{40CABFA2-BD60-4016-A6D1-AEC0068757A6}"/>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48965808-CABB-4BBA-9B38-314835BA8368}"/>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23" name="TextBox 22">
            <a:extLst>
              <a:ext uri="{FF2B5EF4-FFF2-40B4-BE49-F238E27FC236}">
                <a16:creationId xmlns:a16="http://schemas.microsoft.com/office/drawing/2014/main" id="{3CB1B958-CE8B-46AA-80D8-0A9B84A280CD}"/>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94A56BE6-1489-4F8D-9786-F53C9980B2CB}"/>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D3301C52-E7F5-4E39-A6BE-B515C5B0E1DB}"/>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15717" name="Rectangle 5"/>
          <p:cNvSpPr>
            <a:spLocks noGrp="1" noChangeArrowheads="1"/>
          </p:cNvSpPr>
          <p:nvPr>
            <p:ph type="body" idx="1"/>
          </p:nvPr>
        </p:nvSpPr>
        <p:spPr>
          <a:xfrm>
            <a:off x="304800" y="2065338"/>
            <a:ext cx="8610600" cy="4411662"/>
          </a:xfrm>
        </p:spPr>
        <p:txBody>
          <a:bodyPr/>
          <a:lstStyle/>
          <a:p>
            <a:pPr marL="0" indent="0">
              <a:buNone/>
            </a:pPr>
            <a:r>
              <a:rPr lang="en-US" dirty="0"/>
              <a:t>The five layers of Bruch’s membrane:</a:t>
            </a:r>
          </a:p>
          <a:p>
            <a:endParaRPr lang="en-US" dirty="0"/>
          </a:p>
          <a:p>
            <a:pPr lvl="1"/>
            <a:r>
              <a:rPr lang="en-US" dirty="0">
                <a:solidFill>
                  <a:srgbClr val="0000FF"/>
                </a:solidFill>
              </a:rPr>
              <a:t>Basement membrane</a:t>
            </a:r>
            <a:r>
              <a:rPr lang="en-US" dirty="0"/>
              <a:t> of RPE</a:t>
            </a:r>
          </a:p>
          <a:p>
            <a:pPr lvl="1"/>
            <a:r>
              <a:rPr lang="en-US" dirty="0"/>
              <a:t>Inner </a:t>
            </a:r>
            <a:r>
              <a:rPr lang="en-US" dirty="0">
                <a:solidFill>
                  <a:srgbClr val="0000FF"/>
                </a:solidFill>
              </a:rPr>
              <a:t>collagenous</a:t>
            </a:r>
            <a:r>
              <a:rPr lang="en-US" dirty="0"/>
              <a:t> layer</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115</a:t>
            </a:fld>
            <a:endParaRPr lang="en-US" altLang="en-US"/>
          </a:p>
        </p:txBody>
      </p:sp>
      <p:sp>
        <p:nvSpPr>
          <p:cNvPr id="14" name="Text Box 12">
            <a:extLst>
              <a:ext uri="{FF2B5EF4-FFF2-40B4-BE49-F238E27FC236}">
                <a16:creationId xmlns:a16="http://schemas.microsoft.com/office/drawing/2014/main" id="{D0F122BE-D8D2-4103-984D-0AAFDE0693EB}"/>
              </a:ext>
            </a:extLst>
          </p:cNvPr>
          <p:cNvSpPr txBox="1">
            <a:spLocks noChangeArrowheads="1"/>
          </p:cNvSpPr>
          <p:nvPr/>
        </p:nvSpPr>
        <p:spPr bwMode="auto">
          <a:xfrm>
            <a:off x="609600"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7" name="Text Box 4">
            <a:extLst>
              <a:ext uri="{FF2B5EF4-FFF2-40B4-BE49-F238E27FC236}">
                <a16:creationId xmlns:a16="http://schemas.microsoft.com/office/drawing/2014/main" id="{C9A0E99D-4C84-4AAF-B7B5-68241EADF093}"/>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8" name="Text Box 5">
            <a:extLst>
              <a:ext uri="{FF2B5EF4-FFF2-40B4-BE49-F238E27FC236}">
                <a16:creationId xmlns:a16="http://schemas.microsoft.com/office/drawing/2014/main" id="{25825FB2-5E88-48F3-B7A0-35E682515F03}"/>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9" name="Line 6">
            <a:extLst>
              <a:ext uri="{FF2B5EF4-FFF2-40B4-BE49-F238E27FC236}">
                <a16:creationId xmlns:a16="http://schemas.microsoft.com/office/drawing/2014/main" id="{A4235A3C-0672-44EF-B4DD-80EDA965EF79}"/>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3">
            <a:extLst>
              <a:ext uri="{FF2B5EF4-FFF2-40B4-BE49-F238E27FC236}">
                <a16:creationId xmlns:a16="http://schemas.microsoft.com/office/drawing/2014/main" id="{C7E697DE-31E3-4CA3-9559-A7D88D5C1FC1}"/>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6" name="Left Brace 15">
            <a:extLst>
              <a:ext uri="{FF2B5EF4-FFF2-40B4-BE49-F238E27FC236}">
                <a16:creationId xmlns:a16="http://schemas.microsoft.com/office/drawing/2014/main" id="{B9DECBAF-59FA-431D-B2EB-B4473E6C53A8}"/>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4959AC9E-DF2E-4806-B1FC-03C762786850}"/>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25" name="TextBox 24">
            <a:extLst>
              <a:ext uri="{FF2B5EF4-FFF2-40B4-BE49-F238E27FC236}">
                <a16:creationId xmlns:a16="http://schemas.microsoft.com/office/drawing/2014/main" id="{038EBE5F-4843-43B0-AB52-68B0DC8C68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3222280F-50DC-43A7-B78C-B6358122CF56}"/>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2" name="Rectangle 8">
            <a:extLst>
              <a:ext uri="{FF2B5EF4-FFF2-40B4-BE49-F238E27FC236}">
                <a16:creationId xmlns:a16="http://schemas.microsoft.com/office/drawing/2014/main" id="{03EF5018-CEC5-4A36-9CAD-FCE62FD85316}"/>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1" name="Rectangle 9">
            <a:extLst>
              <a:ext uri="{FF2B5EF4-FFF2-40B4-BE49-F238E27FC236}">
                <a16:creationId xmlns:a16="http://schemas.microsoft.com/office/drawing/2014/main" id="{A3AFB13F-CFAA-4923-92AB-F3DD45A87915}"/>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17766" name="Rectangle 6"/>
          <p:cNvSpPr>
            <a:spLocks noGrp="1" noChangeArrowheads="1"/>
          </p:cNvSpPr>
          <p:nvPr>
            <p:ph type="body" idx="1"/>
          </p:nvPr>
        </p:nvSpPr>
        <p:spPr>
          <a:xfrm>
            <a:off x="304800" y="2065338"/>
            <a:ext cx="8610600" cy="4411662"/>
          </a:xfrm>
        </p:spPr>
        <p:txBody>
          <a:bodyPr/>
          <a:lstStyle/>
          <a:p>
            <a:pPr marL="0" indent="0">
              <a:buNone/>
            </a:pPr>
            <a:r>
              <a:rPr lang="en-US" dirty="0"/>
              <a:t>The five layers of Bruch’s membrane:</a:t>
            </a:r>
          </a:p>
          <a:p>
            <a:endParaRPr lang="en-US" dirty="0"/>
          </a:p>
          <a:p>
            <a:pPr lvl="1"/>
            <a:r>
              <a:rPr lang="en-US" dirty="0">
                <a:solidFill>
                  <a:srgbClr val="0000FF"/>
                </a:solidFill>
              </a:rPr>
              <a:t>Basement membrane</a:t>
            </a:r>
            <a:r>
              <a:rPr lang="en-US" dirty="0"/>
              <a:t> of RPE</a:t>
            </a:r>
          </a:p>
          <a:p>
            <a:pPr lvl="1"/>
            <a:r>
              <a:rPr lang="en-US" dirty="0"/>
              <a:t>Inner </a:t>
            </a:r>
            <a:r>
              <a:rPr lang="en-US" dirty="0">
                <a:solidFill>
                  <a:srgbClr val="0000FF"/>
                </a:solidFill>
              </a:rPr>
              <a:t>collagenous</a:t>
            </a:r>
            <a:r>
              <a:rPr lang="en-US" dirty="0"/>
              <a:t> layer</a:t>
            </a:r>
          </a:p>
          <a:p>
            <a:pPr lvl="1"/>
            <a:r>
              <a:rPr lang="en-US" dirty="0">
                <a:solidFill>
                  <a:srgbClr val="0000FF"/>
                </a:solidFill>
              </a:rPr>
              <a:t>Elastic</a:t>
            </a:r>
            <a:r>
              <a:rPr lang="en-US" dirty="0"/>
              <a:t> layer</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116</a:t>
            </a:fld>
            <a:endParaRPr lang="en-US" altLang="en-US"/>
          </a:p>
        </p:txBody>
      </p:sp>
      <p:sp>
        <p:nvSpPr>
          <p:cNvPr id="15" name="Text Box 12">
            <a:extLst>
              <a:ext uri="{FF2B5EF4-FFF2-40B4-BE49-F238E27FC236}">
                <a16:creationId xmlns:a16="http://schemas.microsoft.com/office/drawing/2014/main" id="{0ACEDE55-46C2-4DA2-90E2-4968C506EE4B}"/>
              </a:ext>
            </a:extLst>
          </p:cNvPr>
          <p:cNvSpPr txBox="1">
            <a:spLocks noChangeArrowheads="1"/>
          </p:cNvSpPr>
          <p:nvPr/>
        </p:nvSpPr>
        <p:spPr bwMode="auto">
          <a:xfrm>
            <a:off x="609600"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8" name="Text Box 4">
            <a:extLst>
              <a:ext uri="{FF2B5EF4-FFF2-40B4-BE49-F238E27FC236}">
                <a16:creationId xmlns:a16="http://schemas.microsoft.com/office/drawing/2014/main" id="{A1134CA0-A5B1-4C2E-AA11-3501F6C327CE}"/>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9" name="Text Box 5">
            <a:extLst>
              <a:ext uri="{FF2B5EF4-FFF2-40B4-BE49-F238E27FC236}">
                <a16:creationId xmlns:a16="http://schemas.microsoft.com/office/drawing/2014/main" id="{EAC4984F-483E-4482-B650-490A56F4E5BB}"/>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20" name="Line 6">
            <a:extLst>
              <a:ext uri="{FF2B5EF4-FFF2-40B4-BE49-F238E27FC236}">
                <a16:creationId xmlns:a16="http://schemas.microsoft.com/office/drawing/2014/main" id="{EDC4BF10-04BE-4EF6-A9D1-82EB0CB9FF0E}"/>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3">
            <a:extLst>
              <a:ext uri="{FF2B5EF4-FFF2-40B4-BE49-F238E27FC236}">
                <a16:creationId xmlns:a16="http://schemas.microsoft.com/office/drawing/2014/main" id="{1E82B1F7-66E2-4560-B0AB-F2D42AF184F0}"/>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7" name="Left Brace 16">
            <a:extLst>
              <a:ext uri="{FF2B5EF4-FFF2-40B4-BE49-F238E27FC236}">
                <a16:creationId xmlns:a16="http://schemas.microsoft.com/office/drawing/2014/main" id="{E6FF4660-3AD2-45EB-A1DD-7D2D77BB3854}"/>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07E1D888-9DB3-42E2-8058-0DC726288124}"/>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27" name="TextBox 26">
            <a:extLst>
              <a:ext uri="{FF2B5EF4-FFF2-40B4-BE49-F238E27FC236}">
                <a16:creationId xmlns:a16="http://schemas.microsoft.com/office/drawing/2014/main" id="{0709DD25-16A6-433D-AA98-04CC8D4D6F7D}"/>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0">
            <a:extLst>
              <a:ext uri="{FF2B5EF4-FFF2-40B4-BE49-F238E27FC236}">
                <a16:creationId xmlns:a16="http://schemas.microsoft.com/office/drawing/2014/main" id="{6D7CB4D7-FFEB-43EC-9025-00F4404E5B13}"/>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4" name="Rectangle 11">
            <a:extLst>
              <a:ext uri="{FF2B5EF4-FFF2-40B4-BE49-F238E27FC236}">
                <a16:creationId xmlns:a16="http://schemas.microsoft.com/office/drawing/2014/main" id="{9AFE7D05-3253-4968-AA8D-67E4CE6A6EFD}"/>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3" name="Rectangle 8">
            <a:extLst>
              <a:ext uri="{FF2B5EF4-FFF2-40B4-BE49-F238E27FC236}">
                <a16:creationId xmlns:a16="http://schemas.microsoft.com/office/drawing/2014/main" id="{B8CFABD4-90FC-4552-A8C9-A5CD3F0CB115}"/>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9">
            <a:extLst>
              <a:ext uri="{FF2B5EF4-FFF2-40B4-BE49-F238E27FC236}">
                <a16:creationId xmlns:a16="http://schemas.microsoft.com/office/drawing/2014/main" id="{315D2F85-0F58-4238-B063-4B1329D3A9A9}"/>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19815" name="Rectangle 7"/>
          <p:cNvSpPr>
            <a:spLocks noGrp="1" noChangeArrowheads="1"/>
          </p:cNvSpPr>
          <p:nvPr>
            <p:ph type="body" idx="1"/>
          </p:nvPr>
        </p:nvSpPr>
        <p:spPr>
          <a:xfrm>
            <a:off x="304800" y="2065338"/>
            <a:ext cx="8610600" cy="4411662"/>
          </a:xfrm>
        </p:spPr>
        <p:txBody>
          <a:bodyPr/>
          <a:lstStyle/>
          <a:p>
            <a:pPr marL="0" indent="0">
              <a:buNone/>
            </a:pPr>
            <a:r>
              <a:rPr lang="en-US" dirty="0"/>
              <a:t>The five layers of Bruch’s membrane:</a:t>
            </a:r>
          </a:p>
          <a:p>
            <a:endParaRPr lang="en-US" dirty="0"/>
          </a:p>
          <a:p>
            <a:pPr lvl="1"/>
            <a:r>
              <a:rPr lang="en-US" dirty="0">
                <a:solidFill>
                  <a:srgbClr val="0000FF"/>
                </a:solidFill>
              </a:rPr>
              <a:t>Basement membrane</a:t>
            </a:r>
            <a:r>
              <a:rPr lang="en-US" dirty="0"/>
              <a:t> of RPE</a:t>
            </a:r>
          </a:p>
          <a:p>
            <a:pPr lvl="1"/>
            <a:r>
              <a:rPr lang="en-US" dirty="0"/>
              <a:t>Inner </a:t>
            </a:r>
            <a:r>
              <a:rPr lang="en-US" dirty="0">
                <a:solidFill>
                  <a:srgbClr val="0000FF"/>
                </a:solidFill>
              </a:rPr>
              <a:t>collagenous</a:t>
            </a:r>
            <a:r>
              <a:rPr lang="en-US" dirty="0"/>
              <a:t> layer</a:t>
            </a:r>
          </a:p>
          <a:p>
            <a:pPr lvl="1"/>
            <a:r>
              <a:rPr lang="en-US" dirty="0">
                <a:solidFill>
                  <a:srgbClr val="0000FF"/>
                </a:solidFill>
              </a:rPr>
              <a:t>Elastic</a:t>
            </a:r>
            <a:r>
              <a:rPr lang="en-US" dirty="0"/>
              <a:t> layer</a:t>
            </a:r>
          </a:p>
          <a:p>
            <a:pPr lvl="1"/>
            <a:r>
              <a:rPr lang="en-US" dirty="0"/>
              <a:t>Outer </a:t>
            </a:r>
            <a:r>
              <a:rPr lang="en-US" dirty="0">
                <a:solidFill>
                  <a:srgbClr val="0000FF"/>
                </a:solidFill>
              </a:rPr>
              <a:t>collagenous</a:t>
            </a:r>
            <a:r>
              <a:rPr lang="en-US" dirty="0"/>
              <a:t> layer</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117</a:t>
            </a:fld>
            <a:endParaRPr lang="en-US" altLang="en-US"/>
          </a:p>
        </p:txBody>
      </p:sp>
      <p:sp>
        <p:nvSpPr>
          <p:cNvPr id="16" name="Text Box 12">
            <a:extLst>
              <a:ext uri="{FF2B5EF4-FFF2-40B4-BE49-F238E27FC236}">
                <a16:creationId xmlns:a16="http://schemas.microsoft.com/office/drawing/2014/main" id="{F2204B1A-D0DB-4D25-AA1B-ACBEC451C13B}"/>
              </a:ext>
            </a:extLst>
          </p:cNvPr>
          <p:cNvSpPr txBox="1">
            <a:spLocks noChangeArrowheads="1"/>
          </p:cNvSpPr>
          <p:nvPr/>
        </p:nvSpPr>
        <p:spPr bwMode="auto">
          <a:xfrm>
            <a:off x="609600"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9" name="Text Box 4">
            <a:extLst>
              <a:ext uri="{FF2B5EF4-FFF2-40B4-BE49-F238E27FC236}">
                <a16:creationId xmlns:a16="http://schemas.microsoft.com/office/drawing/2014/main" id="{7D8237C2-A2C8-4D70-8562-46A02069C679}"/>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20" name="Text Box 5">
            <a:extLst>
              <a:ext uri="{FF2B5EF4-FFF2-40B4-BE49-F238E27FC236}">
                <a16:creationId xmlns:a16="http://schemas.microsoft.com/office/drawing/2014/main" id="{68A1B8DB-0FE9-4120-91B1-4D4209540415}"/>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21" name="Line 6">
            <a:extLst>
              <a:ext uri="{FF2B5EF4-FFF2-40B4-BE49-F238E27FC236}">
                <a16:creationId xmlns:a16="http://schemas.microsoft.com/office/drawing/2014/main" id="{8149DAD8-3EF2-4DE4-93DF-02BD81C2FFAB}"/>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3">
            <a:extLst>
              <a:ext uri="{FF2B5EF4-FFF2-40B4-BE49-F238E27FC236}">
                <a16:creationId xmlns:a16="http://schemas.microsoft.com/office/drawing/2014/main" id="{B1240C77-E733-4B7F-846F-69EB7FF6265E}"/>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8" name="Left Brace 17">
            <a:extLst>
              <a:ext uri="{FF2B5EF4-FFF2-40B4-BE49-F238E27FC236}">
                <a16:creationId xmlns:a16="http://schemas.microsoft.com/office/drawing/2014/main" id="{88A662A1-C2A9-4053-94BF-D225814129EC}"/>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17172EBE-160B-4626-91F9-4101FFD9248B}"/>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29" name="TextBox 28">
            <a:extLst>
              <a:ext uri="{FF2B5EF4-FFF2-40B4-BE49-F238E27FC236}">
                <a16:creationId xmlns:a16="http://schemas.microsoft.com/office/drawing/2014/main" id="{4C713DDD-7467-454C-B22C-D8EF67B8143E}"/>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21864" name="Rectangle 8"/>
          <p:cNvSpPr>
            <a:spLocks noGrp="1" noChangeArrowheads="1"/>
          </p:cNvSpPr>
          <p:nvPr>
            <p:ph type="body" idx="1"/>
          </p:nvPr>
        </p:nvSpPr>
        <p:spPr>
          <a:xfrm>
            <a:off x="304800" y="2065338"/>
            <a:ext cx="8610600" cy="4411662"/>
          </a:xfrm>
        </p:spPr>
        <p:txBody>
          <a:bodyPr/>
          <a:lstStyle/>
          <a:p>
            <a:pPr marL="0" indent="0">
              <a:buNone/>
            </a:pPr>
            <a:r>
              <a:rPr lang="en-US" dirty="0"/>
              <a:t>The five layers of Bruch’s membrane:</a:t>
            </a:r>
          </a:p>
          <a:p>
            <a:endParaRPr lang="en-US" dirty="0"/>
          </a:p>
          <a:p>
            <a:pPr lvl="1"/>
            <a:r>
              <a:rPr lang="en-US" dirty="0">
                <a:solidFill>
                  <a:srgbClr val="0000FF"/>
                </a:solidFill>
              </a:rPr>
              <a:t>Basement membrane</a:t>
            </a:r>
            <a:r>
              <a:rPr lang="en-US" dirty="0"/>
              <a:t> of RPE</a:t>
            </a:r>
          </a:p>
          <a:p>
            <a:pPr lvl="1"/>
            <a:r>
              <a:rPr lang="en-US" dirty="0"/>
              <a:t>Inner </a:t>
            </a:r>
            <a:r>
              <a:rPr lang="en-US" dirty="0">
                <a:solidFill>
                  <a:srgbClr val="0000FF"/>
                </a:solidFill>
              </a:rPr>
              <a:t>collagenous</a:t>
            </a:r>
            <a:r>
              <a:rPr lang="en-US" dirty="0"/>
              <a:t> layer</a:t>
            </a:r>
          </a:p>
          <a:p>
            <a:pPr lvl="1"/>
            <a:r>
              <a:rPr lang="en-US" dirty="0">
                <a:solidFill>
                  <a:srgbClr val="0000FF"/>
                </a:solidFill>
              </a:rPr>
              <a:t>Elastic</a:t>
            </a:r>
            <a:r>
              <a:rPr lang="en-US" dirty="0"/>
              <a:t> layer</a:t>
            </a:r>
          </a:p>
          <a:p>
            <a:pPr lvl="1"/>
            <a:r>
              <a:rPr lang="en-US" dirty="0"/>
              <a:t>Outer </a:t>
            </a:r>
            <a:r>
              <a:rPr lang="en-US" dirty="0">
                <a:solidFill>
                  <a:srgbClr val="0000FF"/>
                </a:solidFill>
              </a:rPr>
              <a:t>collagenous</a:t>
            </a:r>
            <a:r>
              <a:rPr lang="en-US" dirty="0"/>
              <a:t> layer</a:t>
            </a:r>
          </a:p>
          <a:p>
            <a:pPr lvl="1"/>
            <a:r>
              <a:rPr lang="en-US" dirty="0">
                <a:solidFill>
                  <a:srgbClr val="0000FF"/>
                </a:solidFill>
              </a:rPr>
              <a:t>Basement membrane</a:t>
            </a:r>
            <a:r>
              <a:rPr lang="en-US" dirty="0"/>
              <a:t> of choriocapillaris</a:t>
            </a:r>
          </a:p>
        </p:txBody>
      </p:sp>
      <p:sp>
        <p:nvSpPr>
          <p:cNvPr id="121869" name="Text Box 13"/>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118</a:t>
            </a:fld>
            <a:endParaRPr lang="en-US" altLang="en-US"/>
          </a:p>
        </p:txBody>
      </p:sp>
      <p:sp>
        <p:nvSpPr>
          <p:cNvPr id="16" name="Text Box 4">
            <a:extLst>
              <a:ext uri="{FF2B5EF4-FFF2-40B4-BE49-F238E27FC236}">
                <a16:creationId xmlns:a16="http://schemas.microsoft.com/office/drawing/2014/main" id="{85FB6E29-357F-4A19-BFDC-C10DF0F87922}"/>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7" name="Text Box 5">
            <a:extLst>
              <a:ext uri="{FF2B5EF4-FFF2-40B4-BE49-F238E27FC236}">
                <a16:creationId xmlns:a16="http://schemas.microsoft.com/office/drawing/2014/main" id="{E3FA186D-4DA5-4E17-8951-1A0359BEC0AD}"/>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9" name="Line 6">
            <a:extLst>
              <a:ext uri="{FF2B5EF4-FFF2-40B4-BE49-F238E27FC236}">
                <a16:creationId xmlns:a16="http://schemas.microsoft.com/office/drawing/2014/main" id="{3A501ADE-1C88-4060-BA98-50CFA0615568}"/>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3">
            <a:extLst>
              <a:ext uri="{FF2B5EF4-FFF2-40B4-BE49-F238E27FC236}">
                <a16:creationId xmlns:a16="http://schemas.microsoft.com/office/drawing/2014/main" id="{3C7E0DD5-F27A-45DF-89C0-9FBD128AA815}"/>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25" name="Left Brace 24">
            <a:extLst>
              <a:ext uri="{FF2B5EF4-FFF2-40B4-BE49-F238E27FC236}">
                <a16:creationId xmlns:a16="http://schemas.microsoft.com/office/drawing/2014/main" id="{D2899AD2-7AF7-40A6-85AD-84C7F385797A}"/>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16C9E240-AE56-4E4A-A4BA-1F35785FD75D}"/>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28" name="TextBox 27">
            <a:extLst>
              <a:ext uri="{FF2B5EF4-FFF2-40B4-BE49-F238E27FC236}">
                <a16:creationId xmlns:a16="http://schemas.microsoft.com/office/drawing/2014/main" id="{1D7B5718-8C6B-488C-8F33-3DE047B1A079}"/>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solidFill>
                <a:schemeClr val="bg1">
                  <a:lumMod val="75000"/>
                </a:schemeClr>
              </a:solidFill>
            </a:endParaRPr>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solidFill>
                <a:schemeClr val="bg1">
                  <a:lumMod val="75000"/>
                </a:schemeClr>
              </a:solidFill>
            </a:endParaRPr>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solidFill>
                <a:schemeClr val="bg1">
                  <a:lumMod val="75000"/>
                </a:schemeClr>
              </a:solidFill>
            </a:endParaRPr>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solidFill>
                <a:schemeClr val="bg1">
                  <a:lumMod val="75000"/>
                </a:schemeClr>
              </a:solidFill>
            </a:endParaRPr>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solidFill>
                <a:schemeClr val="bg1">
                  <a:lumMod val="75000"/>
                </a:schemeClr>
              </a:solidFill>
            </a:endParaRPr>
          </a:p>
        </p:txBody>
      </p:sp>
      <p:sp>
        <p:nvSpPr>
          <p:cNvPr id="34" name="Rectangle 8">
            <a:extLst>
              <a:ext uri="{FF2B5EF4-FFF2-40B4-BE49-F238E27FC236}">
                <a16:creationId xmlns:a16="http://schemas.microsoft.com/office/drawing/2014/main" id="{9646C5DA-0576-42B5-A191-C5502C799C4D}"/>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119</a:t>
            </a:fld>
            <a:endParaRPr lang="en-US" altLang="en-US"/>
          </a:p>
        </p:txBody>
      </p:sp>
      <p:sp>
        <p:nvSpPr>
          <p:cNvPr id="7" name="Arrow: Left 6">
            <a:extLst>
              <a:ext uri="{FF2B5EF4-FFF2-40B4-BE49-F238E27FC236}">
                <a16:creationId xmlns:a16="http://schemas.microsoft.com/office/drawing/2014/main" id="{CBF1D586-4ECD-4581-B61C-08239614E9D0}"/>
              </a:ext>
            </a:extLst>
          </p:cNvPr>
          <p:cNvSpPr/>
          <p:nvPr/>
        </p:nvSpPr>
        <p:spPr>
          <a:xfrm>
            <a:off x="2851184" y="2514600"/>
            <a:ext cx="3778216" cy="55272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00FF"/>
                </a:solidFill>
              </a:rPr>
              <a:t>The RPE cells themselves </a:t>
            </a:r>
            <a:r>
              <a:rPr lang="en-US" sz="1500" dirty="0">
                <a:solidFill>
                  <a:srgbClr val="0000FF"/>
                </a:solidFill>
              </a:rPr>
              <a:t>go here</a:t>
            </a:r>
            <a:endParaRPr lang="en-US" sz="1500" b="1" dirty="0">
              <a:solidFill>
                <a:srgbClr val="0000FF"/>
              </a:solidFill>
            </a:endParaRPr>
          </a:p>
        </p:txBody>
      </p:sp>
      <p:sp>
        <p:nvSpPr>
          <p:cNvPr id="28" name="TextBox 27">
            <a:extLst>
              <a:ext uri="{FF2B5EF4-FFF2-40B4-BE49-F238E27FC236}">
                <a16:creationId xmlns:a16="http://schemas.microsoft.com/office/drawing/2014/main" id="{0FF465DC-6FF1-4969-9BE2-0580610C6B49}"/>
              </a:ext>
            </a:extLst>
          </p:cNvPr>
          <p:cNvSpPr txBox="1"/>
          <p:nvPr/>
        </p:nvSpPr>
        <p:spPr>
          <a:xfrm>
            <a:off x="586096" y="2601048"/>
            <a:ext cx="2233304"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a:t>
            </a:r>
          </a:p>
        </p:txBody>
      </p:sp>
      <p:sp>
        <p:nvSpPr>
          <p:cNvPr id="29" name="Text Box 4">
            <a:extLst>
              <a:ext uri="{FF2B5EF4-FFF2-40B4-BE49-F238E27FC236}">
                <a16:creationId xmlns:a16="http://schemas.microsoft.com/office/drawing/2014/main" id="{9E92CCD5-1BAF-437D-A412-D70CD8E2FDAE}"/>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30" name="Text Box 5">
            <a:extLst>
              <a:ext uri="{FF2B5EF4-FFF2-40B4-BE49-F238E27FC236}">
                <a16:creationId xmlns:a16="http://schemas.microsoft.com/office/drawing/2014/main" id="{7623B5ED-CE90-4CF1-A7B6-F57D01647698}"/>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31" name="Line 6">
            <a:extLst>
              <a:ext uri="{FF2B5EF4-FFF2-40B4-BE49-F238E27FC236}">
                <a16:creationId xmlns:a16="http://schemas.microsoft.com/office/drawing/2014/main" id="{B5DF1255-4396-451C-A829-1A65BE4C057F}"/>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 Box 13">
            <a:extLst>
              <a:ext uri="{FF2B5EF4-FFF2-40B4-BE49-F238E27FC236}">
                <a16:creationId xmlns:a16="http://schemas.microsoft.com/office/drawing/2014/main" id="{185E5B83-7A84-4710-BB6F-D3FAE05FB9B0}"/>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32" name="Left Brace 31">
            <a:extLst>
              <a:ext uri="{FF2B5EF4-FFF2-40B4-BE49-F238E27FC236}">
                <a16:creationId xmlns:a16="http://schemas.microsoft.com/office/drawing/2014/main" id="{83E6CF00-63F2-4DFD-B236-3E4375ECB048}"/>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Box 32">
            <a:extLst>
              <a:ext uri="{FF2B5EF4-FFF2-40B4-BE49-F238E27FC236}">
                <a16:creationId xmlns:a16="http://schemas.microsoft.com/office/drawing/2014/main" id="{D0838033-E1F7-4612-9F33-0BA0DD17BCFD}"/>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18" name="TextBox 17">
            <a:extLst>
              <a:ext uri="{FF2B5EF4-FFF2-40B4-BE49-F238E27FC236}">
                <a16:creationId xmlns:a16="http://schemas.microsoft.com/office/drawing/2014/main" id="{7D3F7BA2-3347-42E7-9A5F-542E0C129AE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89837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----Photoreceptors (PRs)</a:t>
            </a:r>
          </a:p>
          <a:p>
            <a:r>
              <a:rPr lang="en-US" sz="1600" dirty="0">
                <a:solidFill>
                  <a:srgbClr val="00B050"/>
                </a:solidFill>
              </a:rPr>
              <a:t>----Bipolar cells</a:t>
            </a:r>
          </a:p>
          <a:p>
            <a:r>
              <a:rPr lang="en-US" sz="1600" dirty="0">
                <a:solidFill>
                  <a:srgbClr val="00B050"/>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12</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E7F08DE2-0BCE-4376-BCDB-2D8A596EA2A7}"/>
              </a:ext>
            </a:extLst>
          </p:cNvPr>
          <p:cNvSpPr txBox="1"/>
          <p:nvPr/>
        </p:nvSpPr>
        <p:spPr>
          <a:xfrm>
            <a:off x="2971800" y="4525962"/>
            <a:ext cx="184731" cy="307777"/>
          </a:xfrm>
          <a:prstGeom prst="rect">
            <a:avLst/>
          </a:prstGeom>
          <a:noFill/>
        </p:spPr>
        <p:txBody>
          <a:bodyPr wrap="none" rtlCol="0">
            <a:spAutoFit/>
          </a:bodyPr>
          <a:lstStyle/>
          <a:p>
            <a:endParaRPr lang="en-US" sz="1400"/>
          </a:p>
        </p:txBody>
      </p:sp>
      <p:sp>
        <p:nvSpPr>
          <p:cNvPr id="10" name="Right Brace 9">
            <a:extLst>
              <a:ext uri="{FF2B5EF4-FFF2-40B4-BE49-F238E27FC236}">
                <a16:creationId xmlns:a16="http://schemas.microsoft.com/office/drawing/2014/main" id="{0924C6AA-DDD3-44C7-BABF-05FBE625654A}"/>
              </a:ext>
            </a:extLst>
          </p:cNvPr>
          <p:cNvSpPr/>
          <p:nvPr/>
        </p:nvSpPr>
        <p:spPr>
          <a:xfrm flipV="1">
            <a:off x="2888330" y="3733800"/>
            <a:ext cx="416167" cy="79216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1862C7C-2C35-4333-B315-1804508C6352}"/>
              </a:ext>
            </a:extLst>
          </p:cNvPr>
          <p:cNvSpPr txBox="1"/>
          <p:nvPr/>
        </p:nvSpPr>
        <p:spPr>
          <a:xfrm>
            <a:off x="3294558" y="3858372"/>
            <a:ext cx="1005403" cy="528350"/>
          </a:xfrm>
          <a:prstGeom prst="rect">
            <a:avLst/>
          </a:prstGeom>
          <a:noFill/>
        </p:spPr>
        <p:txBody>
          <a:bodyPr wrap="none" rtlCol="0">
            <a:spAutoFit/>
          </a:bodyPr>
          <a:lstStyle/>
          <a:p>
            <a:pPr>
              <a:lnSpc>
                <a:spcPts val="1700"/>
              </a:lnSpc>
            </a:pPr>
            <a:r>
              <a:rPr lang="en-US" sz="1600" b="1" i="1" dirty="0"/>
              <a:t>Vertical</a:t>
            </a:r>
          </a:p>
          <a:p>
            <a:pPr>
              <a:lnSpc>
                <a:spcPts val="1700"/>
              </a:lnSpc>
            </a:pPr>
            <a:r>
              <a:rPr lang="en-US" sz="1600" b="1" dirty="0"/>
              <a:t>pathway</a:t>
            </a:r>
          </a:p>
        </p:txBody>
      </p:sp>
      <p:sp>
        <p:nvSpPr>
          <p:cNvPr id="13" name="TextBox 12">
            <a:extLst>
              <a:ext uri="{FF2B5EF4-FFF2-40B4-BE49-F238E27FC236}">
                <a16:creationId xmlns:a16="http://schemas.microsoft.com/office/drawing/2014/main" id="{57BF12D0-6C75-45F4-9758-CED9AA4106F5}"/>
              </a:ext>
            </a:extLst>
          </p:cNvPr>
          <p:cNvSpPr txBox="1"/>
          <p:nvPr/>
        </p:nvSpPr>
        <p:spPr>
          <a:xfrm>
            <a:off x="838199" y="1864420"/>
            <a:ext cx="7467600" cy="1384995"/>
          </a:xfrm>
          <a:prstGeom prst="rect">
            <a:avLst/>
          </a:prstGeom>
          <a:solidFill>
            <a:srgbClr val="FFE593"/>
          </a:solidFill>
        </p:spPr>
        <p:txBody>
          <a:bodyPr wrap="square" rtlCol="0">
            <a:spAutoFit/>
          </a:bodyPr>
          <a:lstStyle/>
          <a:p>
            <a:r>
              <a:rPr lang="en-US" sz="1400" i="1" dirty="0">
                <a:solidFill>
                  <a:schemeClr val="bg1">
                    <a:lumMod val="75000"/>
                  </a:schemeClr>
                </a:solidFill>
              </a:rPr>
              <a:t>Noting that amacrine and horizontal cells are interconnectors dovetails nicely with a fundamental way you should think about the neural elements of the neurosensory retina. Specifically, all of the neural elements can be conceptualized as belonging to one of two pathways:</a:t>
            </a:r>
          </a:p>
          <a:p>
            <a:r>
              <a:rPr lang="en-US" sz="1400" dirty="0">
                <a:solidFill>
                  <a:schemeClr val="bg1">
                    <a:lumMod val="75000"/>
                  </a:schemeClr>
                </a:solidFill>
              </a:rPr>
              <a:t>--The </a:t>
            </a:r>
            <a:r>
              <a:rPr lang="en-US" sz="1400" i="1" dirty="0">
                <a:solidFill>
                  <a:schemeClr val="bg1">
                    <a:lumMod val="75000"/>
                  </a:schemeClr>
                </a:solidFill>
              </a:rPr>
              <a:t>vertical</a:t>
            </a:r>
            <a:r>
              <a:rPr lang="en-US" sz="1400" dirty="0">
                <a:solidFill>
                  <a:schemeClr val="bg1">
                    <a:lumMod val="75000"/>
                  </a:schemeClr>
                </a:solidFill>
              </a:rPr>
              <a:t> </a:t>
            </a:r>
            <a:r>
              <a:rPr lang="en-US" sz="1400" i="1" dirty="0">
                <a:solidFill>
                  <a:schemeClr val="bg1">
                    <a:lumMod val="75000"/>
                  </a:schemeClr>
                </a:solidFill>
              </a:rPr>
              <a:t>pathway</a:t>
            </a:r>
            <a:r>
              <a:rPr lang="en-US" sz="1400" dirty="0">
                <a:solidFill>
                  <a:schemeClr val="bg1">
                    <a:lumMod val="75000"/>
                  </a:schemeClr>
                </a:solidFill>
              </a:rPr>
              <a:t> comprised of (in order) the PRs, bipolar cells, and ganglion cells; and --the </a:t>
            </a:r>
            <a:r>
              <a:rPr lang="en-US" sz="1400" i="1" dirty="0">
                <a:solidFill>
                  <a:schemeClr val="bg1">
                    <a:lumMod val="75000"/>
                  </a:schemeClr>
                </a:solidFill>
              </a:rPr>
              <a:t>horizontal</a:t>
            </a:r>
            <a:r>
              <a:rPr lang="en-US" sz="1400" dirty="0">
                <a:solidFill>
                  <a:schemeClr val="bg1">
                    <a:lumMod val="75000"/>
                  </a:schemeClr>
                </a:solidFill>
              </a:rPr>
              <a:t> </a:t>
            </a:r>
            <a:r>
              <a:rPr lang="en-US" sz="1400" i="1" dirty="0">
                <a:solidFill>
                  <a:schemeClr val="bg1">
                    <a:lumMod val="75000"/>
                  </a:schemeClr>
                </a:solidFill>
              </a:rPr>
              <a:t>pathway</a:t>
            </a:r>
            <a:r>
              <a:rPr lang="en-US" sz="1400" dirty="0">
                <a:solidFill>
                  <a:schemeClr val="bg1">
                    <a:lumMod val="75000"/>
                  </a:schemeClr>
                </a:solidFill>
              </a:rPr>
              <a:t> comprised of amacrine and horizontal cells</a:t>
            </a:r>
          </a:p>
        </p:txBody>
      </p:sp>
      <p:sp>
        <p:nvSpPr>
          <p:cNvPr id="14" name="TextBox 13">
            <a:extLst>
              <a:ext uri="{FF2B5EF4-FFF2-40B4-BE49-F238E27FC236}">
                <a16:creationId xmlns:a16="http://schemas.microsoft.com/office/drawing/2014/main" id="{C329B390-C34A-4A00-9946-D31615DAF7C9}"/>
              </a:ext>
            </a:extLst>
          </p:cNvPr>
          <p:cNvSpPr txBox="1"/>
          <p:nvPr/>
        </p:nvSpPr>
        <p:spPr>
          <a:xfrm>
            <a:off x="3301827" y="4531012"/>
            <a:ext cx="1106393" cy="528350"/>
          </a:xfrm>
          <a:prstGeom prst="rect">
            <a:avLst/>
          </a:prstGeom>
          <a:noFill/>
          <a:ln>
            <a:noFill/>
          </a:ln>
        </p:spPr>
        <p:txBody>
          <a:bodyPr wrap="none" rtlCol="0">
            <a:spAutoFit/>
          </a:bodyPr>
          <a:lstStyle/>
          <a:p>
            <a:pPr>
              <a:lnSpc>
                <a:spcPts val="1700"/>
              </a:lnSpc>
            </a:pPr>
            <a:r>
              <a:rPr lang="en-US" sz="1600" i="1" dirty="0">
                <a:solidFill>
                  <a:schemeClr val="bg1">
                    <a:lumMod val="75000"/>
                  </a:schemeClr>
                </a:solidFill>
              </a:rPr>
              <a:t>Horizontal</a:t>
            </a:r>
          </a:p>
          <a:p>
            <a:pPr>
              <a:lnSpc>
                <a:spcPts val="1700"/>
              </a:lnSpc>
            </a:pPr>
            <a:r>
              <a:rPr lang="en-US" sz="1600" dirty="0">
                <a:solidFill>
                  <a:schemeClr val="bg1">
                    <a:lumMod val="75000"/>
                  </a:schemeClr>
                </a:solidFill>
              </a:rPr>
              <a:t>pathway</a:t>
            </a:r>
          </a:p>
        </p:txBody>
      </p:sp>
      <p:sp>
        <p:nvSpPr>
          <p:cNvPr id="15" name="Right Brace 14">
            <a:extLst>
              <a:ext uri="{FF2B5EF4-FFF2-40B4-BE49-F238E27FC236}">
                <a16:creationId xmlns:a16="http://schemas.microsoft.com/office/drawing/2014/main" id="{8F98C842-5719-412E-AAA4-110CB18F21A1}"/>
              </a:ext>
            </a:extLst>
          </p:cNvPr>
          <p:cNvSpPr/>
          <p:nvPr/>
        </p:nvSpPr>
        <p:spPr>
          <a:xfrm>
            <a:off x="2895600" y="4525962"/>
            <a:ext cx="416167" cy="533400"/>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60DE699-4A63-4D01-A66E-D2392E31E974}"/>
              </a:ext>
            </a:extLst>
          </p:cNvPr>
          <p:cNvSpPr txBox="1"/>
          <p:nvPr/>
        </p:nvSpPr>
        <p:spPr>
          <a:xfrm>
            <a:off x="3176409" y="2995136"/>
            <a:ext cx="5281789" cy="738664"/>
          </a:xfrm>
          <a:prstGeom prst="rect">
            <a:avLst/>
          </a:prstGeom>
          <a:solidFill>
            <a:schemeClr val="accent1">
              <a:lumMod val="40000"/>
              <a:lumOff val="60000"/>
            </a:schemeClr>
          </a:solidFill>
        </p:spPr>
        <p:txBody>
          <a:bodyPr wrap="square" rtlCol="0">
            <a:spAutoFit/>
          </a:bodyPr>
          <a:lstStyle/>
          <a:p>
            <a:r>
              <a:rPr lang="en-US" sz="1400" dirty="0">
                <a:solidFill>
                  <a:srgbClr val="00B050"/>
                </a:solidFill>
              </a:rPr>
              <a:t>What does it mean to say the vertical pathway is, well, vertical?</a:t>
            </a:r>
          </a:p>
          <a:p>
            <a:r>
              <a:rPr lang="en-US" sz="1400" dirty="0">
                <a:solidFill>
                  <a:srgbClr val="00B050"/>
                </a:solidFill>
              </a:rPr>
              <a:t>It means that this is the direct path that neural impulses take in getting out of the eye and to the visual cortex.</a:t>
            </a:r>
          </a:p>
        </p:txBody>
      </p:sp>
    </p:spTree>
    <p:extLst>
      <p:ext uri="{BB962C8B-B14F-4D97-AF65-F5344CB8AC3E}">
        <p14:creationId xmlns:p14="http://schemas.microsoft.com/office/powerpoint/2010/main" val="2733682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75" name="Rectangle 8">
            <a:extLst>
              <a:ext uri="{FF2B5EF4-FFF2-40B4-BE49-F238E27FC236}">
                <a16:creationId xmlns:a16="http://schemas.microsoft.com/office/drawing/2014/main" id="{0A03D34F-0DD1-4378-9760-FBE8AF21FB0C}"/>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120</a:t>
            </a:fld>
            <a:endParaRPr lang="en-US" altLang="en-US"/>
          </a:p>
        </p:txBody>
      </p:sp>
      <p:sp>
        <p:nvSpPr>
          <p:cNvPr id="121857" name="Freeform: Shape 121856">
            <a:extLst>
              <a:ext uri="{FF2B5EF4-FFF2-40B4-BE49-F238E27FC236}">
                <a16:creationId xmlns:a16="http://schemas.microsoft.com/office/drawing/2014/main" id="{BD46612C-8236-4C1C-8F52-088514A5346E}"/>
              </a:ext>
            </a:extLst>
          </p:cNvPr>
          <p:cNvSpPr/>
          <p:nvPr/>
        </p:nvSpPr>
        <p:spPr>
          <a:xfrm rot="21359058">
            <a:off x="3260283" y="2960844"/>
            <a:ext cx="2548122" cy="508602"/>
          </a:xfrm>
          <a:custGeom>
            <a:avLst/>
            <a:gdLst>
              <a:gd name="connsiteX0" fmla="*/ 2411895 w 2411895"/>
              <a:gd name="connsiteY0" fmla="*/ 0 h 1009166"/>
              <a:gd name="connsiteX1" fmla="*/ 1378226 w 2411895"/>
              <a:gd name="connsiteY1" fmla="*/ 1007165 h 1009166"/>
              <a:gd name="connsiteX2" fmla="*/ 0 w 2411895"/>
              <a:gd name="connsiteY2" fmla="*/ 278295 h 1009166"/>
              <a:gd name="connsiteX3" fmla="*/ 0 w 2411895"/>
              <a:gd name="connsiteY3" fmla="*/ 278295 h 1009166"/>
            </a:gdLst>
            <a:ahLst/>
            <a:cxnLst>
              <a:cxn ang="0">
                <a:pos x="connsiteX0" y="connsiteY0"/>
              </a:cxn>
              <a:cxn ang="0">
                <a:pos x="connsiteX1" y="connsiteY1"/>
              </a:cxn>
              <a:cxn ang="0">
                <a:pos x="connsiteX2" y="connsiteY2"/>
              </a:cxn>
              <a:cxn ang="0">
                <a:pos x="connsiteX3" y="connsiteY3"/>
              </a:cxn>
            </a:cxnLst>
            <a:rect l="l" t="t" r="r" b="b"/>
            <a:pathLst>
              <a:path w="2411895" h="1009166">
                <a:moveTo>
                  <a:pt x="2411895" y="0"/>
                </a:moveTo>
                <a:cubicBezTo>
                  <a:pt x="2096051" y="480391"/>
                  <a:pt x="1780208" y="960783"/>
                  <a:pt x="1378226" y="1007165"/>
                </a:cubicBezTo>
                <a:cubicBezTo>
                  <a:pt x="976244" y="1053547"/>
                  <a:pt x="0" y="278295"/>
                  <a:pt x="0" y="278295"/>
                </a:cubicBezTo>
                <a:lnTo>
                  <a:pt x="0" y="278295"/>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859" name="Straight Arrow Connector 121858">
            <a:extLst>
              <a:ext uri="{FF2B5EF4-FFF2-40B4-BE49-F238E27FC236}">
                <a16:creationId xmlns:a16="http://schemas.microsoft.com/office/drawing/2014/main" id="{ABE159DA-66FC-401B-8758-24B2CCAD9D85}"/>
              </a:ext>
            </a:extLst>
          </p:cNvPr>
          <p:cNvCxnSpPr/>
          <p:nvPr/>
        </p:nvCxnSpPr>
        <p:spPr>
          <a:xfrm flipH="1" flipV="1">
            <a:off x="3893466" y="3135632"/>
            <a:ext cx="352839"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B2C5CD2-3599-490C-8748-872A9DC1DCBF}"/>
              </a:ext>
            </a:extLst>
          </p:cNvPr>
          <p:cNvSpPr txBox="1"/>
          <p:nvPr/>
        </p:nvSpPr>
        <p:spPr>
          <a:xfrm>
            <a:off x="4974783" y="2607187"/>
            <a:ext cx="3877985" cy="307777"/>
          </a:xfrm>
          <a:prstGeom prst="rect">
            <a:avLst/>
          </a:prstGeom>
          <a:noFill/>
        </p:spPr>
        <p:txBody>
          <a:bodyPr wrap="none" rtlCol="0">
            <a:spAutoFit/>
          </a:bodyPr>
          <a:lstStyle/>
          <a:p>
            <a:pPr algn="r"/>
            <a:r>
              <a:rPr lang="en-US" sz="1400" i="1" dirty="0"/>
              <a:t>So, the plasma membranes of the RPE cells…</a:t>
            </a:r>
          </a:p>
        </p:txBody>
      </p:sp>
      <p:sp>
        <p:nvSpPr>
          <p:cNvPr id="41" name="Explosion: 14 Points 40">
            <a:extLst>
              <a:ext uri="{FF2B5EF4-FFF2-40B4-BE49-F238E27FC236}">
                <a16:creationId xmlns:a16="http://schemas.microsoft.com/office/drawing/2014/main" id="{2FBF780C-158A-427F-95B9-00B233E959BF}"/>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on: 14 Points 44">
            <a:extLst>
              <a:ext uri="{FF2B5EF4-FFF2-40B4-BE49-F238E27FC236}">
                <a16:creationId xmlns:a16="http://schemas.microsoft.com/office/drawing/2014/main" id="{B78F3DA0-3C4B-43F3-A35D-C69787506636}"/>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on: 14 Points 45">
            <a:extLst>
              <a:ext uri="{FF2B5EF4-FFF2-40B4-BE49-F238E27FC236}">
                <a16:creationId xmlns:a16="http://schemas.microsoft.com/office/drawing/2014/main" id="{864234FA-120C-4591-84D9-1B8E7A20810A}"/>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xplosion: 14 Points 46">
            <a:extLst>
              <a:ext uri="{FF2B5EF4-FFF2-40B4-BE49-F238E27FC236}">
                <a16:creationId xmlns:a16="http://schemas.microsoft.com/office/drawing/2014/main" id="{E9BBF013-57FE-444B-B265-57EBC5847B08}"/>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xplosion: 14 Points 47">
            <a:extLst>
              <a:ext uri="{FF2B5EF4-FFF2-40B4-BE49-F238E27FC236}">
                <a16:creationId xmlns:a16="http://schemas.microsoft.com/office/drawing/2014/main" id="{5811B786-2986-44C6-A478-CDEE67B32BA9}"/>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xplosion: 14 Points 48">
            <a:extLst>
              <a:ext uri="{FF2B5EF4-FFF2-40B4-BE49-F238E27FC236}">
                <a16:creationId xmlns:a16="http://schemas.microsoft.com/office/drawing/2014/main" id="{052F7F9D-03D9-49A8-B7EC-85F1769ED965}"/>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xplosion: 14 Points 49">
            <a:extLst>
              <a:ext uri="{FF2B5EF4-FFF2-40B4-BE49-F238E27FC236}">
                <a16:creationId xmlns:a16="http://schemas.microsoft.com/office/drawing/2014/main" id="{0C60C8F2-F14B-4814-9650-E84365EFD68F}"/>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xplosion: 14 Points 50">
            <a:extLst>
              <a:ext uri="{FF2B5EF4-FFF2-40B4-BE49-F238E27FC236}">
                <a16:creationId xmlns:a16="http://schemas.microsoft.com/office/drawing/2014/main" id="{5A03D45F-4617-4C41-A5AC-F4280BAB4108}"/>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xplosion: 14 Points 51">
            <a:extLst>
              <a:ext uri="{FF2B5EF4-FFF2-40B4-BE49-F238E27FC236}">
                <a16:creationId xmlns:a16="http://schemas.microsoft.com/office/drawing/2014/main" id="{0D2F4254-06F8-4D7C-A88D-DAA7C8857446}"/>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xplosion: 14 Points 52">
            <a:extLst>
              <a:ext uri="{FF2B5EF4-FFF2-40B4-BE49-F238E27FC236}">
                <a16:creationId xmlns:a16="http://schemas.microsoft.com/office/drawing/2014/main" id="{D18DD53E-A3B7-4A31-9044-2F5C2646C28B}"/>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xplosion: 14 Points 53">
            <a:extLst>
              <a:ext uri="{FF2B5EF4-FFF2-40B4-BE49-F238E27FC236}">
                <a16:creationId xmlns:a16="http://schemas.microsoft.com/office/drawing/2014/main" id="{6C13CED5-30AE-43BB-9AED-E5BA15274AD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xplosion: 14 Points 54">
            <a:extLst>
              <a:ext uri="{FF2B5EF4-FFF2-40B4-BE49-F238E27FC236}">
                <a16:creationId xmlns:a16="http://schemas.microsoft.com/office/drawing/2014/main" id="{4725ADEA-40CB-42AF-A445-0612FF735F1A}"/>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6D593ADE-60A0-437C-93F4-D1D9A7C6CF6D}"/>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C00F385-3A47-4304-B560-C529125CE9AE}"/>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513857C5-CDA1-4975-ACA4-FA158AA7FA90}"/>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FCD376D8-53FA-4D5A-9D9E-2412EC793D68}"/>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F8F4F09-83C0-44E2-83BA-C7E86C85785B}"/>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61" name="Rectangle 60">
            <a:extLst>
              <a:ext uri="{FF2B5EF4-FFF2-40B4-BE49-F238E27FC236}">
                <a16:creationId xmlns:a16="http://schemas.microsoft.com/office/drawing/2014/main" id="{182E7A78-21C0-410D-A2DA-0A8BDD95833D}"/>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6A2E8E1-4C72-49B9-A555-289B1CC08CF2}"/>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A9176BD-9E47-4962-8C72-73B2045D8A0B}"/>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4262C15-951B-4742-B1A2-98BFEC32539F}"/>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841F6AE-0C96-4CB8-8EB1-E9891B226A4C}"/>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C27968CF-111A-4404-B72A-4E10B3AC2090}"/>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8F61469-A34A-4C5B-822C-4761AEAA6136}"/>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E75643-8163-4A80-9C10-C93AAA10C592}"/>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6D30528-497C-4920-A7E8-CBCDB5F54FE3}"/>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 Box 4">
            <a:extLst>
              <a:ext uri="{FF2B5EF4-FFF2-40B4-BE49-F238E27FC236}">
                <a16:creationId xmlns:a16="http://schemas.microsoft.com/office/drawing/2014/main" id="{967102CB-C490-4BB3-AB61-F25E9AFF6B40}"/>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71" name="Text Box 5">
            <a:extLst>
              <a:ext uri="{FF2B5EF4-FFF2-40B4-BE49-F238E27FC236}">
                <a16:creationId xmlns:a16="http://schemas.microsoft.com/office/drawing/2014/main" id="{C6D4B872-EC54-4651-AB40-9DA055638ACB}"/>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72" name="Line 6">
            <a:extLst>
              <a:ext uri="{FF2B5EF4-FFF2-40B4-BE49-F238E27FC236}">
                <a16:creationId xmlns:a16="http://schemas.microsoft.com/office/drawing/2014/main" id="{62D0E4A4-5495-407C-9529-5B3D6C51979F}"/>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Text Box 13">
            <a:extLst>
              <a:ext uri="{FF2B5EF4-FFF2-40B4-BE49-F238E27FC236}">
                <a16:creationId xmlns:a16="http://schemas.microsoft.com/office/drawing/2014/main" id="{94D58F41-8AA6-4AF2-ADF2-AC83A83D9B4C}"/>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73" name="Left Brace 72">
            <a:extLst>
              <a:ext uri="{FF2B5EF4-FFF2-40B4-BE49-F238E27FC236}">
                <a16:creationId xmlns:a16="http://schemas.microsoft.com/office/drawing/2014/main" id="{7D85665F-0410-4DF7-93D7-9F3A36DF0FF8}"/>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TextBox 73">
            <a:extLst>
              <a:ext uri="{FF2B5EF4-FFF2-40B4-BE49-F238E27FC236}">
                <a16:creationId xmlns:a16="http://schemas.microsoft.com/office/drawing/2014/main" id="{8C018C0D-1E6F-4BB2-8604-6839C9D59741}"/>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77" name="TextBox 76">
            <a:extLst>
              <a:ext uri="{FF2B5EF4-FFF2-40B4-BE49-F238E27FC236}">
                <a16:creationId xmlns:a16="http://schemas.microsoft.com/office/drawing/2014/main" id="{2B47DDE1-D8D6-4EB2-A165-CCEDA8FFE09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7783211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81" name="Rectangle 8">
            <a:extLst>
              <a:ext uri="{FF2B5EF4-FFF2-40B4-BE49-F238E27FC236}">
                <a16:creationId xmlns:a16="http://schemas.microsoft.com/office/drawing/2014/main" id="{20A09235-7661-434F-9A19-F881BC6C4B9E}"/>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121</a:t>
            </a:fld>
            <a:endParaRPr lang="en-US" altLang="en-US"/>
          </a:p>
        </p:txBody>
      </p:sp>
      <p:sp>
        <p:nvSpPr>
          <p:cNvPr id="10" name="TextBox 9">
            <a:extLst>
              <a:ext uri="{FF2B5EF4-FFF2-40B4-BE49-F238E27FC236}">
                <a16:creationId xmlns:a16="http://schemas.microsoft.com/office/drawing/2014/main" id="{E0C626F1-4CD1-4A94-9EC1-FB7B6C529CF6}"/>
              </a:ext>
            </a:extLst>
          </p:cNvPr>
          <p:cNvSpPr txBox="1"/>
          <p:nvPr/>
        </p:nvSpPr>
        <p:spPr>
          <a:xfrm>
            <a:off x="4974783" y="2607187"/>
            <a:ext cx="3877985" cy="523220"/>
          </a:xfrm>
          <a:prstGeom prst="rect">
            <a:avLst/>
          </a:prstGeom>
          <a:noFill/>
        </p:spPr>
        <p:txBody>
          <a:bodyPr wrap="none" rtlCol="0">
            <a:spAutoFit/>
          </a:bodyPr>
          <a:lstStyle/>
          <a:p>
            <a:pPr algn="r"/>
            <a:r>
              <a:rPr lang="en-US" sz="1400" i="1" dirty="0"/>
              <a:t>So, the plasma membranes of the RPE cells…</a:t>
            </a:r>
          </a:p>
          <a:p>
            <a:pPr algn="r"/>
            <a:r>
              <a:rPr lang="en-US" sz="1400" b="1" i="1" dirty="0">
                <a:solidFill>
                  <a:srgbClr val="0000FF"/>
                </a:solidFill>
              </a:rPr>
              <a:t>sit directly on their BM</a:t>
            </a:r>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9135064A-4DA9-48E6-B5B2-0A4643461994}"/>
              </a:ext>
            </a:extLst>
          </p:cNvPr>
          <p:cNvSpPr/>
          <p:nvPr/>
        </p:nvSpPr>
        <p:spPr>
          <a:xfrm rot="21359058">
            <a:off x="3260283" y="2960844"/>
            <a:ext cx="2548122" cy="508602"/>
          </a:xfrm>
          <a:custGeom>
            <a:avLst/>
            <a:gdLst>
              <a:gd name="connsiteX0" fmla="*/ 2411895 w 2411895"/>
              <a:gd name="connsiteY0" fmla="*/ 0 h 1009166"/>
              <a:gd name="connsiteX1" fmla="*/ 1378226 w 2411895"/>
              <a:gd name="connsiteY1" fmla="*/ 1007165 h 1009166"/>
              <a:gd name="connsiteX2" fmla="*/ 0 w 2411895"/>
              <a:gd name="connsiteY2" fmla="*/ 278295 h 1009166"/>
              <a:gd name="connsiteX3" fmla="*/ 0 w 2411895"/>
              <a:gd name="connsiteY3" fmla="*/ 278295 h 1009166"/>
            </a:gdLst>
            <a:ahLst/>
            <a:cxnLst>
              <a:cxn ang="0">
                <a:pos x="connsiteX0" y="connsiteY0"/>
              </a:cxn>
              <a:cxn ang="0">
                <a:pos x="connsiteX1" y="connsiteY1"/>
              </a:cxn>
              <a:cxn ang="0">
                <a:pos x="connsiteX2" y="connsiteY2"/>
              </a:cxn>
              <a:cxn ang="0">
                <a:pos x="connsiteX3" y="connsiteY3"/>
              </a:cxn>
            </a:cxnLst>
            <a:rect l="l" t="t" r="r" b="b"/>
            <a:pathLst>
              <a:path w="2411895" h="1009166">
                <a:moveTo>
                  <a:pt x="2411895" y="0"/>
                </a:moveTo>
                <a:cubicBezTo>
                  <a:pt x="2096051" y="480391"/>
                  <a:pt x="1780208" y="960783"/>
                  <a:pt x="1378226" y="1007165"/>
                </a:cubicBezTo>
                <a:cubicBezTo>
                  <a:pt x="976244" y="1053547"/>
                  <a:pt x="0" y="278295"/>
                  <a:pt x="0" y="278295"/>
                </a:cubicBezTo>
                <a:lnTo>
                  <a:pt x="0" y="278295"/>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312D807D-7D55-40E8-8402-486DD1550B80}"/>
              </a:ext>
            </a:extLst>
          </p:cNvPr>
          <p:cNvCxnSpPr/>
          <p:nvPr/>
        </p:nvCxnSpPr>
        <p:spPr>
          <a:xfrm flipH="1" flipV="1">
            <a:off x="3893466" y="3135632"/>
            <a:ext cx="352839"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F9E9A7-068C-468D-A705-56A66F76E7EC}"/>
              </a:ext>
            </a:extLst>
          </p:cNvPr>
          <p:cNvCxnSpPr>
            <a:cxnSpLocks/>
          </p:cNvCxnSpPr>
          <p:nvPr/>
        </p:nvCxnSpPr>
        <p:spPr>
          <a:xfrm flipH="1">
            <a:off x="4898584" y="3013075"/>
            <a:ext cx="1883216" cy="117332"/>
          </a:xfrm>
          <a:prstGeom prst="straightConnector1">
            <a:avLst/>
          </a:prstGeom>
          <a:ln w="2222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5" name="Explosion: 14 Points 54">
            <a:extLst>
              <a:ext uri="{FF2B5EF4-FFF2-40B4-BE49-F238E27FC236}">
                <a16:creationId xmlns:a16="http://schemas.microsoft.com/office/drawing/2014/main" id="{7B7D5AE4-B313-474C-823C-5F0E357BE8FA}"/>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xplosion: 14 Points 55">
            <a:extLst>
              <a:ext uri="{FF2B5EF4-FFF2-40B4-BE49-F238E27FC236}">
                <a16:creationId xmlns:a16="http://schemas.microsoft.com/office/drawing/2014/main" id="{0C870BF3-FC07-4A97-89D3-0170CFA24063}"/>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xplosion: 14 Points 56">
            <a:extLst>
              <a:ext uri="{FF2B5EF4-FFF2-40B4-BE49-F238E27FC236}">
                <a16:creationId xmlns:a16="http://schemas.microsoft.com/office/drawing/2014/main" id="{F12BDF76-5A6F-4AC0-9B87-1DB51DC7664A}"/>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xplosion: 14 Points 57">
            <a:extLst>
              <a:ext uri="{FF2B5EF4-FFF2-40B4-BE49-F238E27FC236}">
                <a16:creationId xmlns:a16="http://schemas.microsoft.com/office/drawing/2014/main" id="{E62C58C8-6FD8-4547-A7A3-DA3773539AC8}"/>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xplosion: 14 Points 58">
            <a:extLst>
              <a:ext uri="{FF2B5EF4-FFF2-40B4-BE49-F238E27FC236}">
                <a16:creationId xmlns:a16="http://schemas.microsoft.com/office/drawing/2014/main" id="{F368B7A7-EAC3-442A-B546-F5CC52A20535}"/>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xplosion: 14 Points 59">
            <a:extLst>
              <a:ext uri="{FF2B5EF4-FFF2-40B4-BE49-F238E27FC236}">
                <a16:creationId xmlns:a16="http://schemas.microsoft.com/office/drawing/2014/main" id="{5F687B83-8753-4183-9EA7-EBD227F1A0E5}"/>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4 Points 60">
            <a:extLst>
              <a:ext uri="{FF2B5EF4-FFF2-40B4-BE49-F238E27FC236}">
                <a16:creationId xmlns:a16="http://schemas.microsoft.com/office/drawing/2014/main" id="{228B6BFD-F5D8-48AD-9946-CBDD115675DA}"/>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xplosion: 14 Points 61">
            <a:extLst>
              <a:ext uri="{FF2B5EF4-FFF2-40B4-BE49-F238E27FC236}">
                <a16:creationId xmlns:a16="http://schemas.microsoft.com/office/drawing/2014/main" id="{B8CF559D-286B-4959-A46B-76CE9F631153}"/>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14 Points 62">
            <a:extLst>
              <a:ext uri="{FF2B5EF4-FFF2-40B4-BE49-F238E27FC236}">
                <a16:creationId xmlns:a16="http://schemas.microsoft.com/office/drawing/2014/main" id="{A0B4216C-8DB0-40BC-812B-A26B1F5A80AF}"/>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4 Points 63">
            <a:extLst>
              <a:ext uri="{FF2B5EF4-FFF2-40B4-BE49-F238E27FC236}">
                <a16:creationId xmlns:a16="http://schemas.microsoft.com/office/drawing/2014/main" id="{3F994B09-6C1A-4494-AD06-A5DA9E242F20}"/>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4 Points 64">
            <a:extLst>
              <a:ext uri="{FF2B5EF4-FFF2-40B4-BE49-F238E27FC236}">
                <a16:creationId xmlns:a16="http://schemas.microsoft.com/office/drawing/2014/main" id="{28BFFEEB-1FD0-4625-BDB1-C3D4AAC1BB3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4 Points 65">
            <a:extLst>
              <a:ext uri="{FF2B5EF4-FFF2-40B4-BE49-F238E27FC236}">
                <a16:creationId xmlns:a16="http://schemas.microsoft.com/office/drawing/2014/main" id="{54A469BA-F3A7-41FC-A653-3997BB7E85CF}"/>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7A0F3D4A-04CB-494C-BE21-5B73AC08C108}"/>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5BC01052-9259-4B9D-99AE-0EEEFB2F918B}"/>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0C44199A-93D3-4B9D-B48D-4FCCB6CCF9E9}"/>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4F5C7F3E-D1C7-4F32-B00D-1A7CB8D48DFB}"/>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7FC44A96-7203-4011-92F8-B1FE6ACE2D42}"/>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72" name="Rectangle 71">
            <a:extLst>
              <a:ext uri="{FF2B5EF4-FFF2-40B4-BE49-F238E27FC236}">
                <a16:creationId xmlns:a16="http://schemas.microsoft.com/office/drawing/2014/main" id="{8EC4C2C4-8C8C-44B5-88B8-F8DE92BB222A}"/>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682A163-50CE-45EA-9F5A-A92689A94D83}"/>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3AEDEC-240B-4E2A-BFDD-677065A566DC}"/>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DB088D7-C2BA-4139-8F6E-A498CE1A48D7}"/>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1641DC4-AE7D-49BA-AB92-935B79F45360}"/>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5FA9EFB5-C18E-4D01-BA7B-9702901CC59A}"/>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54A903A-72E6-4E72-BAA4-9CC89B93E3E9}"/>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9F88EA9-C948-4FF5-9E93-71E68956690A}"/>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2A07CB-B691-4B03-8BA7-C3D786A3EAB7}"/>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Box 4">
            <a:extLst>
              <a:ext uri="{FF2B5EF4-FFF2-40B4-BE49-F238E27FC236}">
                <a16:creationId xmlns:a16="http://schemas.microsoft.com/office/drawing/2014/main" id="{660316D4-E742-47CD-A1D6-3CAF7098C694}"/>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48" name="Text Box 5">
            <a:extLst>
              <a:ext uri="{FF2B5EF4-FFF2-40B4-BE49-F238E27FC236}">
                <a16:creationId xmlns:a16="http://schemas.microsoft.com/office/drawing/2014/main" id="{3E46613E-4C80-4ED0-8C40-896652E35B44}"/>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52" name="Line 6">
            <a:extLst>
              <a:ext uri="{FF2B5EF4-FFF2-40B4-BE49-F238E27FC236}">
                <a16:creationId xmlns:a16="http://schemas.microsoft.com/office/drawing/2014/main" id="{66ADC62A-B902-4F2B-95D4-E0B9BC99C11F}"/>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Text Box 13">
            <a:extLst>
              <a:ext uri="{FF2B5EF4-FFF2-40B4-BE49-F238E27FC236}">
                <a16:creationId xmlns:a16="http://schemas.microsoft.com/office/drawing/2014/main" id="{04919B16-36B2-409E-8BAC-6B31CDBF3979}"/>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53" name="Left Brace 52">
            <a:extLst>
              <a:ext uri="{FF2B5EF4-FFF2-40B4-BE49-F238E27FC236}">
                <a16:creationId xmlns:a16="http://schemas.microsoft.com/office/drawing/2014/main" id="{29885682-08FE-4FEC-920F-1E17E33EBBB7}"/>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4D251-71CC-4375-94B9-A921CE493472}"/>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46" name="TextBox 45">
            <a:extLst>
              <a:ext uri="{FF2B5EF4-FFF2-40B4-BE49-F238E27FC236}">
                <a16:creationId xmlns:a16="http://schemas.microsoft.com/office/drawing/2014/main" id="{74656487-1E3B-4D32-B53A-5A1985716705}"/>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7090953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05" name="Rectangle 8">
            <a:extLst>
              <a:ext uri="{FF2B5EF4-FFF2-40B4-BE49-F238E27FC236}">
                <a16:creationId xmlns:a16="http://schemas.microsoft.com/office/drawing/2014/main" id="{35814233-4AE0-42F1-97A3-B50BA9A5A599}"/>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122</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138" name="Explosion: 14 Points 137">
            <a:extLst>
              <a:ext uri="{FF2B5EF4-FFF2-40B4-BE49-F238E27FC236}">
                <a16:creationId xmlns:a16="http://schemas.microsoft.com/office/drawing/2014/main" id="{89DACE79-4834-4D53-9CCC-84B31421DA55}"/>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4 Points 138">
            <a:extLst>
              <a:ext uri="{FF2B5EF4-FFF2-40B4-BE49-F238E27FC236}">
                <a16:creationId xmlns:a16="http://schemas.microsoft.com/office/drawing/2014/main" id="{E427A5D7-BC95-4916-9760-22519842AD0E}"/>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4 Points 139">
            <a:extLst>
              <a:ext uri="{FF2B5EF4-FFF2-40B4-BE49-F238E27FC236}">
                <a16:creationId xmlns:a16="http://schemas.microsoft.com/office/drawing/2014/main" id="{C32ADCFC-9830-48A8-8E40-ACEFDD5EB9D3}"/>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4 Points 140">
            <a:extLst>
              <a:ext uri="{FF2B5EF4-FFF2-40B4-BE49-F238E27FC236}">
                <a16:creationId xmlns:a16="http://schemas.microsoft.com/office/drawing/2014/main" id="{F1DB7FF7-6D5D-4107-AFD7-9BC0AC151004}"/>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4 Points 141">
            <a:extLst>
              <a:ext uri="{FF2B5EF4-FFF2-40B4-BE49-F238E27FC236}">
                <a16:creationId xmlns:a16="http://schemas.microsoft.com/office/drawing/2014/main" id="{4942D5B8-6B1A-4456-891F-479A80035400}"/>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4 Points 142">
            <a:extLst>
              <a:ext uri="{FF2B5EF4-FFF2-40B4-BE49-F238E27FC236}">
                <a16:creationId xmlns:a16="http://schemas.microsoft.com/office/drawing/2014/main" id="{F7E7203D-1C6B-4344-A6B6-27D2C7E8B77A}"/>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4 Points 143">
            <a:extLst>
              <a:ext uri="{FF2B5EF4-FFF2-40B4-BE49-F238E27FC236}">
                <a16:creationId xmlns:a16="http://schemas.microsoft.com/office/drawing/2014/main" id="{92A30AA9-96A9-49AE-872D-6000CF8217C6}"/>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4 Points 144">
            <a:extLst>
              <a:ext uri="{FF2B5EF4-FFF2-40B4-BE49-F238E27FC236}">
                <a16:creationId xmlns:a16="http://schemas.microsoft.com/office/drawing/2014/main" id="{8F4C2888-B402-4D16-B444-CE9C2C8D860F}"/>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4 Points 145">
            <a:extLst>
              <a:ext uri="{FF2B5EF4-FFF2-40B4-BE49-F238E27FC236}">
                <a16:creationId xmlns:a16="http://schemas.microsoft.com/office/drawing/2014/main" id="{956EA767-CA52-492A-BA79-6DEE1209F647}"/>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4 Points 146">
            <a:extLst>
              <a:ext uri="{FF2B5EF4-FFF2-40B4-BE49-F238E27FC236}">
                <a16:creationId xmlns:a16="http://schemas.microsoft.com/office/drawing/2014/main" id="{0974F649-482E-49E2-B4E4-47B6C5888B38}"/>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4 Points 147">
            <a:extLst>
              <a:ext uri="{FF2B5EF4-FFF2-40B4-BE49-F238E27FC236}">
                <a16:creationId xmlns:a16="http://schemas.microsoft.com/office/drawing/2014/main" id="{1142C1A8-2047-4204-B7D4-E6BD69C005B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4 Points 148">
            <a:extLst>
              <a:ext uri="{FF2B5EF4-FFF2-40B4-BE49-F238E27FC236}">
                <a16:creationId xmlns:a16="http://schemas.microsoft.com/office/drawing/2014/main" id="{187A75EC-9FBD-454A-8517-326498292246}"/>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Rounded Corners 149">
            <a:extLst>
              <a:ext uri="{FF2B5EF4-FFF2-40B4-BE49-F238E27FC236}">
                <a16:creationId xmlns:a16="http://schemas.microsoft.com/office/drawing/2014/main" id="{9A34309B-E437-4ED6-A570-C899BFE4984E}"/>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47BEDF14-3932-469C-9556-C03EE3AAE248}"/>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A7A0D7B3-8B1C-4D97-9A7D-BE76C677E778}"/>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91FC2216-3D49-4F69-9204-17F4C99E5DE3}"/>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80A4932B-6560-4902-B693-03B8A91CF02E}"/>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55" name="Rectangle 154">
            <a:extLst>
              <a:ext uri="{FF2B5EF4-FFF2-40B4-BE49-F238E27FC236}">
                <a16:creationId xmlns:a16="http://schemas.microsoft.com/office/drawing/2014/main" id="{7E3F6745-0541-45EE-B5AE-6EB8241BEB78}"/>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26E9E5-C8DF-468B-A4B8-DACEA33A235D}"/>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983DA4F4-EACC-4D65-BA54-84B0210C4E19}"/>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6469EEF-2B12-4988-A29F-DFA6326CAEAE}"/>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CB0642ED-44BA-4294-B1B9-3CFE740EEF50}"/>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94A8A2D-8022-4C4F-97DA-C03CC5137839}"/>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33AFD9-DD2F-4ADD-A9FA-CE17193DCE34}"/>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618A8A-B3C0-460A-9A6A-B587881CCA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F61EC67-D61B-4AC0-A150-DE7E1C3BC339}"/>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4" name="Cylinder 163">
            <a:extLst>
              <a:ext uri="{FF2B5EF4-FFF2-40B4-BE49-F238E27FC236}">
                <a16:creationId xmlns:a16="http://schemas.microsoft.com/office/drawing/2014/main" id="{FDE91636-9B11-4011-A7D5-0A60D3F859D2}"/>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a:extLst>
              <a:ext uri="{FF2B5EF4-FFF2-40B4-BE49-F238E27FC236}">
                <a16:creationId xmlns:a16="http://schemas.microsoft.com/office/drawing/2014/main" id="{1AC77F05-8F1F-45D5-AA0D-F5F6E7F135DF}"/>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a:extLst>
              <a:ext uri="{FF2B5EF4-FFF2-40B4-BE49-F238E27FC236}">
                <a16:creationId xmlns:a16="http://schemas.microsoft.com/office/drawing/2014/main" id="{85C16EAB-09BF-4334-8461-CA6E09F0AA8A}"/>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ylinder 166">
            <a:extLst>
              <a:ext uri="{FF2B5EF4-FFF2-40B4-BE49-F238E27FC236}">
                <a16:creationId xmlns:a16="http://schemas.microsoft.com/office/drawing/2014/main" id="{7C798BE4-BFF1-4F9F-BF60-FDA5CBE06C42}"/>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1D9E526E-EB7C-4AC8-A12F-2D7C59DEB9EB}"/>
              </a:ext>
            </a:extLst>
          </p:cNvPr>
          <p:cNvCxnSpPr>
            <a:cxnSpLocks/>
            <a:stCxn id="164"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B220B39-C439-4C27-8634-2708F7A845A8}"/>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E6C51D4-681B-4AA9-9A7D-542386D89914}"/>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0EC2DB9-4AFA-40D0-A9B7-478E33B7ED74}"/>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F05FF6-BA76-4954-A069-F1E0B69C34BF}"/>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59EBE1-7FE7-4C19-A07E-5DFAC152CCA8}"/>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8D428C2-674C-42F8-BAED-99294CB28B42}"/>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112C411-9295-4C26-9DA7-1D1A1B1AFC6D}"/>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386E5F7-898D-4A58-B914-A8C366F4B821}"/>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B2E7D35-BFAF-48EB-AC2A-EF45F0152EB6}"/>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58EC172-43D7-478A-885B-9741DCBE8BCD}"/>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177F0F3-4993-41E6-A209-FE8AAD9FFEEB}"/>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F220E0B-5C9B-479F-B8B4-0363D4AF2B0E}"/>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3DBE848-C5B9-44C8-8202-401FF9184F2F}"/>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82B6810-17EC-4D44-B3DA-90CD6D2BA915}"/>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8AB0993-35E5-4CCE-A5F1-FCBDD05BB125}"/>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4E7C3DA-B9AC-4B75-B231-4B55D183EA63}"/>
              </a:ext>
            </a:extLst>
          </p:cNvPr>
          <p:cNvGrpSpPr/>
          <p:nvPr/>
        </p:nvGrpSpPr>
        <p:grpSpPr>
          <a:xfrm flipV="1">
            <a:off x="3657600" y="1522471"/>
            <a:ext cx="199236" cy="111650"/>
            <a:chOff x="5828989" y="1069811"/>
            <a:chExt cx="237719" cy="239057"/>
          </a:xfrm>
        </p:grpSpPr>
        <p:cxnSp>
          <p:nvCxnSpPr>
            <p:cNvPr id="185" name="Straight Connector 184">
              <a:extLst>
                <a:ext uri="{FF2B5EF4-FFF2-40B4-BE49-F238E27FC236}">
                  <a16:creationId xmlns:a16="http://schemas.microsoft.com/office/drawing/2014/main" id="{EE33D92E-838B-454C-AC33-D387402929C5}"/>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DC5B83-5AE4-4B37-B84B-08081E5AAA84}"/>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C2DD3A8D-730E-4056-9A07-707E64685897}"/>
              </a:ext>
            </a:extLst>
          </p:cNvPr>
          <p:cNvGrpSpPr/>
          <p:nvPr/>
        </p:nvGrpSpPr>
        <p:grpSpPr>
          <a:xfrm flipV="1">
            <a:off x="3994124" y="1522471"/>
            <a:ext cx="199236" cy="111650"/>
            <a:chOff x="5828989" y="1069811"/>
            <a:chExt cx="237719" cy="239057"/>
          </a:xfrm>
        </p:grpSpPr>
        <p:cxnSp>
          <p:nvCxnSpPr>
            <p:cNvPr id="188" name="Straight Connector 187">
              <a:extLst>
                <a:ext uri="{FF2B5EF4-FFF2-40B4-BE49-F238E27FC236}">
                  <a16:creationId xmlns:a16="http://schemas.microsoft.com/office/drawing/2014/main" id="{21C5DAA8-0A45-44F0-9AAB-3906D56D0C7E}"/>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FACFACB-335B-4C47-ABF8-FFDFC229018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CC73340-FC0A-47E3-8B00-B91CB48D03DC}"/>
              </a:ext>
            </a:extLst>
          </p:cNvPr>
          <p:cNvGrpSpPr/>
          <p:nvPr/>
        </p:nvGrpSpPr>
        <p:grpSpPr>
          <a:xfrm flipV="1">
            <a:off x="3849991" y="1522471"/>
            <a:ext cx="199236" cy="111650"/>
            <a:chOff x="5828989" y="1069811"/>
            <a:chExt cx="237719" cy="239057"/>
          </a:xfrm>
        </p:grpSpPr>
        <p:cxnSp>
          <p:nvCxnSpPr>
            <p:cNvPr id="191" name="Straight Connector 190">
              <a:extLst>
                <a:ext uri="{FF2B5EF4-FFF2-40B4-BE49-F238E27FC236}">
                  <a16:creationId xmlns:a16="http://schemas.microsoft.com/office/drawing/2014/main" id="{2E827135-7EF2-492B-8C0D-3E86CFB26556}"/>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1F8626-FE23-4565-83FD-EF7F28D2FD0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6E214ED8-AC9C-4938-B295-0AA8EF75A619}"/>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FAB0481-A4B3-4578-A29D-D4C00224868A}"/>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602FCC-D273-47F0-B5BE-18A1BB7CD456}"/>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01654B5-E3AC-478A-8992-083AFE287F55}"/>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F35F3A89-58EA-4557-A161-7E34AB7243AF}"/>
              </a:ext>
            </a:extLst>
          </p:cNvPr>
          <p:cNvGrpSpPr/>
          <p:nvPr/>
        </p:nvGrpSpPr>
        <p:grpSpPr>
          <a:xfrm>
            <a:off x="3663617" y="811789"/>
            <a:ext cx="199236" cy="132982"/>
            <a:chOff x="5828989" y="1069811"/>
            <a:chExt cx="237719" cy="239057"/>
          </a:xfrm>
        </p:grpSpPr>
        <p:cxnSp>
          <p:nvCxnSpPr>
            <p:cNvPr id="198" name="Straight Connector 197">
              <a:extLst>
                <a:ext uri="{FF2B5EF4-FFF2-40B4-BE49-F238E27FC236}">
                  <a16:creationId xmlns:a16="http://schemas.microsoft.com/office/drawing/2014/main" id="{3F5DA9C3-9DB6-4309-8E69-22A87897493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52421CD-D25A-4CF2-B477-97EC2D5F4ED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0B77C003-A879-4EDD-A2B2-400AA236E42C}"/>
              </a:ext>
            </a:extLst>
          </p:cNvPr>
          <p:cNvGrpSpPr/>
          <p:nvPr/>
        </p:nvGrpSpPr>
        <p:grpSpPr>
          <a:xfrm>
            <a:off x="4244704" y="762000"/>
            <a:ext cx="199236" cy="132982"/>
            <a:chOff x="5828989" y="1069811"/>
            <a:chExt cx="237719" cy="239057"/>
          </a:xfrm>
        </p:grpSpPr>
        <p:cxnSp>
          <p:nvCxnSpPr>
            <p:cNvPr id="201" name="Straight Connector 200">
              <a:extLst>
                <a:ext uri="{FF2B5EF4-FFF2-40B4-BE49-F238E27FC236}">
                  <a16:creationId xmlns:a16="http://schemas.microsoft.com/office/drawing/2014/main" id="{38CF35DE-E4E0-4CA3-920A-5AD209EAAD38}"/>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172EBA3-E93B-4854-827B-3FDF1493A58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80FA7EC2-87F1-4EF9-9B4E-387F165EE3E1}"/>
              </a:ext>
            </a:extLst>
          </p:cNvPr>
          <p:cNvGrpSpPr/>
          <p:nvPr/>
        </p:nvGrpSpPr>
        <p:grpSpPr>
          <a:xfrm>
            <a:off x="4000141" y="811789"/>
            <a:ext cx="199236" cy="132982"/>
            <a:chOff x="5828989" y="1069811"/>
            <a:chExt cx="237719" cy="239057"/>
          </a:xfrm>
        </p:grpSpPr>
        <p:cxnSp>
          <p:nvCxnSpPr>
            <p:cNvPr id="204" name="Straight Connector 203">
              <a:extLst>
                <a:ext uri="{FF2B5EF4-FFF2-40B4-BE49-F238E27FC236}">
                  <a16:creationId xmlns:a16="http://schemas.microsoft.com/office/drawing/2014/main" id="{72857FBF-CA64-4BFB-B317-0F8FB5D952B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E7FACF8-C6F2-4B9D-A300-AFC47E5FED3C}"/>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0203E0E7-7E87-4CFA-A8C8-D2A591B4B821}"/>
              </a:ext>
            </a:extLst>
          </p:cNvPr>
          <p:cNvGrpSpPr/>
          <p:nvPr/>
        </p:nvGrpSpPr>
        <p:grpSpPr>
          <a:xfrm>
            <a:off x="3856008" y="811789"/>
            <a:ext cx="199236" cy="132982"/>
            <a:chOff x="5828989" y="1069811"/>
            <a:chExt cx="237719" cy="239057"/>
          </a:xfrm>
        </p:grpSpPr>
        <p:cxnSp>
          <p:nvCxnSpPr>
            <p:cNvPr id="207" name="Straight Connector 206">
              <a:extLst>
                <a:ext uri="{FF2B5EF4-FFF2-40B4-BE49-F238E27FC236}">
                  <a16:creationId xmlns:a16="http://schemas.microsoft.com/office/drawing/2014/main" id="{8F8920B5-2157-48F1-83AE-9BC9B3A767F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6AD039-3CFF-4282-B51D-B6982C67CFA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Oval 208">
            <a:extLst>
              <a:ext uri="{FF2B5EF4-FFF2-40B4-BE49-F238E27FC236}">
                <a16:creationId xmlns:a16="http://schemas.microsoft.com/office/drawing/2014/main" id="{7267298C-FFC5-42C1-AD32-652F40010FD8}"/>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BB452C08-6EF4-4379-9AB7-56E725F01E10}"/>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83D929E-70D1-496A-BF92-B6614F245E18}"/>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A6B5C1E-1288-4504-A427-F1243C3E5C20}"/>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458819F2-4C13-4185-B5AA-8157C9257B97}"/>
              </a:ext>
            </a:extLst>
          </p:cNvPr>
          <p:cNvGrpSpPr/>
          <p:nvPr/>
        </p:nvGrpSpPr>
        <p:grpSpPr>
          <a:xfrm flipV="1">
            <a:off x="4238687" y="1564273"/>
            <a:ext cx="199236" cy="111650"/>
            <a:chOff x="5828989" y="1069811"/>
            <a:chExt cx="237719" cy="239057"/>
          </a:xfrm>
        </p:grpSpPr>
        <p:cxnSp>
          <p:nvCxnSpPr>
            <p:cNvPr id="214" name="Straight Connector 213">
              <a:extLst>
                <a:ext uri="{FF2B5EF4-FFF2-40B4-BE49-F238E27FC236}">
                  <a16:creationId xmlns:a16="http://schemas.microsoft.com/office/drawing/2014/main" id="{6B266144-B01E-4C13-84BE-05365A45DBC4}"/>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2D2EF9E-727C-4742-B995-443CF1CC3A51}"/>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Text Box 4">
            <a:extLst>
              <a:ext uri="{FF2B5EF4-FFF2-40B4-BE49-F238E27FC236}">
                <a16:creationId xmlns:a16="http://schemas.microsoft.com/office/drawing/2014/main" id="{56DB8170-1028-4671-B2F2-813E923AF16D}"/>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00" name="Text Box 5">
            <a:extLst>
              <a:ext uri="{FF2B5EF4-FFF2-40B4-BE49-F238E27FC236}">
                <a16:creationId xmlns:a16="http://schemas.microsoft.com/office/drawing/2014/main" id="{64F1AAC3-F3ED-42FE-8105-CAD278696A8D}"/>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01" name="Line 6">
            <a:extLst>
              <a:ext uri="{FF2B5EF4-FFF2-40B4-BE49-F238E27FC236}">
                <a16:creationId xmlns:a16="http://schemas.microsoft.com/office/drawing/2014/main" id="{82D8C272-3375-46C5-A088-E32523301E47}"/>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Text Box 13">
            <a:extLst>
              <a:ext uri="{FF2B5EF4-FFF2-40B4-BE49-F238E27FC236}">
                <a16:creationId xmlns:a16="http://schemas.microsoft.com/office/drawing/2014/main" id="{B726605B-8629-453C-9144-3C09F4EF4303}"/>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02" name="Left Brace 101">
            <a:extLst>
              <a:ext uri="{FF2B5EF4-FFF2-40B4-BE49-F238E27FC236}">
                <a16:creationId xmlns:a16="http://schemas.microsoft.com/office/drawing/2014/main" id="{E4F51BAB-77DB-430C-9CAC-2FA6F804980D}"/>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EDBB1FE8-1FA4-424E-BEFE-308152BCAF4E}"/>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97" name="TextBox 96">
            <a:extLst>
              <a:ext uri="{FF2B5EF4-FFF2-40B4-BE49-F238E27FC236}">
                <a16:creationId xmlns:a16="http://schemas.microsoft.com/office/drawing/2014/main" id="{C6A4C5D9-8DCA-42A7-B5FB-A3EEA001F91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04" name="Arrow: Left 103">
            <a:extLst>
              <a:ext uri="{FF2B5EF4-FFF2-40B4-BE49-F238E27FC236}">
                <a16:creationId xmlns:a16="http://schemas.microsoft.com/office/drawing/2014/main" id="{AF05BC89-A8D5-4E25-ADE3-E1779C6B0B70}"/>
              </a:ext>
            </a:extLst>
          </p:cNvPr>
          <p:cNvSpPr/>
          <p:nvPr/>
        </p:nvSpPr>
        <p:spPr>
          <a:xfrm>
            <a:off x="4603784" y="1981200"/>
            <a:ext cx="2787616" cy="55272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00FF"/>
                </a:solidFill>
              </a:rPr>
              <a:t>PR outer segs</a:t>
            </a:r>
            <a:r>
              <a:rPr lang="en-US" sz="1500" dirty="0">
                <a:solidFill>
                  <a:srgbClr val="0000FF"/>
                </a:solidFill>
              </a:rPr>
              <a:t> are next</a:t>
            </a:r>
            <a:endParaRPr lang="en-US" sz="1500" b="1" dirty="0">
              <a:solidFill>
                <a:srgbClr val="0000FF"/>
              </a:solidFill>
            </a:endParaRPr>
          </a:p>
        </p:txBody>
      </p:sp>
    </p:spTree>
    <p:extLst>
      <p:ext uri="{BB962C8B-B14F-4D97-AF65-F5344CB8AC3E}">
        <p14:creationId xmlns:p14="http://schemas.microsoft.com/office/powerpoint/2010/main" val="9487125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05" name="Rectangle 8">
            <a:extLst>
              <a:ext uri="{FF2B5EF4-FFF2-40B4-BE49-F238E27FC236}">
                <a16:creationId xmlns:a16="http://schemas.microsoft.com/office/drawing/2014/main" id="{1D89501C-7809-435F-A7DB-87AB12096BFB}"/>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123</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138" name="Explosion: 14 Points 137">
            <a:extLst>
              <a:ext uri="{FF2B5EF4-FFF2-40B4-BE49-F238E27FC236}">
                <a16:creationId xmlns:a16="http://schemas.microsoft.com/office/drawing/2014/main" id="{89DACE79-4834-4D53-9CCC-84B31421DA55}"/>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4 Points 138">
            <a:extLst>
              <a:ext uri="{FF2B5EF4-FFF2-40B4-BE49-F238E27FC236}">
                <a16:creationId xmlns:a16="http://schemas.microsoft.com/office/drawing/2014/main" id="{E427A5D7-BC95-4916-9760-22519842AD0E}"/>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4 Points 139">
            <a:extLst>
              <a:ext uri="{FF2B5EF4-FFF2-40B4-BE49-F238E27FC236}">
                <a16:creationId xmlns:a16="http://schemas.microsoft.com/office/drawing/2014/main" id="{C32ADCFC-9830-48A8-8E40-ACEFDD5EB9D3}"/>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4 Points 140">
            <a:extLst>
              <a:ext uri="{FF2B5EF4-FFF2-40B4-BE49-F238E27FC236}">
                <a16:creationId xmlns:a16="http://schemas.microsoft.com/office/drawing/2014/main" id="{F1DB7FF7-6D5D-4107-AFD7-9BC0AC151004}"/>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4 Points 141">
            <a:extLst>
              <a:ext uri="{FF2B5EF4-FFF2-40B4-BE49-F238E27FC236}">
                <a16:creationId xmlns:a16="http://schemas.microsoft.com/office/drawing/2014/main" id="{4942D5B8-6B1A-4456-891F-479A80035400}"/>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4 Points 142">
            <a:extLst>
              <a:ext uri="{FF2B5EF4-FFF2-40B4-BE49-F238E27FC236}">
                <a16:creationId xmlns:a16="http://schemas.microsoft.com/office/drawing/2014/main" id="{F7E7203D-1C6B-4344-A6B6-27D2C7E8B77A}"/>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4 Points 143">
            <a:extLst>
              <a:ext uri="{FF2B5EF4-FFF2-40B4-BE49-F238E27FC236}">
                <a16:creationId xmlns:a16="http://schemas.microsoft.com/office/drawing/2014/main" id="{92A30AA9-96A9-49AE-872D-6000CF8217C6}"/>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4 Points 144">
            <a:extLst>
              <a:ext uri="{FF2B5EF4-FFF2-40B4-BE49-F238E27FC236}">
                <a16:creationId xmlns:a16="http://schemas.microsoft.com/office/drawing/2014/main" id="{8F4C2888-B402-4D16-B444-CE9C2C8D860F}"/>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4 Points 145">
            <a:extLst>
              <a:ext uri="{FF2B5EF4-FFF2-40B4-BE49-F238E27FC236}">
                <a16:creationId xmlns:a16="http://schemas.microsoft.com/office/drawing/2014/main" id="{956EA767-CA52-492A-BA79-6DEE1209F647}"/>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4 Points 146">
            <a:extLst>
              <a:ext uri="{FF2B5EF4-FFF2-40B4-BE49-F238E27FC236}">
                <a16:creationId xmlns:a16="http://schemas.microsoft.com/office/drawing/2014/main" id="{0974F649-482E-49E2-B4E4-47B6C5888B38}"/>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4 Points 147">
            <a:extLst>
              <a:ext uri="{FF2B5EF4-FFF2-40B4-BE49-F238E27FC236}">
                <a16:creationId xmlns:a16="http://schemas.microsoft.com/office/drawing/2014/main" id="{1142C1A8-2047-4204-B7D4-E6BD69C005B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4 Points 148">
            <a:extLst>
              <a:ext uri="{FF2B5EF4-FFF2-40B4-BE49-F238E27FC236}">
                <a16:creationId xmlns:a16="http://schemas.microsoft.com/office/drawing/2014/main" id="{187A75EC-9FBD-454A-8517-326498292246}"/>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Rounded Corners 149">
            <a:extLst>
              <a:ext uri="{FF2B5EF4-FFF2-40B4-BE49-F238E27FC236}">
                <a16:creationId xmlns:a16="http://schemas.microsoft.com/office/drawing/2014/main" id="{9A34309B-E437-4ED6-A570-C899BFE4984E}"/>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47BEDF14-3932-469C-9556-C03EE3AAE248}"/>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A7A0D7B3-8B1C-4D97-9A7D-BE76C677E778}"/>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91FC2216-3D49-4F69-9204-17F4C99E5DE3}"/>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80A4932B-6560-4902-B693-03B8A91CF02E}"/>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55" name="Rectangle 154">
            <a:extLst>
              <a:ext uri="{FF2B5EF4-FFF2-40B4-BE49-F238E27FC236}">
                <a16:creationId xmlns:a16="http://schemas.microsoft.com/office/drawing/2014/main" id="{7E3F6745-0541-45EE-B5AE-6EB8241BEB78}"/>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26E9E5-C8DF-468B-A4B8-DACEA33A235D}"/>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983DA4F4-EACC-4D65-BA54-84B0210C4E19}"/>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6469EEF-2B12-4988-A29F-DFA6326CAEAE}"/>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CB0642ED-44BA-4294-B1B9-3CFE740EEF50}"/>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94A8A2D-8022-4C4F-97DA-C03CC5137839}"/>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33AFD9-DD2F-4ADD-A9FA-CE17193DCE34}"/>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618A8A-B3C0-460A-9A6A-B587881CCA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F61EC67-D61B-4AC0-A150-DE7E1C3BC339}"/>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4" name="Cylinder 163">
            <a:extLst>
              <a:ext uri="{FF2B5EF4-FFF2-40B4-BE49-F238E27FC236}">
                <a16:creationId xmlns:a16="http://schemas.microsoft.com/office/drawing/2014/main" id="{FDE91636-9B11-4011-A7D5-0A60D3F859D2}"/>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a:extLst>
              <a:ext uri="{FF2B5EF4-FFF2-40B4-BE49-F238E27FC236}">
                <a16:creationId xmlns:a16="http://schemas.microsoft.com/office/drawing/2014/main" id="{1AC77F05-8F1F-45D5-AA0D-F5F6E7F135DF}"/>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a:extLst>
              <a:ext uri="{FF2B5EF4-FFF2-40B4-BE49-F238E27FC236}">
                <a16:creationId xmlns:a16="http://schemas.microsoft.com/office/drawing/2014/main" id="{85C16EAB-09BF-4334-8461-CA6E09F0AA8A}"/>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ylinder 166">
            <a:extLst>
              <a:ext uri="{FF2B5EF4-FFF2-40B4-BE49-F238E27FC236}">
                <a16:creationId xmlns:a16="http://schemas.microsoft.com/office/drawing/2014/main" id="{7C798BE4-BFF1-4F9F-BF60-FDA5CBE06C42}"/>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1D9E526E-EB7C-4AC8-A12F-2D7C59DEB9EB}"/>
              </a:ext>
            </a:extLst>
          </p:cNvPr>
          <p:cNvCxnSpPr>
            <a:cxnSpLocks/>
            <a:stCxn id="164"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B220B39-C439-4C27-8634-2708F7A845A8}"/>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E6C51D4-681B-4AA9-9A7D-542386D89914}"/>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0EC2DB9-4AFA-40D0-A9B7-478E33B7ED74}"/>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F05FF6-BA76-4954-A069-F1E0B69C34BF}"/>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59EBE1-7FE7-4C19-A07E-5DFAC152CCA8}"/>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8D428C2-674C-42F8-BAED-99294CB28B42}"/>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112C411-9295-4C26-9DA7-1D1A1B1AFC6D}"/>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386E5F7-898D-4A58-B914-A8C366F4B821}"/>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B2E7D35-BFAF-48EB-AC2A-EF45F0152EB6}"/>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58EC172-43D7-478A-885B-9741DCBE8BCD}"/>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177F0F3-4993-41E6-A209-FE8AAD9FFEEB}"/>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F220E0B-5C9B-479F-B8B4-0363D4AF2B0E}"/>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3DBE848-C5B9-44C8-8202-401FF9184F2F}"/>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82B6810-17EC-4D44-B3DA-90CD6D2BA915}"/>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8AB0993-35E5-4CCE-A5F1-FCBDD05BB125}"/>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4E7C3DA-B9AC-4B75-B231-4B55D183EA63}"/>
              </a:ext>
            </a:extLst>
          </p:cNvPr>
          <p:cNvGrpSpPr/>
          <p:nvPr/>
        </p:nvGrpSpPr>
        <p:grpSpPr>
          <a:xfrm flipV="1">
            <a:off x="3657600" y="1522471"/>
            <a:ext cx="199236" cy="111650"/>
            <a:chOff x="5828989" y="1069811"/>
            <a:chExt cx="237719" cy="239057"/>
          </a:xfrm>
        </p:grpSpPr>
        <p:cxnSp>
          <p:nvCxnSpPr>
            <p:cNvPr id="185" name="Straight Connector 184">
              <a:extLst>
                <a:ext uri="{FF2B5EF4-FFF2-40B4-BE49-F238E27FC236}">
                  <a16:creationId xmlns:a16="http://schemas.microsoft.com/office/drawing/2014/main" id="{EE33D92E-838B-454C-AC33-D387402929C5}"/>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DC5B83-5AE4-4B37-B84B-08081E5AAA84}"/>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C2DD3A8D-730E-4056-9A07-707E64685897}"/>
              </a:ext>
            </a:extLst>
          </p:cNvPr>
          <p:cNvGrpSpPr/>
          <p:nvPr/>
        </p:nvGrpSpPr>
        <p:grpSpPr>
          <a:xfrm flipV="1">
            <a:off x="3994124" y="1522471"/>
            <a:ext cx="199236" cy="111650"/>
            <a:chOff x="5828989" y="1069811"/>
            <a:chExt cx="237719" cy="239057"/>
          </a:xfrm>
        </p:grpSpPr>
        <p:cxnSp>
          <p:nvCxnSpPr>
            <p:cNvPr id="188" name="Straight Connector 187">
              <a:extLst>
                <a:ext uri="{FF2B5EF4-FFF2-40B4-BE49-F238E27FC236}">
                  <a16:creationId xmlns:a16="http://schemas.microsoft.com/office/drawing/2014/main" id="{21C5DAA8-0A45-44F0-9AAB-3906D56D0C7E}"/>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FACFACB-335B-4C47-ABF8-FFDFC229018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CC73340-FC0A-47E3-8B00-B91CB48D03DC}"/>
              </a:ext>
            </a:extLst>
          </p:cNvPr>
          <p:cNvGrpSpPr/>
          <p:nvPr/>
        </p:nvGrpSpPr>
        <p:grpSpPr>
          <a:xfrm flipV="1">
            <a:off x="3849991" y="1522471"/>
            <a:ext cx="199236" cy="111650"/>
            <a:chOff x="5828989" y="1069811"/>
            <a:chExt cx="237719" cy="239057"/>
          </a:xfrm>
        </p:grpSpPr>
        <p:cxnSp>
          <p:nvCxnSpPr>
            <p:cNvPr id="191" name="Straight Connector 190">
              <a:extLst>
                <a:ext uri="{FF2B5EF4-FFF2-40B4-BE49-F238E27FC236}">
                  <a16:creationId xmlns:a16="http://schemas.microsoft.com/office/drawing/2014/main" id="{2E827135-7EF2-492B-8C0D-3E86CFB26556}"/>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1F8626-FE23-4565-83FD-EF7F28D2FD0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6E214ED8-AC9C-4938-B295-0AA8EF75A619}"/>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FAB0481-A4B3-4578-A29D-D4C00224868A}"/>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602FCC-D273-47F0-B5BE-18A1BB7CD456}"/>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01654B5-E3AC-478A-8992-083AFE287F55}"/>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F35F3A89-58EA-4557-A161-7E34AB7243AF}"/>
              </a:ext>
            </a:extLst>
          </p:cNvPr>
          <p:cNvGrpSpPr/>
          <p:nvPr/>
        </p:nvGrpSpPr>
        <p:grpSpPr>
          <a:xfrm>
            <a:off x="3663617" y="811789"/>
            <a:ext cx="199236" cy="132982"/>
            <a:chOff x="5828989" y="1069811"/>
            <a:chExt cx="237719" cy="239057"/>
          </a:xfrm>
        </p:grpSpPr>
        <p:cxnSp>
          <p:nvCxnSpPr>
            <p:cNvPr id="198" name="Straight Connector 197">
              <a:extLst>
                <a:ext uri="{FF2B5EF4-FFF2-40B4-BE49-F238E27FC236}">
                  <a16:creationId xmlns:a16="http://schemas.microsoft.com/office/drawing/2014/main" id="{3F5DA9C3-9DB6-4309-8E69-22A87897493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52421CD-D25A-4CF2-B477-97EC2D5F4ED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0B77C003-A879-4EDD-A2B2-400AA236E42C}"/>
              </a:ext>
            </a:extLst>
          </p:cNvPr>
          <p:cNvGrpSpPr/>
          <p:nvPr/>
        </p:nvGrpSpPr>
        <p:grpSpPr>
          <a:xfrm>
            <a:off x="4244704" y="762000"/>
            <a:ext cx="199236" cy="132982"/>
            <a:chOff x="5828989" y="1069811"/>
            <a:chExt cx="237719" cy="239057"/>
          </a:xfrm>
        </p:grpSpPr>
        <p:cxnSp>
          <p:nvCxnSpPr>
            <p:cNvPr id="201" name="Straight Connector 200">
              <a:extLst>
                <a:ext uri="{FF2B5EF4-FFF2-40B4-BE49-F238E27FC236}">
                  <a16:creationId xmlns:a16="http://schemas.microsoft.com/office/drawing/2014/main" id="{38CF35DE-E4E0-4CA3-920A-5AD209EAAD38}"/>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172EBA3-E93B-4854-827B-3FDF1493A58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80FA7EC2-87F1-4EF9-9B4E-387F165EE3E1}"/>
              </a:ext>
            </a:extLst>
          </p:cNvPr>
          <p:cNvGrpSpPr/>
          <p:nvPr/>
        </p:nvGrpSpPr>
        <p:grpSpPr>
          <a:xfrm>
            <a:off x="4000141" y="811789"/>
            <a:ext cx="199236" cy="132982"/>
            <a:chOff x="5828989" y="1069811"/>
            <a:chExt cx="237719" cy="239057"/>
          </a:xfrm>
        </p:grpSpPr>
        <p:cxnSp>
          <p:nvCxnSpPr>
            <p:cNvPr id="204" name="Straight Connector 203">
              <a:extLst>
                <a:ext uri="{FF2B5EF4-FFF2-40B4-BE49-F238E27FC236}">
                  <a16:creationId xmlns:a16="http://schemas.microsoft.com/office/drawing/2014/main" id="{72857FBF-CA64-4BFB-B317-0F8FB5D952B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E7FACF8-C6F2-4B9D-A300-AFC47E5FED3C}"/>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0203E0E7-7E87-4CFA-A8C8-D2A591B4B821}"/>
              </a:ext>
            </a:extLst>
          </p:cNvPr>
          <p:cNvGrpSpPr/>
          <p:nvPr/>
        </p:nvGrpSpPr>
        <p:grpSpPr>
          <a:xfrm>
            <a:off x="3856008" y="811789"/>
            <a:ext cx="199236" cy="132982"/>
            <a:chOff x="5828989" y="1069811"/>
            <a:chExt cx="237719" cy="239057"/>
          </a:xfrm>
        </p:grpSpPr>
        <p:cxnSp>
          <p:nvCxnSpPr>
            <p:cNvPr id="207" name="Straight Connector 206">
              <a:extLst>
                <a:ext uri="{FF2B5EF4-FFF2-40B4-BE49-F238E27FC236}">
                  <a16:creationId xmlns:a16="http://schemas.microsoft.com/office/drawing/2014/main" id="{8F8920B5-2157-48F1-83AE-9BC9B3A767F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6AD039-3CFF-4282-B51D-B6982C67CFA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Oval 208">
            <a:extLst>
              <a:ext uri="{FF2B5EF4-FFF2-40B4-BE49-F238E27FC236}">
                <a16:creationId xmlns:a16="http://schemas.microsoft.com/office/drawing/2014/main" id="{7267298C-FFC5-42C1-AD32-652F40010FD8}"/>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BB452C08-6EF4-4379-9AB7-56E725F01E10}"/>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83D929E-70D1-496A-BF92-B6614F245E18}"/>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A6B5C1E-1288-4504-A427-F1243C3E5C20}"/>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458819F2-4C13-4185-B5AA-8157C9257B97}"/>
              </a:ext>
            </a:extLst>
          </p:cNvPr>
          <p:cNvGrpSpPr/>
          <p:nvPr/>
        </p:nvGrpSpPr>
        <p:grpSpPr>
          <a:xfrm flipV="1">
            <a:off x="4238687" y="1564273"/>
            <a:ext cx="199236" cy="111650"/>
            <a:chOff x="5828989" y="1069811"/>
            <a:chExt cx="237719" cy="239057"/>
          </a:xfrm>
        </p:grpSpPr>
        <p:cxnSp>
          <p:nvCxnSpPr>
            <p:cNvPr id="214" name="Straight Connector 213">
              <a:extLst>
                <a:ext uri="{FF2B5EF4-FFF2-40B4-BE49-F238E27FC236}">
                  <a16:creationId xmlns:a16="http://schemas.microsoft.com/office/drawing/2014/main" id="{6B266144-B01E-4C13-84BE-05365A45DBC4}"/>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2D2EF9E-727C-4742-B995-443CF1CC3A51}"/>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20E91177-BE31-4CD8-AE9B-4D971E100D9D}"/>
              </a:ext>
            </a:extLst>
          </p:cNvPr>
          <p:cNvCxnSpPr/>
          <p:nvPr/>
        </p:nvCxnSpPr>
        <p:spPr>
          <a:xfrm flipH="1">
            <a:off x="4531407" y="2465345"/>
            <a:ext cx="835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7079D673-326F-4B13-BD98-FAB29AF7FBB6}"/>
              </a:ext>
            </a:extLst>
          </p:cNvPr>
          <p:cNvSpPr txBox="1"/>
          <p:nvPr/>
        </p:nvSpPr>
        <p:spPr>
          <a:xfrm>
            <a:off x="5345330" y="2299226"/>
            <a:ext cx="3717684" cy="307777"/>
          </a:xfrm>
          <a:prstGeom prst="rect">
            <a:avLst/>
          </a:prstGeom>
          <a:solidFill>
            <a:schemeClr val="bg1"/>
          </a:solidFill>
        </p:spPr>
        <p:txBody>
          <a:bodyPr wrap="none" rtlCol="0">
            <a:spAutoFit/>
          </a:bodyPr>
          <a:lstStyle/>
          <a:p>
            <a:r>
              <a:rPr lang="en-US" sz="1400" i="1" dirty="0">
                <a:solidFill>
                  <a:srgbClr val="0000FF"/>
                </a:solidFill>
              </a:rPr>
              <a:t>Note that both the RPE apical membranes…</a:t>
            </a:r>
          </a:p>
        </p:txBody>
      </p:sp>
      <p:sp>
        <p:nvSpPr>
          <p:cNvPr id="98" name="Text Box 4">
            <a:extLst>
              <a:ext uri="{FF2B5EF4-FFF2-40B4-BE49-F238E27FC236}">
                <a16:creationId xmlns:a16="http://schemas.microsoft.com/office/drawing/2014/main" id="{EAE25E37-CFF7-49AA-8EB6-25A8B0306CFE}"/>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99" name="Text Box 5">
            <a:extLst>
              <a:ext uri="{FF2B5EF4-FFF2-40B4-BE49-F238E27FC236}">
                <a16:creationId xmlns:a16="http://schemas.microsoft.com/office/drawing/2014/main" id="{BF60D655-5430-4587-9B93-2648938D8054}"/>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00" name="Line 6">
            <a:extLst>
              <a:ext uri="{FF2B5EF4-FFF2-40B4-BE49-F238E27FC236}">
                <a16:creationId xmlns:a16="http://schemas.microsoft.com/office/drawing/2014/main" id="{28250613-4776-48A3-A2E2-3AB290995569}"/>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Text Box 13">
            <a:extLst>
              <a:ext uri="{FF2B5EF4-FFF2-40B4-BE49-F238E27FC236}">
                <a16:creationId xmlns:a16="http://schemas.microsoft.com/office/drawing/2014/main" id="{D938F8E5-64D5-492C-A781-B9ABD67A1832}"/>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01" name="Left Brace 100">
            <a:extLst>
              <a:ext uri="{FF2B5EF4-FFF2-40B4-BE49-F238E27FC236}">
                <a16:creationId xmlns:a16="http://schemas.microsoft.com/office/drawing/2014/main" id="{A1C8CFE5-05A9-4308-89F6-6E981DE907A8}"/>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F89CF33-D91F-4B33-83DB-86F2796228B4}"/>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97" name="TextBox 96">
            <a:extLst>
              <a:ext uri="{FF2B5EF4-FFF2-40B4-BE49-F238E27FC236}">
                <a16:creationId xmlns:a16="http://schemas.microsoft.com/office/drawing/2014/main" id="{02262AE7-6800-442F-AB66-2FD78F9571FE}"/>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5975421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08" name="Rectangle 8">
            <a:extLst>
              <a:ext uri="{FF2B5EF4-FFF2-40B4-BE49-F238E27FC236}">
                <a16:creationId xmlns:a16="http://schemas.microsoft.com/office/drawing/2014/main" id="{A0B8B5B7-526B-4A2B-82A6-18C31623E31B}"/>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124</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138" name="Explosion: 14 Points 137">
            <a:extLst>
              <a:ext uri="{FF2B5EF4-FFF2-40B4-BE49-F238E27FC236}">
                <a16:creationId xmlns:a16="http://schemas.microsoft.com/office/drawing/2014/main" id="{89DACE79-4834-4D53-9CCC-84B31421DA55}"/>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4 Points 138">
            <a:extLst>
              <a:ext uri="{FF2B5EF4-FFF2-40B4-BE49-F238E27FC236}">
                <a16:creationId xmlns:a16="http://schemas.microsoft.com/office/drawing/2014/main" id="{E427A5D7-BC95-4916-9760-22519842AD0E}"/>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4 Points 139">
            <a:extLst>
              <a:ext uri="{FF2B5EF4-FFF2-40B4-BE49-F238E27FC236}">
                <a16:creationId xmlns:a16="http://schemas.microsoft.com/office/drawing/2014/main" id="{C32ADCFC-9830-48A8-8E40-ACEFDD5EB9D3}"/>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4 Points 140">
            <a:extLst>
              <a:ext uri="{FF2B5EF4-FFF2-40B4-BE49-F238E27FC236}">
                <a16:creationId xmlns:a16="http://schemas.microsoft.com/office/drawing/2014/main" id="{F1DB7FF7-6D5D-4107-AFD7-9BC0AC151004}"/>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4 Points 141">
            <a:extLst>
              <a:ext uri="{FF2B5EF4-FFF2-40B4-BE49-F238E27FC236}">
                <a16:creationId xmlns:a16="http://schemas.microsoft.com/office/drawing/2014/main" id="{4942D5B8-6B1A-4456-891F-479A80035400}"/>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4 Points 142">
            <a:extLst>
              <a:ext uri="{FF2B5EF4-FFF2-40B4-BE49-F238E27FC236}">
                <a16:creationId xmlns:a16="http://schemas.microsoft.com/office/drawing/2014/main" id="{F7E7203D-1C6B-4344-A6B6-27D2C7E8B77A}"/>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4 Points 143">
            <a:extLst>
              <a:ext uri="{FF2B5EF4-FFF2-40B4-BE49-F238E27FC236}">
                <a16:creationId xmlns:a16="http://schemas.microsoft.com/office/drawing/2014/main" id="{92A30AA9-96A9-49AE-872D-6000CF8217C6}"/>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4 Points 144">
            <a:extLst>
              <a:ext uri="{FF2B5EF4-FFF2-40B4-BE49-F238E27FC236}">
                <a16:creationId xmlns:a16="http://schemas.microsoft.com/office/drawing/2014/main" id="{8F4C2888-B402-4D16-B444-CE9C2C8D860F}"/>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4 Points 145">
            <a:extLst>
              <a:ext uri="{FF2B5EF4-FFF2-40B4-BE49-F238E27FC236}">
                <a16:creationId xmlns:a16="http://schemas.microsoft.com/office/drawing/2014/main" id="{956EA767-CA52-492A-BA79-6DEE1209F647}"/>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4 Points 146">
            <a:extLst>
              <a:ext uri="{FF2B5EF4-FFF2-40B4-BE49-F238E27FC236}">
                <a16:creationId xmlns:a16="http://schemas.microsoft.com/office/drawing/2014/main" id="{0974F649-482E-49E2-B4E4-47B6C5888B38}"/>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4 Points 147">
            <a:extLst>
              <a:ext uri="{FF2B5EF4-FFF2-40B4-BE49-F238E27FC236}">
                <a16:creationId xmlns:a16="http://schemas.microsoft.com/office/drawing/2014/main" id="{1142C1A8-2047-4204-B7D4-E6BD69C005B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4 Points 148">
            <a:extLst>
              <a:ext uri="{FF2B5EF4-FFF2-40B4-BE49-F238E27FC236}">
                <a16:creationId xmlns:a16="http://schemas.microsoft.com/office/drawing/2014/main" id="{187A75EC-9FBD-454A-8517-326498292246}"/>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Rounded Corners 149">
            <a:extLst>
              <a:ext uri="{FF2B5EF4-FFF2-40B4-BE49-F238E27FC236}">
                <a16:creationId xmlns:a16="http://schemas.microsoft.com/office/drawing/2014/main" id="{9A34309B-E437-4ED6-A570-C899BFE4984E}"/>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47BEDF14-3932-469C-9556-C03EE3AAE248}"/>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A7A0D7B3-8B1C-4D97-9A7D-BE76C677E778}"/>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91FC2216-3D49-4F69-9204-17F4C99E5DE3}"/>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80A4932B-6560-4902-B693-03B8A91CF02E}"/>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55" name="Rectangle 154">
            <a:extLst>
              <a:ext uri="{FF2B5EF4-FFF2-40B4-BE49-F238E27FC236}">
                <a16:creationId xmlns:a16="http://schemas.microsoft.com/office/drawing/2014/main" id="{7E3F6745-0541-45EE-B5AE-6EB8241BEB78}"/>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26E9E5-C8DF-468B-A4B8-DACEA33A235D}"/>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983DA4F4-EACC-4D65-BA54-84B0210C4E19}"/>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6469EEF-2B12-4988-A29F-DFA6326CAEAE}"/>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CB0642ED-44BA-4294-B1B9-3CFE740EEF50}"/>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94A8A2D-8022-4C4F-97DA-C03CC5137839}"/>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33AFD9-DD2F-4ADD-A9FA-CE17193DCE34}"/>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618A8A-B3C0-460A-9A6A-B587881CCA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F61EC67-D61B-4AC0-A150-DE7E1C3BC339}"/>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4" name="Cylinder 163">
            <a:extLst>
              <a:ext uri="{FF2B5EF4-FFF2-40B4-BE49-F238E27FC236}">
                <a16:creationId xmlns:a16="http://schemas.microsoft.com/office/drawing/2014/main" id="{FDE91636-9B11-4011-A7D5-0A60D3F859D2}"/>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a:extLst>
              <a:ext uri="{FF2B5EF4-FFF2-40B4-BE49-F238E27FC236}">
                <a16:creationId xmlns:a16="http://schemas.microsoft.com/office/drawing/2014/main" id="{1AC77F05-8F1F-45D5-AA0D-F5F6E7F135DF}"/>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a:extLst>
              <a:ext uri="{FF2B5EF4-FFF2-40B4-BE49-F238E27FC236}">
                <a16:creationId xmlns:a16="http://schemas.microsoft.com/office/drawing/2014/main" id="{85C16EAB-09BF-4334-8461-CA6E09F0AA8A}"/>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ylinder 166">
            <a:extLst>
              <a:ext uri="{FF2B5EF4-FFF2-40B4-BE49-F238E27FC236}">
                <a16:creationId xmlns:a16="http://schemas.microsoft.com/office/drawing/2014/main" id="{7C798BE4-BFF1-4F9F-BF60-FDA5CBE06C42}"/>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1D9E526E-EB7C-4AC8-A12F-2D7C59DEB9EB}"/>
              </a:ext>
            </a:extLst>
          </p:cNvPr>
          <p:cNvCxnSpPr>
            <a:cxnSpLocks/>
            <a:stCxn id="164"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B220B39-C439-4C27-8634-2708F7A845A8}"/>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E6C51D4-681B-4AA9-9A7D-542386D89914}"/>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0EC2DB9-4AFA-40D0-A9B7-478E33B7ED74}"/>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F05FF6-BA76-4954-A069-F1E0B69C34BF}"/>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59EBE1-7FE7-4C19-A07E-5DFAC152CCA8}"/>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8D428C2-674C-42F8-BAED-99294CB28B42}"/>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112C411-9295-4C26-9DA7-1D1A1B1AFC6D}"/>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386E5F7-898D-4A58-B914-A8C366F4B821}"/>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B2E7D35-BFAF-48EB-AC2A-EF45F0152EB6}"/>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58EC172-43D7-478A-885B-9741DCBE8BCD}"/>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177F0F3-4993-41E6-A209-FE8AAD9FFEEB}"/>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F220E0B-5C9B-479F-B8B4-0363D4AF2B0E}"/>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3DBE848-C5B9-44C8-8202-401FF9184F2F}"/>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82B6810-17EC-4D44-B3DA-90CD6D2BA915}"/>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8AB0993-35E5-4CCE-A5F1-FCBDD05BB125}"/>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4E7C3DA-B9AC-4B75-B231-4B55D183EA63}"/>
              </a:ext>
            </a:extLst>
          </p:cNvPr>
          <p:cNvGrpSpPr/>
          <p:nvPr/>
        </p:nvGrpSpPr>
        <p:grpSpPr>
          <a:xfrm flipV="1">
            <a:off x="3657600" y="1522471"/>
            <a:ext cx="199236" cy="111650"/>
            <a:chOff x="5828989" y="1069811"/>
            <a:chExt cx="237719" cy="239057"/>
          </a:xfrm>
        </p:grpSpPr>
        <p:cxnSp>
          <p:nvCxnSpPr>
            <p:cNvPr id="185" name="Straight Connector 184">
              <a:extLst>
                <a:ext uri="{FF2B5EF4-FFF2-40B4-BE49-F238E27FC236}">
                  <a16:creationId xmlns:a16="http://schemas.microsoft.com/office/drawing/2014/main" id="{EE33D92E-838B-454C-AC33-D387402929C5}"/>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DC5B83-5AE4-4B37-B84B-08081E5AAA84}"/>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C2DD3A8D-730E-4056-9A07-707E64685897}"/>
              </a:ext>
            </a:extLst>
          </p:cNvPr>
          <p:cNvGrpSpPr/>
          <p:nvPr/>
        </p:nvGrpSpPr>
        <p:grpSpPr>
          <a:xfrm flipV="1">
            <a:off x="3994124" y="1522471"/>
            <a:ext cx="199236" cy="111650"/>
            <a:chOff x="5828989" y="1069811"/>
            <a:chExt cx="237719" cy="239057"/>
          </a:xfrm>
        </p:grpSpPr>
        <p:cxnSp>
          <p:nvCxnSpPr>
            <p:cNvPr id="188" name="Straight Connector 187">
              <a:extLst>
                <a:ext uri="{FF2B5EF4-FFF2-40B4-BE49-F238E27FC236}">
                  <a16:creationId xmlns:a16="http://schemas.microsoft.com/office/drawing/2014/main" id="{21C5DAA8-0A45-44F0-9AAB-3906D56D0C7E}"/>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FACFACB-335B-4C47-ABF8-FFDFC229018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CC73340-FC0A-47E3-8B00-B91CB48D03DC}"/>
              </a:ext>
            </a:extLst>
          </p:cNvPr>
          <p:cNvGrpSpPr/>
          <p:nvPr/>
        </p:nvGrpSpPr>
        <p:grpSpPr>
          <a:xfrm flipV="1">
            <a:off x="3849991" y="1522471"/>
            <a:ext cx="199236" cy="111650"/>
            <a:chOff x="5828989" y="1069811"/>
            <a:chExt cx="237719" cy="239057"/>
          </a:xfrm>
        </p:grpSpPr>
        <p:cxnSp>
          <p:nvCxnSpPr>
            <p:cNvPr id="191" name="Straight Connector 190">
              <a:extLst>
                <a:ext uri="{FF2B5EF4-FFF2-40B4-BE49-F238E27FC236}">
                  <a16:creationId xmlns:a16="http://schemas.microsoft.com/office/drawing/2014/main" id="{2E827135-7EF2-492B-8C0D-3E86CFB26556}"/>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1F8626-FE23-4565-83FD-EF7F28D2FD0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6E214ED8-AC9C-4938-B295-0AA8EF75A619}"/>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FAB0481-A4B3-4578-A29D-D4C00224868A}"/>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602FCC-D273-47F0-B5BE-18A1BB7CD456}"/>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01654B5-E3AC-478A-8992-083AFE287F55}"/>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F35F3A89-58EA-4557-A161-7E34AB7243AF}"/>
              </a:ext>
            </a:extLst>
          </p:cNvPr>
          <p:cNvGrpSpPr/>
          <p:nvPr/>
        </p:nvGrpSpPr>
        <p:grpSpPr>
          <a:xfrm>
            <a:off x="3663617" y="811789"/>
            <a:ext cx="199236" cy="132982"/>
            <a:chOff x="5828989" y="1069811"/>
            <a:chExt cx="237719" cy="239057"/>
          </a:xfrm>
        </p:grpSpPr>
        <p:cxnSp>
          <p:nvCxnSpPr>
            <p:cNvPr id="198" name="Straight Connector 197">
              <a:extLst>
                <a:ext uri="{FF2B5EF4-FFF2-40B4-BE49-F238E27FC236}">
                  <a16:creationId xmlns:a16="http://schemas.microsoft.com/office/drawing/2014/main" id="{3F5DA9C3-9DB6-4309-8E69-22A87897493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52421CD-D25A-4CF2-B477-97EC2D5F4ED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0B77C003-A879-4EDD-A2B2-400AA236E42C}"/>
              </a:ext>
            </a:extLst>
          </p:cNvPr>
          <p:cNvGrpSpPr/>
          <p:nvPr/>
        </p:nvGrpSpPr>
        <p:grpSpPr>
          <a:xfrm>
            <a:off x="4244704" y="762000"/>
            <a:ext cx="199236" cy="132982"/>
            <a:chOff x="5828989" y="1069811"/>
            <a:chExt cx="237719" cy="239057"/>
          </a:xfrm>
        </p:grpSpPr>
        <p:cxnSp>
          <p:nvCxnSpPr>
            <p:cNvPr id="201" name="Straight Connector 200">
              <a:extLst>
                <a:ext uri="{FF2B5EF4-FFF2-40B4-BE49-F238E27FC236}">
                  <a16:creationId xmlns:a16="http://schemas.microsoft.com/office/drawing/2014/main" id="{38CF35DE-E4E0-4CA3-920A-5AD209EAAD38}"/>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172EBA3-E93B-4854-827B-3FDF1493A58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80FA7EC2-87F1-4EF9-9B4E-387F165EE3E1}"/>
              </a:ext>
            </a:extLst>
          </p:cNvPr>
          <p:cNvGrpSpPr/>
          <p:nvPr/>
        </p:nvGrpSpPr>
        <p:grpSpPr>
          <a:xfrm>
            <a:off x="4000141" y="811789"/>
            <a:ext cx="199236" cy="132982"/>
            <a:chOff x="5828989" y="1069811"/>
            <a:chExt cx="237719" cy="239057"/>
          </a:xfrm>
        </p:grpSpPr>
        <p:cxnSp>
          <p:nvCxnSpPr>
            <p:cNvPr id="204" name="Straight Connector 203">
              <a:extLst>
                <a:ext uri="{FF2B5EF4-FFF2-40B4-BE49-F238E27FC236}">
                  <a16:creationId xmlns:a16="http://schemas.microsoft.com/office/drawing/2014/main" id="{72857FBF-CA64-4BFB-B317-0F8FB5D952B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E7FACF8-C6F2-4B9D-A300-AFC47E5FED3C}"/>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0203E0E7-7E87-4CFA-A8C8-D2A591B4B821}"/>
              </a:ext>
            </a:extLst>
          </p:cNvPr>
          <p:cNvGrpSpPr/>
          <p:nvPr/>
        </p:nvGrpSpPr>
        <p:grpSpPr>
          <a:xfrm>
            <a:off x="3856008" y="811789"/>
            <a:ext cx="199236" cy="132982"/>
            <a:chOff x="5828989" y="1069811"/>
            <a:chExt cx="237719" cy="239057"/>
          </a:xfrm>
        </p:grpSpPr>
        <p:cxnSp>
          <p:nvCxnSpPr>
            <p:cNvPr id="207" name="Straight Connector 206">
              <a:extLst>
                <a:ext uri="{FF2B5EF4-FFF2-40B4-BE49-F238E27FC236}">
                  <a16:creationId xmlns:a16="http://schemas.microsoft.com/office/drawing/2014/main" id="{8F8920B5-2157-48F1-83AE-9BC9B3A767F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6AD039-3CFF-4282-B51D-B6982C67CFA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Oval 208">
            <a:extLst>
              <a:ext uri="{FF2B5EF4-FFF2-40B4-BE49-F238E27FC236}">
                <a16:creationId xmlns:a16="http://schemas.microsoft.com/office/drawing/2014/main" id="{7267298C-FFC5-42C1-AD32-652F40010FD8}"/>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BB452C08-6EF4-4379-9AB7-56E725F01E10}"/>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83D929E-70D1-496A-BF92-B6614F245E18}"/>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A6B5C1E-1288-4504-A427-F1243C3E5C20}"/>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458819F2-4C13-4185-B5AA-8157C9257B97}"/>
              </a:ext>
            </a:extLst>
          </p:cNvPr>
          <p:cNvGrpSpPr/>
          <p:nvPr/>
        </p:nvGrpSpPr>
        <p:grpSpPr>
          <a:xfrm flipV="1">
            <a:off x="4238687" y="1564273"/>
            <a:ext cx="199236" cy="111650"/>
            <a:chOff x="5828989" y="1069811"/>
            <a:chExt cx="237719" cy="239057"/>
          </a:xfrm>
        </p:grpSpPr>
        <p:cxnSp>
          <p:nvCxnSpPr>
            <p:cNvPr id="214" name="Straight Connector 213">
              <a:extLst>
                <a:ext uri="{FF2B5EF4-FFF2-40B4-BE49-F238E27FC236}">
                  <a16:creationId xmlns:a16="http://schemas.microsoft.com/office/drawing/2014/main" id="{6B266144-B01E-4C13-84BE-05365A45DBC4}"/>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2D2EF9E-727C-4742-B995-443CF1CC3A51}"/>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4634A19D-7D99-4976-A320-5FCB97A421A0}"/>
              </a:ext>
            </a:extLst>
          </p:cNvPr>
          <p:cNvSpPr txBox="1"/>
          <p:nvPr/>
        </p:nvSpPr>
        <p:spPr>
          <a:xfrm>
            <a:off x="5327089" y="2829303"/>
            <a:ext cx="2531462" cy="307777"/>
          </a:xfrm>
          <a:prstGeom prst="rect">
            <a:avLst/>
          </a:prstGeom>
          <a:solidFill>
            <a:schemeClr val="bg1"/>
          </a:solidFill>
        </p:spPr>
        <p:txBody>
          <a:bodyPr wrap="none" rtlCol="0">
            <a:spAutoFit/>
          </a:bodyPr>
          <a:lstStyle/>
          <a:p>
            <a:r>
              <a:rPr lang="en-US" sz="1400" dirty="0">
                <a:solidFill>
                  <a:srgbClr val="0000FF"/>
                </a:solidFill>
              </a:rPr>
              <a:t>and</a:t>
            </a:r>
            <a:r>
              <a:rPr lang="en-US" sz="1400" i="1" dirty="0">
                <a:solidFill>
                  <a:srgbClr val="0000FF"/>
                </a:solidFill>
              </a:rPr>
              <a:t> their basal membranes…</a:t>
            </a:r>
          </a:p>
        </p:txBody>
      </p:sp>
      <p:cxnSp>
        <p:nvCxnSpPr>
          <p:cNvPr id="8" name="Straight Arrow Connector 7">
            <a:extLst>
              <a:ext uri="{FF2B5EF4-FFF2-40B4-BE49-F238E27FC236}">
                <a16:creationId xmlns:a16="http://schemas.microsoft.com/office/drawing/2014/main" id="{20E91177-BE31-4CD8-AE9B-4D971E100D9D}"/>
              </a:ext>
            </a:extLst>
          </p:cNvPr>
          <p:cNvCxnSpPr/>
          <p:nvPr/>
        </p:nvCxnSpPr>
        <p:spPr>
          <a:xfrm flipH="1">
            <a:off x="4531407" y="2465345"/>
            <a:ext cx="835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A5C6D50-DCFC-4532-87FD-0F91310929F0}"/>
              </a:ext>
            </a:extLst>
          </p:cNvPr>
          <p:cNvCxnSpPr/>
          <p:nvPr/>
        </p:nvCxnSpPr>
        <p:spPr>
          <a:xfrm flipH="1">
            <a:off x="4531407" y="3001511"/>
            <a:ext cx="835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3C1573A7-5DB7-4B28-9CDB-8B805E38F69C}"/>
              </a:ext>
            </a:extLst>
          </p:cNvPr>
          <p:cNvSpPr txBox="1"/>
          <p:nvPr/>
        </p:nvSpPr>
        <p:spPr>
          <a:xfrm>
            <a:off x="5345330" y="2299226"/>
            <a:ext cx="3717684" cy="307777"/>
          </a:xfrm>
          <a:prstGeom prst="rect">
            <a:avLst/>
          </a:prstGeom>
          <a:solidFill>
            <a:schemeClr val="bg1"/>
          </a:solidFill>
        </p:spPr>
        <p:txBody>
          <a:bodyPr wrap="none" rtlCol="0">
            <a:spAutoFit/>
          </a:bodyPr>
          <a:lstStyle/>
          <a:p>
            <a:r>
              <a:rPr lang="en-US" sz="1400" i="1" dirty="0">
                <a:solidFill>
                  <a:srgbClr val="0000FF"/>
                </a:solidFill>
              </a:rPr>
              <a:t>Note that both the RPE apical membranes…</a:t>
            </a:r>
          </a:p>
        </p:txBody>
      </p:sp>
      <p:sp>
        <p:nvSpPr>
          <p:cNvPr id="101" name="Text Box 4">
            <a:extLst>
              <a:ext uri="{FF2B5EF4-FFF2-40B4-BE49-F238E27FC236}">
                <a16:creationId xmlns:a16="http://schemas.microsoft.com/office/drawing/2014/main" id="{5D3CAEEF-F737-4765-8116-420F29349E1B}"/>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02" name="Text Box 5">
            <a:extLst>
              <a:ext uri="{FF2B5EF4-FFF2-40B4-BE49-F238E27FC236}">
                <a16:creationId xmlns:a16="http://schemas.microsoft.com/office/drawing/2014/main" id="{8D4B6B86-2185-4DB3-843E-F5347A7ED89A}"/>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04" name="Line 6">
            <a:extLst>
              <a:ext uri="{FF2B5EF4-FFF2-40B4-BE49-F238E27FC236}">
                <a16:creationId xmlns:a16="http://schemas.microsoft.com/office/drawing/2014/main" id="{CB04509C-D3DB-41F1-A560-9BF5310B982C}"/>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Text Box 13">
            <a:extLst>
              <a:ext uri="{FF2B5EF4-FFF2-40B4-BE49-F238E27FC236}">
                <a16:creationId xmlns:a16="http://schemas.microsoft.com/office/drawing/2014/main" id="{9987DC8B-AB62-41E7-ACED-CC1B16071C75}"/>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05" name="Left Brace 104">
            <a:extLst>
              <a:ext uri="{FF2B5EF4-FFF2-40B4-BE49-F238E27FC236}">
                <a16:creationId xmlns:a16="http://schemas.microsoft.com/office/drawing/2014/main" id="{903D8500-A101-479D-8144-45F4B0BD7830}"/>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01C43D44-995A-4E44-B4B0-28869164A305}"/>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99" name="TextBox 98">
            <a:extLst>
              <a:ext uri="{FF2B5EF4-FFF2-40B4-BE49-F238E27FC236}">
                <a16:creationId xmlns:a16="http://schemas.microsoft.com/office/drawing/2014/main" id="{A6EDC554-C758-45C5-9857-D64D15E5252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41827163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08" name="Rectangle 8">
            <a:extLst>
              <a:ext uri="{FF2B5EF4-FFF2-40B4-BE49-F238E27FC236}">
                <a16:creationId xmlns:a16="http://schemas.microsoft.com/office/drawing/2014/main" id="{D6479035-00D6-4273-8F2F-776FFC3FB7F1}"/>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125</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138" name="Explosion: 14 Points 137">
            <a:extLst>
              <a:ext uri="{FF2B5EF4-FFF2-40B4-BE49-F238E27FC236}">
                <a16:creationId xmlns:a16="http://schemas.microsoft.com/office/drawing/2014/main" id="{89DACE79-4834-4D53-9CCC-84B31421DA55}"/>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4 Points 138">
            <a:extLst>
              <a:ext uri="{FF2B5EF4-FFF2-40B4-BE49-F238E27FC236}">
                <a16:creationId xmlns:a16="http://schemas.microsoft.com/office/drawing/2014/main" id="{E427A5D7-BC95-4916-9760-22519842AD0E}"/>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4 Points 139">
            <a:extLst>
              <a:ext uri="{FF2B5EF4-FFF2-40B4-BE49-F238E27FC236}">
                <a16:creationId xmlns:a16="http://schemas.microsoft.com/office/drawing/2014/main" id="{C32ADCFC-9830-48A8-8E40-ACEFDD5EB9D3}"/>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4 Points 140">
            <a:extLst>
              <a:ext uri="{FF2B5EF4-FFF2-40B4-BE49-F238E27FC236}">
                <a16:creationId xmlns:a16="http://schemas.microsoft.com/office/drawing/2014/main" id="{F1DB7FF7-6D5D-4107-AFD7-9BC0AC151004}"/>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4 Points 141">
            <a:extLst>
              <a:ext uri="{FF2B5EF4-FFF2-40B4-BE49-F238E27FC236}">
                <a16:creationId xmlns:a16="http://schemas.microsoft.com/office/drawing/2014/main" id="{4942D5B8-6B1A-4456-891F-479A80035400}"/>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4 Points 142">
            <a:extLst>
              <a:ext uri="{FF2B5EF4-FFF2-40B4-BE49-F238E27FC236}">
                <a16:creationId xmlns:a16="http://schemas.microsoft.com/office/drawing/2014/main" id="{F7E7203D-1C6B-4344-A6B6-27D2C7E8B77A}"/>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4 Points 143">
            <a:extLst>
              <a:ext uri="{FF2B5EF4-FFF2-40B4-BE49-F238E27FC236}">
                <a16:creationId xmlns:a16="http://schemas.microsoft.com/office/drawing/2014/main" id="{92A30AA9-96A9-49AE-872D-6000CF8217C6}"/>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4 Points 144">
            <a:extLst>
              <a:ext uri="{FF2B5EF4-FFF2-40B4-BE49-F238E27FC236}">
                <a16:creationId xmlns:a16="http://schemas.microsoft.com/office/drawing/2014/main" id="{8F4C2888-B402-4D16-B444-CE9C2C8D860F}"/>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4 Points 145">
            <a:extLst>
              <a:ext uri="{FF2B5EF4-FFF2-40B4-BE49-F238E27FC236}">
                <a16:creationId xmlns:a16="http://schemas.microsoft.com/office/drawing/2014/main" id="{956EA767-CA52-492A-BA79-6DEE1209F647}"/>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4 Points 146">
            <a:extLst>
              <a:ext uri="{FF2B5EF4-FFF2-40B4-BE49-F238E27FC236}">
                <a16:creationId xmlns:a16="http://schemas.microsoft.com/office/drawing/2014/main" id="{0974F649-482E-49E2-B4E4-47B6C5888B38}"/>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4 Points 147">
            <a:extLst>
              <a:ext uri="{FF2B5EF4-FFF2-40B4-BE49-F238E27FC236}">
                <a16:creationId xmlns:a16="http://schemas.microsoft.com/office/drawing/2014/main" id="{1142C1A8-2047-4204-B7D4-E6BD69C005B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4 Points 148">
            <a:extLst>
              <a:ext uri="{FF2B5EF4-FFF2-40B4-BE49-F238E27FC236}">
                <a16:creationId xmlns:a16="http://schemas.microsoft.com/office/drawing/2014/main" id="{187A75EC-9FBD-454A-8517-326498292246}"/>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Rounded Corners 149">
            <a:extLst>
              <a:ext uri="{FF2B5EF4-FFF2-40B4-BE49-F238E27FC236}">
                <a16:creationId xmlns:a16="http://schemas.microsoft.com/office/drawing/2014/main" id="{9A34309B-E437-4ED6-A570-C899BFE4984E}"/>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47BEDF14-3932-469C-9556-C03EE3AAE248}"/>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A7A0D7B3-8B1C-4D97-9A7D-BE76C677E778}"/>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91FC2216-3D49-4F69-9204-17F4C99E5DE3}"/>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80A4932B-6560-4902-B693-03B8A91CF02E}"/>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55" name="Rectangle 154">
            <a:extLst>
              <a:ext uri="{FF2B5EF4-FFF2-40B4-BE49-F238E27FC236}">
                <a16:creationId xmlns:a16="http://schemas.microsoft.com/office/drawing/2014/main" id="{7E3F6745-0541-45EE-B5AE-6EB8241BEB78}"/>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26E9E5-C8DF-468B-A4B8-DACEA33A235D}"/>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983DA4F4-EACC-4D65-BA54-84B0210C4E19}"/>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6469EEF-2B12-4988-A29F-DFA6326CAEAE}"/>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CB0642ED-44BA-4294-B1B9-3CFE740EEF50}"/>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94A8A2D-8022-4C4F-97DA-C03CC5137839}"/>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33AFD9-DD2F-4ADD-A9FA-CE17193DCE34}"/>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618A8A-B3C0-460A-9A6A-B587881CCA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F61EC67-D61B-4AC0-A150-DE7E1C3BC339}"/>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4" name="Cylinder 163">
            <a:extLst>
              <a:ext uri="{FF2B5EF4-FFF2-40B4-BE49-F238E27FC236}">
                <a16:creationId xmlns:a16="http://schemas.microsoft.com/office/drawing/2014/main" id="{FDE91636-9B11-4011-A7D5-0A60D3F859D2}"/>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a:extLst>
              <a:ext uri="{FF2B5EF4-FFF2-40B4-BE49-F238E27FC236}">
                <a16:creationId xmlns:a16="http://schemas.microsoft.com/office/drawing/2014/main" id="{1AC77F05-8F1F-45D5-AA0D-F5F6E7F135DF}"/>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a:extLst>
              <a:ext uri="{FF2B5EF4-FFF2-40B4-BE49-F238E27FC236}">
                <a16:creationId xmlns:a16="http://schemas.microsoft.com/office/drawing/2014/main" id="{85C16EAB-09BF-4334-8461-CA6E09F0AA8A}"/>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ylinder 166">
            <a:extLst>
              <a:ext uri="{FF2B5EF4-FFF2-40B4-BE49-F238E27FC236}">
                <a16:creationId xmlns:a16="http://schemas.microsoft.com/office/drawing/2014/main" id="{7C798BE4-BFF1-4F9F-BF60-FDA5CBE06C42}"/>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1D9E526E-EB7C-4AC8-A12F-2D7C59DEB9EB}"/>
              </a:ext>
            </a:extLst>
          </p:cNvPr>
          <p:cNvCxnSpPr>
            <a:cxnSpLocks/>
            <a:stCxn id="164"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B220B39-C439-4C27-8634-2708F7A845A8}"/>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E6C51D4-681B-4AA9-9A7D-542386D89914}"/>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0EC2DB9-4AFA-40D0-A9B7-478E33B7ED74}"/>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F05FF6-BA76-4954-A069-F1E0B69C34BF}"/>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59EBE1-7FE7-4C19-A07E-5DFAC152CCA8}"/>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8D428C2-674C-42F8-BAED-99294CB28B42}"/>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112C411-9295-4C26-9DA7-1D1A1B1AFC6D}"/>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386E5F7-898D-4A58-B914-A8C366F4B821}"/>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B2E7D35-BFAF-48EB-AC2A-EF45F0152EB6}"/>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58EC172-43D7-478A-885B-9741DCBE8BCD}"/>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177F0F3-4993-41E6-A209-FE8AAD9FFEEB}"/>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F220E0B-5C9B-479F-B8B4-0363D4AF2B0E}"/>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3DBE848-C5B9-44C8-8202-401FF9184F2F}"/>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82B6810-17EC-4D44-B3DA-90CD6D2BA915}"/>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8AB0993-35E5-4CCE-A5F1-FCBDD05BB125}"/>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4E7C3DA-B9AC-4B75-B231-4B55D183EA63}"/>
              </a:ext>
            </a:extLst>
          </p:cNvPr>
          <p:cNvGrpSpPr/>
          <p:nvPr/>
        </p:nvGrpSpPr>
        <p:grpSpPr>
          <a:xfrm flipV="1">
            <a:off x="3657600" y="1522471"/>
            <a:ext cx="199236" cy="111650"/>
            <a:chOff x="5828989" y="1069811"/>
            <a:chExt cx="237719" cy="239057"/>
          </a:xfrm>
        </p:grpSpPr>
        <p:cxnSp>
          <p:nvCxnSpPr>
            <p:cNvPr id="185" name="Straight Connector 184">
              <a:extLst>
                <a:ext uri="{FF2B5EF4-FFF2-40B4-BE49-F238E27FC236}">
                  <a16:creationId xmlns:a16="http://schemas.microsoft.com/office/drawing/2014/main" id="{EE33D92E-838B-454C-AC33-D387402929C5}"/>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DC5B83-5AE4-4B37-B84B-08081E5AAA84}"/>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C2DD3A8D-730E-4056-9A07-707E64685897}"/>
              </a:ext>
            </a:extLst>
          </p:cNvPr>
          <p:cNvGrpSpPr/>
          <p:nvPr/>
        </p:nvGrpSpPr>
        <p:grpSpPr>
          <a:xfrm flipV="1">
            <a:off x="3994124" y="1522471"/>
            <a:ext cx="199236" cy="111650"/>
            <a:chOff x="5828989" y="1069811"/>
            <a:chExt cx="237719" cy="239057"/>
          </a:xfrm>
        </p:grpSpPr>
        <p:cxnSp>
          <p:nvCxnSpPr>
            <p:cNvPr id="188" name="Straight Connector 187">
              <a:extLst>
                <a:ext uri="{FF2B5EF4-FFF2-40B4-BE49-F238E27FC236}">
                  <a16:creationId xmlns:a16="http://schemas.microsoft.com/office/drawing/2014/main" id="{21C5DAA8-0A45-44F0-9AAB-3906D56D0C7E}"/>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FACFACB-335B-4C47-ABF8-FFDFC229018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CC73340-FC0A-47E3-8B00-B91CB48D03DC}"/>
              </a:ext>
            </a:extLst>
          </p:cNvPr>
          <p:cNvGrpSpPr/>
          <p:nvPr/>
        </p:nvGrpSpPr>
        <p:grpSpPr>
          <a:xfrm flipV="1">
            <a:off x="3849991" y="1522471"/>
            <a:ext cx="199236" cy="111650"/>
            <a:chOff x="5828989" y="1069811"/>
            <a:chExt cx="237719" cy="239057"/>
          </a:xfrm>
        </p:grpSpPr>
        <p:cxnSp>
          <p:nvCxnSpPr>
            <p:cNvPr id="191" name="Straight Connector 190">
              <a:extLst>
                <a:ext uri="{FF2B5EF4-FFF2-40B4-BE49-F238E27FC236}">
                  <a16:creationId xmlns:a16="http://schemas.microsoft.com/office/drawing/2014/main" id="{2E827135-7EF2-492B-8C0D-3E86CFB26556}"/>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1F8626-FE23-4565-83FD-EF7F28D2FD0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6E214ED8-AC9C-4938-B295-0AA8EF75A619}"/>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FAB0481-A4B3-4578-A29D-D4C00224868A}"/>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602FCC-D273-47F0-B5BE-18A1BB7CD456}"/>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01654B5-E3AC-478A-8992-083AFE287F55}"/>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F35F3A89-58EA-4557-A161-7E34AB7243AF}"/>
              </a:ext>
            </a:extLst>
          </p:cNvPr>
          <p:cNvGrpSpPr/>
          <p:nvPr/>
        </p:nvGrpSpPr>
        <p:grpSpPr>
          <a:xfrm>
            <a:off x="3663617" y="811789"/>
            <a:ext cx="199236" cy="132982"/>
            <a:chOff x="5828989" y="1069811"/>
            <a:chExt cx="237719" cy="239057"/>
          </a:xfrm>
        </p:grpSpPr>
        <p:cxnSp>
          <p:nvCxnSpPr>
            <p:cNvPr id="198" name="Straight Connector 197">
              <a:extLst>
                <a:ext uri="{FF2B5EF4-FFF2-40B4-BE49-F238E27FC236}">
                  <a16:creationId xmlns:a16="http://schemas.microsoft.com/office/drawing/2014/main" id="{3F5DA9C3-9DB6-4309-8E69-22A87897493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52421CD-D25A-4CF2-B477-97EC2D5F4ED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0B77C003-A879-4EDD-A2B2-400AA236E42C}"/>
              </a:ext>
            </a:extLst>
          </p:cNvPr>
          <p:cNvGrpSpPr/>
          <p:nvPr/>
        </p:nvGrpSpPr>
        <p:grpSpPr>
          <a:xfrm>
            <a:off x="4244704" y="762000"/>
            <a:ext cx="199236" cy="132982"/>
            <a:chOff x="5828989" y="1069811"/>
            <a:chExt cx="237719" cy="239057"/>
          </a:xfrm>
        </p:grpSpPr>
        <p:cxnSp>
          <p:nvCxnSpPr>
            <p:cNvPr id="201" name="Straight Connector 200">
              <a:extLst>
                <a:ext uri="{FF2B5EF4-FFF2-40B4-BE49-F238E27FC236}">
                  <a16:creationId xmlns:a16="http://schemas.microsoft.com/office/drawing/2014/main" id="{38CF35DE-E4E0-4CA3-920A-5AD209EAAD38}"/>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172EBA3-E93B-4854-827B-3FDF1493A58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80FA7EC2-87F1-4EF9-9B4E-387F165EE3E1}"/>
              </a:ext>
            </a:extLst>
          </p:cNvPr>
          <p:cNvGrpSpPr/>
          <p:nvPr/>
        </p:nvGrpSpPr>
        <p:grpSpPr>
          <a:xfrm>
            <a:off x="4000141" y="811789"/>
            <a:ext cx="199236" cy="132982"/>
            <a:chOff x="5828989" y="1069811"/>
            <a:chExt cx="237719" cy="239057"/>
          </a:xfrm>
        </p:grpSpPr>
        <p:cxnSp>
          <p:nvCxnSpPr>
            <p:cNvPr id="204" name="Straight Connector 203">
              <a:extLst>
                <a:ext uri="{FF2B5EF4-FFF2-40B4-BE49-F238E27FC236}">
                  <a16:creationId xmlns:a16="http://schemas.microsoft.com/office/drawing/2014/main" id="{72857FBF-CA64-4BFB-B317-0F8FB5D952B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E7FACF8-C6F2-4B9D-A300-AFC47E5FED3C}"/>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0203E0E7-7E87-4CFA-A8C8-D2A591B4B821}"/>
              </a:ext>
            </a:extLst>
          </p:cNvPr>
          <p:cNvGrpSpPr/>
          <p:nvPr/>
        </p:nvGrpSpPr>
        <p:grpSpPr>
          <a:xfrm>
            <a:off x="3856008" y="811789"/>
            <a:ext cx="199236" cy="132982"/>
            <a:chOff x="5828989" y="1069811"/>
            <a:chExt cx="237719" cy="239057"/>
          </a:xfrm>
        </p:grpSpPr>
        <p:cxnSp>
          <p:nvCxnSpPr>
            <p:cNvPr id="207" name="Straight Connector 206">
              <a:extLst>
                <a:ext uri="{FF2B5EF4-FFF2-40B4-BE49-F238E27FC236}">
                  <a16:creationId xmlns:a16="http://schemas.microsoft.com/office/drawing/2014/main" id="{8F8920B5-2157-48F1-83AE-9BC9B3A767F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6AD039-3CFF-4282-B51D-B6982C67CFA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Oval 208">
            <a:extLst>
              <a:ext uri="{FF2B5EF4-FFF2-40B4-BE49-F238E27FC236}">
                <a16:creationId xmlns:a16="http://schemas.microsoft.com/office/drawing/2014/main" id="{7267298C-FFC5-42C1-AD32-652F40010FD8}"/>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BB452C08-6EF4-4379-9AB7-56E725F01E10}"/>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83D929E-70D1-496A-BF92-B6614F245E18}"/>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A6B5C1E-1288-4504-A427-F1243C3E5C20}"/>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458819F2-4C13-4185-B5AA-8157C9257B97}"/>
              </a:ext>
            </a:extLst>
          </p:cNvPr>
          <p:cNvGrpSpPr/>
          <p:nvPr/>
        </p:nvGrpSpPr>
        <p:grpSpPr>
          <a:xfrm flipV="1">
            <a:off x="4238687" y="1564273"/>
            <a:ext cx="199236" cy="111650"/>
            <a:chOff x="5828989" y="1069811"/>
            <a:chExt cx="237719" cy="239057"/>
          </a:xfrm>
        </p:grpSpPr>
        <p:cxnSp>
          <p:nvCxnSpPr>
            <p:cNvPr id="214" name="Straight Connector 213">
              <a:extLst>
                <a:ext uri="{FF2B5EF4-FFF2-40B4-BE49-F238E27FC236}">
                  <a16:creationId xmlns:a16="http://schemas.microsoft.com/office/drawing/2014/main" id="{6B266144-B01E-4C13-84BE-05365A45DBC4}"/>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2D2EF9E-727C-4742-B995-443CF1CC3A51}"/>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4634A19D-7D99-4976-A320-5FCB97A421A0}"/>
              </a:ext>
            </a:extLst>
          </p:cNvPr>
          <p:cNvSpPr txBox="1"/>
          <p:nvPr/>
        </p:nvSpPr>
        <p:spPr>
          <a:xfrm>
            <a:off x="5327089" y="2829303"/>
            <a:ext cx="2531462" cy="307777"/>
          </a:xfrm>
          <a:prstGeom prst="rect">
            <a:avLst/>
          </a:prstGeom>
          <a:solidFill>
            <a:schemeClr val="bg1"/>
          </a:solidFill>
        </p:spPr>
        <p:txBody>
          <a:bodyPr wrap="none" rtlCol="0">
            <a:spAutoFit/>
          </a:bodyPr>
          <a:lstStyle/>
          <a:p>
            <a:r>
              <a:rPr lang="en-US" sz="1400" dirty="0">
                <a:solidFill>
                  <a:srgbClr val="0000FF"/>
                </a:solidFill>
              </a:rPr>
              <a:t>and</a:t>
            </a:r>
            <a:r>
              <a:rPr lang="en-US" sz="1400" i="1" dirty="0">
                <a:solidFill>
                  <a:srgbClr val="0000FF"/>
                </a:solidFill>
              </a:rPr>
              <a:t> their basal membranes…</a:t>
            </a:r>
          </a:p>
        </p:txBody>
      </p:sp>
      <p:cxnSp>
        <p:nvCxnSpPr>
          <p:cNvPr id="8" name="Straight Arrow Connector 7">
            <a:extLst>
              <a:ext uri="{FF2B5EF4-FFF2-40B4-BE49-F238E27FC236}">
                <a16:creationId xmlns:a16="http://schemas.microsoft.com/office/drawing/2014/main" id="{20E91177-BE31-4CD8-AE9B-4D971E100D9D}"/>
              </a:ext>
            </a:extLst>
          </p:cNvPr>
          <p:cNvCxnSpPr/>
          <p:nvPr/>
        </p:nvCxnSpPr>
        <p:spPr>
          <a:xfrm flipH="1">
            <a:off x="4531407" y="2465345"/>
            <a:ext cx="835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A5C6D50-DCFC-4532-87FD-0F91310929F0}"/>
              </a:ext>
            </a:extLst>
          </p:cNvPr>
          <p:cNvCxnSpPr/>
          <p:nvPr/>
        </p:nvCxnSpPr>
        <p:spPr>
          <a:xfrm flipH="1">
            <a:off x="4531407" y="3001511"/>
            <a:ext cx="835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6FAF0CE-F22E-40FC-AC0F-9B85FE032FDD}"/>
              </a:ext>
            </a:extLst>
          </p:cNvPr>
          <p:cNvSpPr txBox="1"/>
          <p:nvPr/>
        </p:nvSpPr>
        <p:spPr>
          <a:xfrm>
            <a:off x="5715000" y="2515486"/>
            <a:ext cx="2300630" cy="369332"/>
          </a:xfrm>
          <a:prstGeom prst="rect">
            <a:avLst/>
          </a:prstGeom>
          <a:noFill/>
        </p:spPr>
        <p:txBody>
          <a:bodyPr wrap="none" rtlCol="0">
            <a:spAutoFit/>
          </a:bodyPr>
          <a:lstStyle/>
          <a:p>
            <a:r>
              <a:rPr lang="en-US" b="1" dirty="0"/>
              <a:t>are highly </a:t>
            </a:r>
            <a:r>
              <a:rPr lang="en-US" b="1" dirty="0" err="1"/>
              <a:t>infolded</a:t>
            </a:r>
            <a:r>
              <a:rPr lang="en-US" b="1" dirty="0"/>
              <a:t>.</a:t>
            </a:r>
          </a:p>
        </p:txBody>
      </p:sp>
      <p:sp>
        <p:nvSpPr>
          <p:cNvPr id="105" name="TextBox 104">
            <a:extLst>
              <a:ext uri="{FF2B5EF4-FFF2-40B4-BE49-F238E27FC236}">
                <a16:creationId xmlns:a16="http://schemas.microsoft.com/office/drawing/2014/main" id="{0F0338B6-2D64-41DF-BAA7-32A51451D385}"/>
              </a:ext>
            </a:extLst>
          </p:cNvPr>
          <p:cNvSpPr txBox="1"/>
          <p:nvPr/>
        </p:nvSpPr>
        <p:spPr>
          <a:xfrm>
            <a:off x="5345330" y="2299226"/>
            <a:ext cx="3717684" cy="307777"/>
          </a:xfrm>
          <a:prstGeom prst="rect">
            <a:avLst/>
          </a:prstGeom>
          <a:solidFill>
            <a:schemeClr val="bg1"/>
          </a:solidFill>
        </p:spPr>
        <p:txBody>
          <a:bodyPr wrap="none" rtlCol="0">
            <a:spAutoFit/>
          </a:bodyPr>
          <a:lstStyle/>
          <a:p>
            <a:r>
              <a:rPr lang="en-US" sz="1400" i="1" dirty="0">
                <a:solidFill>
                  <a:srgbClr val="0000FF"/>
                </a:solidFill>
              </a:rPr>
              <a:t>Note that both the RPE apical membranes…</a:t>
            </a:r>
          </a:p>
        </p:txBody>
      </p:sp>
      <p:sp>
        <p:nvSpPr>
          <p:cNvPr id="101" name="Text Box 4">
            <a:extLst>
              <a:ext uri="{FF2B5EF4-FFF2-40B4-BE49-F238E27FC236}">
                <a16:creationId xmlns:a16="http://schemas.microsoft.com/office/drawing/2014/main" id="{2BF1B92C-B829-4A4E-ACA3-15D588D62A66}"/>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02" name="Text Box 5">
            <a:extLst>
              <a:ext uri="{FF2B5EF4-FFF2-40B4-BE49-F238E27FC236}">
                <a16:creationId xmlns:a16="http://schemas.microsoft.com/office/drawing/2014/main" id="{B2F593BE-ABA4-48AE-B8BF-E286B7789DB4}"/>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03" name="Line 6">
            <a:extLst>
              <a:ext uri="{FF2B5EF4-FFF2-40B4-BE49-F238E27FC236}">
                <a16:creationId xmlns:a16="http://schemas.microsoft.com/office/drawing/2014/main" id="{048DAAD2-34A1-4495-A73F-727E70AB663C}"/>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Text Box 13">
            <a:extLst>
              <a:ext uri="{FF2B5EF4-FFF2-40B4-BE49-F238E27FC236}">
                <a16:creationId xmlns:a16="http://schemas.microsoft.com/office/drawing/2014/main" id="{8464EE55-D821-435D-BBEA-4255EAFB3DE3}"/>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04" name="Left Brace 103">
            <a:extLst>
              <a:ext uri="{FF2B5EF4-FFF2-40B4-BE49-F238E27FC236}">
                <a16:creationId xmlns:a16="http://schemas.microsoft.com/office/drawing/2014/main" id="{71CD62A4-DF26-4D19-8917-103B234EA676}"/>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787076D1-020B-4D4B-BC4A-C8F39547DF93}"/>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110" name="TextBox 109">
            <a:extLst>
              <a:ext uri="{FF2B5EF4-FFF2-40B4-BE49-F238E27FC236}">
                <a16:creationId xmlns:a16="http://schemas.microsoft.com/office/drawing/2014/main" id="{943428E1-2D7B-48F7-B339-667B00F764A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9467342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05" name="Rectangle 8">
            <a:extLst>
              <a:ext uri="{FF2B5EF4-FFF2-40B4-BE49-F238E27FC236}">
                <a16:creationId xmlns:a16="http://schemas.microsoft.com/office/drawing/2014/main" id="{7DACD3D7-A344-4271-8464-5C7FEAA570CF}"/>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126</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138" name="Explosion: 14 Points 137">
            <a:extLst>
              <a:ext uri="{FF2B5EF4-FFF2-40B4-BE49-F238E27FC236}">
                <a16:creationId xmlns:a16="http://schemas.microsoft.com/office/drawing/2014/main" id="{89DACE79-4834-4D53-9CCC-84B31421DA55}"/>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4 Points 138">
            <a:extLst>
              <a:ext uri="{FF2B5EF4-FFF2-40B4-BE49-F238E27FC236}">
                <a16:creationId xmlns:a16="http://schemas.microsoft.com/office/drawing/2014/main" id="{E427A5D7-BC95-4916-9760-22519842AD0E}"/>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4 Points 139">
            <a:extLst>
              <a:ext uri="{FF2B5EF4-FFF2-40B4-BE49-F238E27FC236}">
                <a16:creationId xmlns:a16="http://schemas.microsoft.com/office/drawing/2014/main" id="{C32ADCFC-9830-48A8-8E40-ACEFDD5EB9D3}"/>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4 Points 140">
            <a:extLst>
              <a:ext uri="{FF2B5EF4-FFF2-40B4-BE49-F238E27FC236}">
                <a16:creationId xmlns:a16="http://schemas.microsoft.com/office/drawing/2014/main" id="{F1DB7FF7-6D5D-4107-AFD7-9BC0AC151004}"/>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4 Points 141">
            <a:extLst>
              <a:ext uri="{FF2B5EF4-FFF2-40B4-BE49-F238E27FC236}">
                <a16:creationId xmlns:a16="http://schemas.microsoft.com/office/drawing/2014/main" id="{4942D5B8-6B1A-4456-891F-479A80035400}"/>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4 Points 142">
            <a:extLst>
              <a:ext uri="{FF2B5EF4-FFF2-40B4-BE49-F238E27FC236}">
                <a16:creationId xmlns:a16="http://schemas.microsoft.com/office/drawing/2014/main" id="{F7E7203D-1C6B-4344-A6B6-27D2C7E8B77A}"/>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4 Points 143">
            <a:extLst>
              <a:ext uri="{FF2B5EF4-FFF2-40B4-BE49-F238E27FC236}">
                <a16:creationId xmlns:a16="http://schemas.microsoft.com/office/drawing/2014/main" id="{92A30AA9-96A9-49AE-872D-6000CF8217C6}"/>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4 Points 144">
            <a:extLst>
              <a:ext uri="{FF2B5EF4-FFF2-40B4-BE49-F238E27FC236}">
                <a16:creationId xmlns:a16="http://schemas.microsoft.com/office/drawing/2014/main" id="{8F4C2888-B402-4D16-B444-CE9C2C8D860F}"/>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4 Points 145">
            <a:extLst>
              <a:ext uri="{FF2B5EF4-FFF2-40B4-BE49-F238E27FC236}">
                <a16:creationId xmlns:a16="http://schemas.microsoft.com/office/drawing/2014/main" id="{956EA767-CA52-492A-BA79-6DEE1209F647}"/>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4 Points 146">
            <a:extLst>
              <a:ext uri="{FF2B5EF4-FFF2-40B4-BE49-F238E27FC236}">
                <a16:creationId xmlns:a16="http://schemas.microsoft.com/office/drawing/2014/main" id="{0974F649-482E-49E2-B4E4-47B6C5888B38}"/>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4 Points 147">
            <a:extLst>
              <a:ext uri="{FF2B5EF4-FFF2-40B4-BE49-F238E27FC236}">
                <a16:creationId xmlns:a16="http://schemas.microsoft.com/office/drawing/2014/main" id="{1142C1A8-2047-4204-B7D4-E6BD69C005B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4 Points 148">
            <a:extLst>
              <a:ext uri="{FF2B5EF4-FFF2-40B4-BE49-F238E27FC236}">
                <a16:creationId xmlns:a16="http://schemas.microsoft.com/office/drawing/2014/main" id="{187A75EC-9FBD-454A-8517-326498292246}"/>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Rounded Corners 149">
            <a:extLst>
              <a:ext uri="{FF2B5EF4-FFF2-40B4-BE49-F238E27FC236}">
                <a16:creationId xmlns:a16="http://schemas.microsoft.com/office/drawing/2014/main" id="{9A34309B-E437-4ED6-A570-C899BFE4984E}"/>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47BEDF14-3932-469C-9556-C03EE3AAE248}"/>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A7A0D7B3-8B1C-4D97-9A7D-BE76C677E778}"/>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91FC2216-3D49-4F69-9204-17F4C99E5DE3}"/>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80A4932B-6560-4902-B693-03B8A91CF02E}"/>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55" name="Rectangle 154">
            <a:extLst>
              <a:ext uri="{FF2B5EF4-FFF2-40B4-BE49-F238E27FC236}">
                <a16:creationId xmlns:a16="http://schemas.microsoft.com/office/drawing/2014/main" id="{7E3F6745-0541-45EE-B5AE-6EB8241BEB78}"/>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26E9E5-C8DF-468B-A4B8-DACEA33A235D}"/>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983DA4F4-EACC-4D65-BA54-84B0210C4E19}"/>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6469EEF-2B12-4988-A29F-DFA6326CAEAE}"/>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CB0642ED-44BA-4294-B1B9-3CFE740EEF50}"/>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94A8A2D-8022-4C4F-97DA-C03CC5137839}"/>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33AFD9-DD2F-4ADD-A9FA-CE17193DCE34}"/>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618A8A-B3C0-460A-9A6A-B587881CCA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F61EC67-D61B-4AC0-A150-DE7E1C3BC339}"/>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4" name="Cylinder 163">
            <a:extLst>
              <a:ext uri="{FF2B5EF4-FFF2-40B4-BE49-F238E27FC236}">
                <a16:creationId xmlns:a16="http://schemas.microsoft.com/office/drawing/2014/main" id="{FDE91636-9B11-4011-A7D5-0A60D3F859D2}"/>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a:extLst>
              <a:ext uri="{FF2B5EF4-FFF2-40B4-BE49-F238E27FC236}">
                <a16:creationId xmlns:a16="http://schemas.microsoft.com/office/drawing/2014/main" id="{1AC77F05-8F1F-45D5-AA0D-F5F6E7F135DF}"/>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a:extLst>
              <a:ext uri="{FF2B5EF4-FFF2-40B4-BE49-F238E27FC236}">
                <a16:creationId xmlns:a16="http://schemas.microsoft.com/office/drawing/2014/main" id="{85C16EAB-09BF-4334-8461-CA6E09F0AA8A}"/>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ylinder 166">
            <a:extLst>
              <a:ext uri="{FF2B5EF4-FFF2-40B4-BE49-F238E27FC236}">
                <a16:creationId xmlns:a16="http://schemas.microsoft.com/office/drawing/2014/main" id="{7C798BE4-BFF1-4F9F-BF60-FDA5CBE06C42}"/>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1D9E526E-EB7C-4AC8-A12F-2D7C59DEB9EB}"/>
              </a:ext>
            </a:extLst>
          </p:cNvPr>
          <p:cNvCxnSpPr>
            <a:cxnSpLocks/>
            <a:stCxn id="164"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B220B39-C439-4C27-8634-2708F7A845A8}"/>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E6C51D4-681B-4AA9-9A7D-542386D89914}"/>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0EC2DB9-4AFA-40D0-A9B7-478E33B7ED74}"/>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F05FF6-BA76-4954-A069-F1E0B69C34BF}"/>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59EBE1-7FE7-4C19-A07E-5DFAC152CCA8}"/>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8D428C2-674C-42F8-BAED-99294CB28B42}"/>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112C411-9295-4C26-9DA7-1D1A1B1AFC6D}"/>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386E5F7-898D-4A58-B914-A8C366F4B821}"/>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B2E7D35-BFAF-48EB-AC2A-EF45F0152EB6}"/>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58EC172-43D7-478A-885B-9741DCBE8BCD}"/>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177F0F3-4993-41E6-A209-FE8AAD9FFEEB}"/>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F220E0B-5C9B-479F-B8B4-0363D4AF2B0E}"/>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3DBE848-C5B9-44C8-8202-401FF9184F2F}"/>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82B6810-17EC-4D44-B3DA-90CD6D2BA915}"/>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8AB0993-35E5-4CCE-A5F1-FCBDD05BB125}"/>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4E7C3DA-B9AC-4B75-B231-4B55D183EA63}"/>
              </a:ext>
            </a:extLst>
          </p:cNvPr>
          <p:cNvGrpSpPr/>
          <p:nvPr/>
        </p:nvGrpSpPr>
        <p:grpSpPr>
          <a:xfrm flipV="1">
            <a:off x="3657600" y="1522471"/>
            <a:ext cx="199236" cy="111650"/>
            <a:chOff x="5828989" y="1069811"/>
            <a:chExt cx="237719" cy="239057"/>
          </a:xfrm>
        </p:grpSpPr>
        <p:cxnSp>
          <p:nvCxnSpPr>
            <p:cNvPr id="185" name="Straight Connector 184">
              <a:extLst>
                <a:ext uri="{FF2B5EF4-FFF2-40B4-BE49-F238E27FC236}">
                  <a16:creationId xmlns:a16="http://schemas.microsoft.com/office/drawing/2014/main" id="{EE33D92E-838B-454C-AC33-D387402929C5}"/>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DC5B83-5AE4-4B37-B84B-08081E5AAA84}"/>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C2DD3A8D-730E-4056-9A07-707E64685897}"/>
              </a:ext>
            </a:extLst>
          </p:cNvPr>
          <p:cNvGrpSpPr/>
          <p:nvPr/>
        </p:nvGrpSpPr>
        <p:grpSpPr>
          <a:xfrm flipV="1">
            <a:off x="3994124" y="1522471"/>
            <a:ext cx="199236" cy="111650"/>
            <a:chOff x="5828989" y="1069811"/>
            <a:chExt cx="237719" cy="239057"/>
          </a:xfrm>
        </p:grpSpPr>
        <p:cxnSp>
          <p:nvCxnSpPr>
            <p:cNvPr id="188" name="Straight Connector 187">
              <a:extLst>
                <a:ext uri="{FF2B5EF4-FFF2-40B4-BE49-F238E27FC236}">
                  <a16:creationId xmlns:a16="http://schemas.microsoft.com/office/drawing/2014/main" id="{21C5DAA8-0A45-44F0-9AAB-3906D56D0C7E}"/>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FACFACB-335B-4C47-ABF8-FFDFC229018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CC73340-FC0A-47E3-8B00-B91CB48D03DC}"/>
              </a:ext>
            </a:extLst>
          </p:cNvPr>
          <p:cNvGrpSpPr/>
          <p:nvPr/>
        </p:nvGrpSpPr>
        <p:grpSpPr>
          <a:xfrm flipV="1">
            <a:off x="3849991" y="1522471"/>
            <a:ext cx="199236" cy="111650"/>
            <a:chOff x="5828989" y="1069811"/>
            <a:chExt cx="237719" cy="239057"/>
          </a:xfrm>
        </p:grpSpPr>
        <p:cxnSp>
          <p:nvCxnSpPr>
            <p:cNvPr id="191" name="Straight Connector 190">
              <a:extLst>
                <a:ext uri="{FF2B5EF4-FFF2-40B4-BE49-F238E27FC236}">
                  <a16:creationId xmlns:a16="http://schemas.microsoft.com/office/drawing/2014/main" id="{2E827135-7EF2-492B-8C0D-3E86CFB26556}"/>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1F8626-FE23-4565-83FD-EF7F28D2FD0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6E214ED8-AC9C-4938-B295-0AA8EF75A619}"/>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FAB0481-A4B3-4578-A29D-D4C00224868A}"/>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602FCC-D273-47F0-B5BE-18A1BB7CD456}"/>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01654B5-E3AC-478A-8992-083AFE287F55}"/>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F35F3A89-58EA-4557-A161-7E34AB7243AF}"/>
              </a:ext>
            </a:extLst>
          </p:cNvPr>
          <p:cNvGrpSpPr/>
          <p:nvPr/>
        </p:nvGrpSpPr>
        <p:grpSpPr>
          <a:xfrm>
            <a:off x="3663617" y="811789"/>
            <a:ext cx="199236" cy="132982"/>
            <a:chOff x="5828989" y="1069811"/>
            <a:chExt cx="237719" cy="239057"/>
          </a:xfrm>
        </p:grpSpPr>
        <p:cxnSp>
          <p:nvCxnSpPr>
            <p:cNvPr id="198" name="Straight Connector 197">
              <a:extLst>
                <a:ext uri="{FF2B5EF4-FFF2-40B4-BE49-F238E27FC236}">
                  <a16:creationId xmlns:a16="http://schemas.microsoft.com/office/drawing/2014/main" id="{3F5DA9C3-9DB6-4309-8E69-22A87897493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52421CD-D25A-4CF2-B477-97EC2D5F4ED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0B77C003-A879-4EDD-A2B2-400AA236E42C}"/>
              </a:ext>
            </a:extLst>
          </p:cNvPr>
          <p:cNvGrpSpPr/>
          <p:nvPr/>
        </p:nvGrpSpPr>
        <p:grpSpPr>
          <a:xfrm>
            <a:off x="4244704" y="762000"/>
            <a:ext cx="199236" cy="132982"/>
            <a:chOff x="5828989" y="1069811"/>
            <a:chExt cx="237719" cy="239057"/>
          </a:xfrm>
        </p:grpSpPr>
        <p:cxnSp>
          <p:nvCxnSpPr>
            <p:cNvPr id="201" name="Straight Connector 200">
              <a:extLst>
                <a:ext uri="{FF2B5EF4-FFF2-40B4-BE49-F238E27FC236}">
                  <a16:creationId xmlns:a16="http://schemas.microsoft.com/office/drawing/2014/main" id="{38CF35DE-E4E0-4CA3-920A-5AD209EAAD38}"/>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172EBA3-E93B-4854-827B-3FDF1493A58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80FA7EC2-87F1-4EF9-9B4E-387F165EE3E1}"/>
              </a:ext>
            </a:extLst>
          </p:cNvPr>
          <p:cNvGrpSpPr/>
          <p:nvPr/>
        </p:nvGrpSpPr>
        <p:grpSpPr>
          <a:xfrm>
            <a:off x="4000141" y="811789"/>
            <a:ext cx="199236" cy="132982"/>
            <a:chOff x="5828989" y="1069811"/>
            <a:chExt cx="237719" cy="239057"/>
          </a:xfrm>
        </p:grpSpPr>
        <p:cxnSp>
          <p:nvCxnSpPr>
            <p:cNvPr id="204" name="Straight Connector 203">
              <a:extLst>
                <a:ext uri="{FF2B5EF4-FFF2-40B4-BE49-F238E27FC236}">
                  <a16:creationId xmlns:a16="http://schemas.microsoft.com/office/drawing/2014/main" id="{72857FBF-CA64-4BFB-B317-0F8FB5D952B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E7FACF8-C6F2-4B9D-A300-AFC47E5FED3C}"/>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0203E0E7-7E87-4CFA-A8C8-D2A591B4B821}"/>
              </a:ext>
            </a:extLst>
          </p:cNvPr>
          <p:cNvGrpSpPr/>
          <p:nvPr/>
        </p:nvGrpSpPr>
        <p:grpSpPr>
          <a:xfrm>
            <a:off x="3856008" y="811789"/>
            <a:ext cx="199236" cy="132982"/>
            <a:chOff x="5828989" y="1069811"/>
            <a:chExt cx="237719" cy="239057"/>
          </a:xfrm>
        </p:grpSpPr>
        <p:cxnSp>
          <p:nvCxnSpPr>
            <p:cNvPr id="207" name="Straight Connector 206">
              <a:extLst>
                <a:ext uri="{FF2B5EF4-FFF2-40B4-BE49-F238E27FC236}">
                  <a16:creationId xmlns:a16="http://schemas.microsoft.com/office/drawing/2014/main" id="{8F8920B5-2157-48F1-83AE-9BC9B3A767F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6AD039-3CFF-4282-B51D-B6982C67CFA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Oval 208">
            <a:extLst>
              <a:ext uri="{FF2B5EF4-FFF2-40B4-BE49-F238E27FC236}">
                <a16:creationId xmlns:a16="http://schemas.microsoft.com/office/drawing/2014/main" id="{7267298C-FFC5-42C1-AD32-652F40010FD8}"/>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BB452C08-6EF4-4379-9AB7-56E725F01E10}"/>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83D929E-70D1-496A-BF92-B6614F245E18}"/>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A6B5C1E-1288-4504-A427-F1243C3E5C20}"/>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458819F2-4C13-4185-B5AA-8157C9257B97}"/>
              </a:ext>
            </a:extLst>
          </p:cNvPr>
          <p:cNvGrpSpPr/>
          <p:nvPr/>
        </p:nvGrpSpPr>
        <p:grpSpPr>
          <a:xfrm flipV="1">
            <a:off x="4238687" y="1564273"/>
            <a:ext cx="199236" cy="111650"/>
            <a:chOff x="5828989" y="1069811"/>
            <a:chExt cx="237719" cy="239057"/>
          </a:xfrm>
        </p:grpSpPr>
        <p:cxnSp>
          <p:nvCxnSpPr>
            <p:cNvPr id="214" name="Straight Connector 213">
              <a:extLst>
                <a:ext uri="{FF2B5EF4-FFF2-40B4-BE49-F238E27FC236}">
                  <a16:creationId xmlns:a16="http://schemas.microsoft.com/office/drawing/2014/main" id="{6B266144-B01E-4C13-84BE-05365A45DBC4}"/>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2D2EF9E-727C-4742-B995-443CF1CC3A51}"/>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20E91177-BE31-4CD8-AE9B-4D971E100D9D}"/>
              </a:ext>
            </a:extLst>
          </p:cNvPr>
          <p:cNvCxnSpPr/>
          <p:nvPr/>
        </p:nvCxnSpPr>
        <p:spPr>
          <a:xfrm flipH="1">
            <a:off x="4531407" y="2465345"/>
            <a:ext cx="835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E0019157-A467-4C36-861D-B52ACD809C67}"/>
              </a:ext>
            </a:extLst>
          </p:cNvPr>
          <p:cNvSpPr txBox="1"/>
          <p:nvPr/>
        </p:nvSpPr>
        <p:spPr>
          <a:xfrm>
            <a:off x="5340948" y="2300043"/>
            <a:ext cx="3574452" cy="523220"/>
          </a:xfrm>
          <a:prstGeom prst="rect">
            <a:avLst/>
          </a:prstGeom>
          <a:solidFill>
            <a:schemeClr val="bg1"/>
          </a:solidFill>
        </p:spPr>
        <p:txBody>
          <a:bodyPr wrap="square" rtlCol="0">
            <a:spAutoFit/>
          </a:bodyPr>
          <a:lstStyle/>
          <a:p>
            <a:r>
              <a:rPr lang="en-US" sz="1400" i="1" dirty="0">
                <a:solidFill>
                  <a:srgbClr val="0000FF"/>
                </a:solidFill>
              </a:rPr>
              <a:t>But note further that, while the PRs closely interdigitate with these infoldings…</a:t>
            </a:r>
          </a:p>
        </p:txBody>
      </p:sp>
      <p:sp>
        <p:nvSpPr>
          <p:cNvPr id="98" name="Text Box 4">
            <a:extLst>
              <a:ext uri="{FF2B5EF4-FFF2-40B4-BE49-F238E27FC236}">
                <a16:creationId xmlns:a16="http://schemas.microsoft.com/office/drawing/2014/main" id="{B04057B1-71AD-44EF-9A03-38599CDB0306}"/>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99" name="Text Box 5">
            <a:extLst>
              <a:ext uri="{FF2B5EF4-FFF2-40B4-BE49-F238E27FC236}">
                <a16:creationId xmlns:a16="http://schemas.microsoft.com/office/drawing/2014/main" id="{8D1BD682-CAAD-4394-B4CE-56B4DF4B3C1E}"/>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00" name="Line 6">
            <a:extLst>
              <a:ext uri="{FF2B5EF4-FFF2-40B4-BE49-F238E27FC236}">
                <a16:creationId xmlns:a16="http://schemas.microsoft.com/office/drawing/2014/main" id="{26595CD4-9CCF-43A2-897B-25295FF722C1}"/>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Text Box 13">
            <a:extLst>
              <a:ext uri="{FF2B5EF4-FFF2-40B4-BE49-F238E27FC236}">
                <a16:creationId xmlns:a16="http://schemas.microsoft.com/office/drawing/2014/main" id="{F48DE780-B039-4EFD-AB7E-3D92C11BB5EF}"/>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01" name="Left Brace 100">
            <a:extLst>
              <a:ext uri="{FF2B5EF4-FFF2-40B4-BE49-F238E27FC236}">
                <a16:creationId xmlns:a16="http://schemas.microsoft.com/office/drawing/2014/main" id="{A81780D1-2035-4C2D-8961-7286CD2103D6}"/>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C68D87F-AAFF-4726-8995-7FADC799EEAD}"/>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97" name="TextBox 96">
            <a:extLst>
              <a:ext uri="{FF2B5EF4-FFF2-40B4-BE49-F238E27FC236}">
                <a16:creationId xmlns:a16="http://schemas.microsoft.com/office/drawing/2014/main" id="{BFD23286-4C1D-40E3-9FAA-E0640B1EABFE}"/>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41686733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08" name="Rectangle 8">
            <a:extLst>
              <a:ext uri="{FF2B5EF4-FFF2-40B4-BE49-F238E27FC236}">
                <a16:creationId xmlns:a16="http://schemas.microsoft.com/office/drawing/2014/main" id="{D3508E40-0EF6-437B-80A7-CA7CDC63B9E0}"/>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127</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138" name="Explosion: 14 Points 137">
            <a:extLst>
              <a:ext uri="{FF2B5EF4-FFF2-40B4-BE49-F238E27FC236}">
                <a16:creationId xmlns:a16="http://schemas.microsoft.com/office/drawing/2014/main" id="{89DACE79-4834-4D53-9CCC-84B31421DA55}"/>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4 Points 138">
            <a:extLst>
              <a:ext uri="{FF2B5EF4-FFF2-40B4-BE49-F238E27FC236}">
                <a16:creationId xmlns:a16="http://schemas.microsoft.com/office/drawing/2014/main" id="{E427A5D7-BC95-4916-9760-22519842AD0E}"/>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4 Points 139">
            <a:extLst>
              <a:ext uri="{FF2B5EF4-FFF2-40B4-BE49-F238E27FC236}">
                <a16:creationId xmlns:a16="http://schemas.microsoft.com/office/drawing/2014/main" id="{C32ADCFC-9830-48A8-8E40-ACEFDD5EB9D3}"/>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4 Points 140">
            <a:extLst>
              <a:ext uri="{FF2B5EF4-FFF2-40B4-BE49-F238E27FC236}">
                <a16:creationId xmlns:a16="http://schemas.microsoft.com/office/drawing/2014/main" id="{F1DB7FF7-6D5D-4107-AFD7-9BC0AC151004}"/>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4 Points 141">
            <a:extLst>
              <a:ext uri="{FF2B5EF4-FFF2-40B4-BE49-F238E27FC236}">
                <a16:creationId xmlns:a16="http://schemas.microsoft.com/office/drawing/2014/main" id="{4942D5B8-6B1A-4456-891F-479A80035400}"/>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4 Points 142">
            <a:extLst>
              <a:ext uri="{FF2B5EF4-FFF2-40B4-BE49-F238E27FC236}">
                <a16:creationId xmlns:a16="http://schemas.microsoft.com/office/drawing/2014/main" id="{F7E7203D-1C6B-4344-A6B6-27D2C7E8B77A}"/>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4 Points 143">
            <a:extLst>
              <a:ext uri="{FF2B5EF4-FFF2-40B4-BE49-F238E27FC236}">
                <a16:creationId xmlns:a16="http://schemas.microsoft.com/office/drawing/2014/main" id="{92A30AA9-96A9-49AE-872D-6000CF8217C6}"/>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4 Points 144">
            <a:extLst>
              <a:ext uri="{FF2B5EF4-FFF2-40B4-BE49-F238E27FC236}">
                <a16:creationId xmlns:a16="http://schemas.microsoft.com/office/drawing/2014/main" id="{8F4C2888-B402-4D16-B444-CE9C2C8D860F}"/>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4 Points 145">
            <a:extLst>
              <a:ext uri="{FF2B5EF4-FFF2-40B4-BE49-F238E27FC236}">
                <a16:creationId xmlns:a16="http://schemas.microsoft.com/office/drawing/2014/main" id="{956EA767-CA52-492A-BA79-6DEE1209F647}"/>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4 Points 146">
            <a:extLst>
              <a:ext uri="{FF2B5EF4-FFF2-40B4-BE49-F238E27FC236}">
                <a16:creationId xmlns:a16="http://schemas.microsoft.com/office/drawing/2014/main" id="{0974F649-482E-49E2-B4E4-47B6C5888B38}"/>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4 Points 147">
            <a:extLst>
              <a:ext uri="{FF2B5EF4-FFF2-40B4-BE49-F238E27FC236}">
                <a16:creationId xmlns:a16="http://schemas.microsoft.com/office/drawing/2014/main" id="{1142C1A8-2047-4204-B7D4-E6BD69C005B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4 Points 148">
            <a:extLst>
              <a:ext uri="{FF2B5EF4-FFF2-40B4-BE49-F238E27FC236}">
                <a16:creationId xmlns:a16="http://schemas.microsoft.com/office/drawing/2014/main" id="{187A75EC-9FBD-454A-8517-326498292246}"/>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Rounded Corners 149">
            <a:extLst>
              <a:ext uri="{FF2B5EF4-FFF2-40B4-BE49-F238E27FC236}">
                <a16:creationId xmlns:a16="http://schemas.microsoft.com/office/drawing/2014/main" id="{9A34309B-E437-4ED6-A570-C899BFE4984E}"/>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47BEDF14-3932-469C-9556-C03EE3AAE248}"/>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A7A0D7B3-8B1C-4D97-9A7D-BE76C677E778}"/>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91FC2216-3D49-4F69-9204-17F4C99E5DE3}"/>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80A4932B-6560-4902-B693-03B8A91CF02E}"/>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55" name="Rectangle 154">
            <a:extLst>
              <a:ext uri="{FF2B5EF4-FFF2-40B4-BE49-F238E27FC236}">
                <a16:creationId xmlns:a16="http://schemas.microsoft.com/office/drawing/2014/main" id="{7E3F6745-0541-45EE-B5AE-6EB8241BEB78}"/>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26E9E5-C8DF-468B-A4B8-DACEA33A235D}"/>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983DA4F4-EACC-4D65-BA54-84B0210C4E19}"/>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6469EEF-2B12-4988-A29F-DFA6326CAEAE}"/>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CB0642ED-44BA-4294-B1B9-3CFE740EEF50}"/>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94A8A2D-8022-4C4F-97DA-C03CC5137839}"/>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33AFD9-DD2F-4ADD-A9FA-CE17193DCE34}"/>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618A8A-B3C0-460A-9A6A-B587881CCA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F61EC67-D61B-4AC0-A150-DE7E1C3BC339}"/>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4" name="Cylinder 163">
            <a:extLst>
              <a:ext uri="{FF2B5EF4-FFF2-40B4-BE49-F238E27FC236}">
                <a16:creationId xmlns:a16="http://schemas.microsoft.com/office/drawing/2014/main" id="{FDE91636-9B11-4011-A7D5-0A60D3F859D2}"/>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a:extLst>
              <a:ext uri="{FF2B5EF4-FFF2-40B4-BE49-F238E27FC236}">
                <a16:creationId xmlns:a16="http://schemas.microsoft.com/office/drawing/2014/main" id="{1AC77F05-8F1F-45D5-AA0D-F5F6E7F135DF}"/>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a:extLst>
              <a:ext uri="{FF2B5EF4-FFF2-40B4-BE49-F238E27FC236}">
                <a16:creationId xmlns:a16="http://schemas.microsoft.com/office/drawing/2014/main" id="{85C16EAB-09BF-4334-8461-CA6E09F0AA8A}"/>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ylinder 166">
            <a:extLst>
              <a:ext uri="{FF2B5EF4-FFF2-40B4-BE49-F238E27FC236}">
                <a16:creationId xmlns:a16="http://schemas.microsoft.com/office/drawing/2014/main" id="{7C798BE4-BFF1-4F9F-BF60-FDA5CBE06C42}"/>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1D9E526E-EB7C-4AC8-A12F-2D7C59DEB9EB}"/>
              </a:ext>
            </a:extLst>
          </p:cNvPr>
          <p:cNvCxnSpPr>
            <a:cxnSpLocks/>
            <a:stCxn id="164"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B220B39-C439-4C27-8634-2708F7A845A8}"/>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E6C51D4-681B-4AA9-9A7D-542386D89914}"/>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0EC2DB9-4AFA-40D0-A9B7-478E33B7ED74}"/>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F05FF6-BA76-4954-A069-F1E0B69C34BF}"/>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59EBE1-7FE7-4C19-A07E-5DFAC152CCA8}"/>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8D428C2-674C-42F8-BAED-99294CB28B42}"/>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112C411-9295-4C26-9DA7-1D1A1B1AFC6D}"/>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386E5F7-898D-4A58-B914-A8C366F4B821}"/>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B2E7D35-BFAF-48EB-AC2A-EF45F0152EB6}"/>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58EC172-43D7-478A-885B-9741DCBE8BCD}"/>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177F0F3-4993-41E6-A209-FE8AAD9FFEEB}"/>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F220E0B-5C9B-479F-B8B4-0363D4AF2B0E}"/>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3DBE848-C5B9-44C8-8202-401FF9184F2F}"/>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82B6810-17EC-4D44-B3DA-90CD6D2BA915}"/>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8AB0993-35E5-4CCE-A5F1-FCBDD05BB125}"/>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4E7C3DA-B9AC-4B75-B231-4B55D183EA63}"/>
              </a:ext>
            </a:extLst>
          </p:cNvPr>
          <p:cNvGrpSpPr/>
          <p:nvPr/>
        </p:nvGrpSpPr>
        <p:grpSpPr>
          <a:xfrm flipV="1">
            <a:off x="3657600" y="1522471"/>
            <a:ext cx="199236" cy="111650"/>
            <a:chOff x="5828989" y="1069811"/>
            <a:chExt cx="237719" cy="239057"/>
          </a:xfrm>
        </p:grpSpPr>
        <p:cxnSp>
          <p:nvCxnSpPr>
            <p:cNvPr id="185" name="Straight Connector 184">
              <a:extLst>
                <a:ext uri="{FF2B5EF4-FFF2-40B4-BE49-F238E27FC236}">
                  <a16:creationId xmlns:a16="http://schemas.microsoft.com/office/drawing/2014/main" id="{EE33D92E-838B-454C-AC33-D387402929C5}"/>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DC5B83-5AE4-4B37-B84B-08081E5AAA84}"/>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C2DD3A8D-730E-4056-9A07-707E64685897}"/>
              </a:ext>
            </a:extLst>
          </p:cNvPr>
          <p:cNvGrpSpPr/>
          <p:nvPr/>
        </p:nvGrpSpPr>
        <p:grpSpPr>
          <a:xfrm flipV="1">
            <a:off x="3994124" y="1522471"/>
            <a:ext cx="199236" cy="111650"/>
            <a:chOff x="5828989" y="1069811"/>
            <a:chExt cx="237719" cy="239057"/>
          </a:xfrm>
        </p:grpSpPr>
        <p:cxnSp>
          <p:nvCxnSpPr>
            <p:cNvPr id="188" name="Straight Connector 187">
              <a:extLst>
                <a:ext uri="{FF2B5EF4-FFF2-40B4-BE49-F238E27FC236}">
                  <a16:creationId xmlns:a16="http://schemas.microsoft.com/office/drawing/2014/main" id="{21C5DAA8-0A45-44F0-9AAB-3906D56D0C7E}"/>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FACFACB-335B-4C47-ABF8-FFDFC229018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CC73340-FC0A-47E3-8B00-B91CB48D03DC}"/>
              </a:ext>
            </a:extLst>
          </p:cNvPr>
          <p:cNvGrpSpPr/>
          <p:nvPr/>
        </p:nvGrpSpPr>
        <p:grpSpPr>
          <a:xfrm flipV="1">
            <a:off x="3849991" y="1522471"/>
            <a:ext cx="199236" cy="111650"/>
            <a:chOff x="5828989" y="1069811"/>
            <a:chExt cx="237719" cy="239057"/>
          </a:xfrm>
        </p:grpSpPr>
        <p:cxnSp>
          <p:nvCxnSpPr>
            <p:cNvPr id="191" name="Straight Connector 190">
              <a:extLst>
                <a:ext uri="{FF2B5EF4-FFF2-40B4-BE49-F238E27FC236}">
                  <a16:creationId xmlns:a16="http://schemas.microsoft.com/office/drawing/2014/main" id="{2E827135-7EF2-492B-8C0D-3E86CFB26556}"/>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1F8626-FE23-4565-83FD-EF7F28D2FD0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6E214ED8-AC9C-4938-B295-0AA8EF75A619}"/>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FAB0481-A4B3-4578-A29D-D4C00224868A}"/>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602FCC-D273-47F0-B5BE-18A1BB7CD456}"/>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01654B5-E3AC-478A-8992-083AFE287F55}"/>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F35F3A89-58EA-4557-A161-7E34AB7243AF}"/>
              </a:ext>
            </a:extLst>
          </p:cNvPr>
          <p:cNvGrpSpPr/>
          <p:nvPr/>
        </p:nvGrpSpPr>
        <p:grpSpPr>
          <a:xfrm>
            <a:off x="3663617" y="811789"/>
            <a:ext cx="199236" cy="132982"/>
            <a:chOff x="5828989" y="1069811"/>
            <a:chExt cx="237719" cy="239057"/>
          </a:xfrm>
        </p:grpSpPr>
        <p:cxnSp>
          <p:nvCxnSpPr>
            <p:cNvPr id="198" name="Straight Connector 197">
              <a:extLst>
                <a:ext uri="{FF2B5EF4-FFF2-40B4-BE49-F238E27FC236}">
                  <a16:creationId xmlns:a16="http://schemas.microsoft.com/office/drawing/2014/main" id="{3F5DA9C3-9DB6-4309-8E69-22A87897493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52421CD-D25A-4CF2-B477-97EC2D5F4ED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0B77C003-A879-4EDD-A2B2-400AA236E42C}"/>
              </a:ext>
            </a:extLst>
          </p:cNvPr>
          <p:cNvGrpSpPr/>
          <p:nvPr/>
        </p:nvGrpSpPr>
        <p:grpSpPr>
          <a:xfrm>
            <a:off x="4244704" y="762000"/>
            <a:ext cx="199236" cy="132982"/>
            <a:chOff x="5828989" y="1069811"/>
            <a:chExt cx="237719" cy="239057"/>
          </a:xfrm>
        </p:grpSpPr>
        <p:cxnSp>
          <p:nvCxnSpPr>
            <p:cNvPr id="201" name="Straight Connector 200">
              <a:extLst>
                <a:ext uri="{FF2B5EF4-FFF2-40B4-BE49-F238E27FC236}">
                  <a16:creationId xmlns:a16="http://schemas.microsoft.com/office/drawing/2014/main" id="{38CF35DE-E4E0-4CA3-920A-5AD209EAAD38}"/>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172EBA3-E93B-4854-827B-3FDF1493A58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80FA7EC2-87F1-4EF9-9B4E-387F165EE3E1}"/>
              </a:ext>
            </a:extLst>
          </p:cNvPr>
          <p:cNvGrpSpPr/>
          <p:nvPr/>
        </p:nvGrpSpPr>
        <p:grpSpPr>
          <a:xfrm>
            <a:off x="4000141" y="811789"/>
            <a:ext cx="199236" cy="132982"/>
            <a:chOff x="5828989" y="1069811"/>
            <a:chExt cx="237719" cy="239057"/>
          </a:xfrm>
        </p:grpSpPr>
        <p:cxnSp>
          <p:nvCxnSpPr>
            <p:cNvPr id="204" name="Straight Connector 203">
              <a:extLst>
                <a:ext uri="{FF2B5EF4-FFF2-40B4-BE49-F238E27FC236}">
                  <a16:creationId xmlns:a16="http://schemas.microsoft.com/office/drawing/2014/main" id="{72857FBF-CA64-4BFB-B317-0F8FB5D952B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E7FACF8-C6F2-4B9D-A300-AFC47E5FED3C}"/>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0203E0E7-7E87-4CFA-A8C8-D2A591B4B821}"/>
              </a:ext>
            </a:extLst>
          </p:cNvPr>
          <p:cNvGrpSpPr/>
          <p:nvPr/>
        </p:nvGrpSpPr>
        <p:grpSpPr>
          <a:xfrm>
            <a:off x="3856008" y="811789"/>
            <a:ext cx="199236" cy="132982"/>
            <a:chOff x="5828989" y="1069811"/>
            <a:chExt cx="237719" cy="239057"/>
          </a:xfrm>
        </p:grpSpPr>
        <p:cxnSp>
          <p:nvCxnSpPr>
            <p:cNvPr id="207" name="Straight Connector 206">
              <a:extLst>
                <a:ext uri="{FF2B5EF4-FFF2-40B4-BE49-F238E27FC236}">
                  <a16:creationId xmlns:a16="http://schemas.microsoft.com/office/drawing/2014/main" id="{8F8920B5-2157-48F1-83AE-9BC9B3A767F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6AD039-3CFF-4282-B51D-B6982C67CFA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Oval 208">
            <a:extLst>
              <a:ext uri="{FF2B5EF4-FFF2-40B4-BE49-F238E27FC236}">
                <a16:creationId xmlns:a16="http://schemas.microsoft.com/office/drawing/2014/main" id="{7267298C-FFC5-42C1-AD32-652F40010FD8}"/>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BB452C08-6EF4-4379-9AB7-56E725F01E10}"/>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83D929E-70D1-496A-BF92-B6614F245E18}"/>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A6B5C1E-1288-4504-A427-F1243C3E5C20}"/>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458819F2-4C13-4185-B5AA-8157C9257B97}"/>
              </a:ext>
            </a:extLst>
          </p:cNvPr>
          <p:cNvGrpSpPr/>
          <p:nvPr/>
        </p:nvGrpSpPr>
        <p:grpSpPr>
          <a:xfrm flipV="1">
            <a:off x="4238687" y="1564273"/>
            <a:ext cx="199236" cy="111650"/>
            <a:chOff x="5828989" y="1069811"/>
            <a:chExt cx="237719" cy="239057"/>
          </a:xfrm>
        </p:grpSpPr>
        <p:cxnSp>
          <p:nvCxnSpPr>
            <p:cNvPr id="214" name="Straight Connector 213">
              <a:extLst>
                <a:ext uri="{FF2B5EF4-FFF2-40B4-BE49-F238E27FC236}">
                  <a16:creationId xmlns:a16="http://schemas.microsoft.com/office/drawing/2014/main" id="{6B266144-B01E-4C13-84BE-05365A45DBC4}"/>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2D2EF9E-727C-4742-B995-443CF1CC3A51}"/>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4634A19D-7D99-4976-A320-5FCB97A421A0}"/>
              </a:ext>
            </a:extLst>
          </p:cNvPr>
          <p:cNvSpPr txBox="1"/>
          <p:nvPr/>
        </p:nvSpPr>
        <p:spPr>
          <a:xfrm>
            <a:off x="5333229" y="2925224"/>
            <a:ext cx="2044149" cy="369332"/>
          </a:xfrm>
          <a:prstGeom prst="rect">
            <a:avLst/>
          </a:prstGeom>
          <a:noFill/>
        </p:spPr>
        <p:txBody>
          <a:bodyPr wrap="none" rtlCol="0">
            <a:spAutoFit/>
          </a:bodyPr>
          <a:lstStyle/>
          <a:p>
            <a:r>
              <a:rPr lang="en-US" b="1" i="1" dirty="0"/>
              <a:t>the BM does not.</a:t>
            </a:r>
          </a:p>
        </p:txBody>
      </p:sp>
      <p:cxnSp>
        <p:nvCxnSpPr>
          <p:cNvPr id="8" name="Straight Arrow Connector 7">
            <a:extLst>
              <a:ext uri="{FF2B5EF4-FFF2-40B4-BE49-F238E27FC236}">
                <a16:creationId xmlns:a16="http://schemas.microsoft.com/office/drawing/2014/main" id="{20E91177-BE31-4CD8-AE9B-4D971E100D9D}"/>
              </a:ext>
            </a:extLst>
          </p:cNvPr>
          <p:cNvCxnSpPr/>
          <p:nvPr/>
        </p:nvCxnSpPr>
        <p:spPr>
          <a:xfrm flipH="1">
            <a:off x="4531407" y="2465345"/>
            <a:ext cx="835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A5C6D50-DCFC-4532-87FD-0F91310929F0}"/>
              </a:ext>
            </a:extLst>
          </p:cNvPr>
          <p:cNvCxnSpPr>
            <a:cxnSpLocks/>
          </p:cNvCxnSpPr>
          <p:nvPr/>
        </p:nvCxnSpPr>
        <p:spPr>
          <a:xfrm flipH="1">
            <a:off x="4800600" y="3124200"/>
            <a:ext cx="566759" cy="12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01AF093-C0C5-4B21-A56A-CBCD7FFE9EA9}"/>
              </a:ext>
            </a:extLst>
          </p:cNvPr>
          <p:cNvSpPr txBox="1"/>
          <p:nvPr/>
        </p:nvSpPr>
        <p:spPr>
          <a:xfrm>
            <a:off x="5340948" y="2300043"/>
            <a:ext cx="3574452" cy="523220"/>
          </a:xfrm>
          <a:prstGeom prst="rect">
            <a:avLst/>
          </a:prstGeom>
          <a:solidFill>
            <a:schemeClr val="bg1"/>
          </a:solidFill>
        </p:spPr>
        <p:txBody>
          <a:bodyPr wrap="square" rtlCol="0">
            <a:spAutoFit/>
          </a:bodyPr>
          <a:lstStyle/>
          <a:p>
            <a:r>
              <a:rPr lang="en-US" sz="1400" i="1" dirty="0">
                <a:solidFill>
                  <a:srgbClr val="0000FF"/>
                </a:solidFill>
              </a:rPr>
              <a:t>But note further that, while the PRs closely interdigitate with these infoldings…</a:t>
            </a:r>
          </a:p>
        </p:txBody>
      </p:sp>
      <p:sp>
        <p:nvSpPr>
          <p:cNvPr id="101" name="Text Box 4">
            <a:extLst>
              <a:ext uri="{FF2B5EF4-FFF2-40B4-BE49-F238E27FC236}">
                <a16:creationId xmlns:a16="http://schemas.microsoft.com/office/drawing/2014/main" id="{0C8C481A-5B4A-45F5-B5D0-EF1A2B08FA47}"/>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03" name="Text Box 5">
            <a:extLst>
              <a:ext uri="{FF2B5EF4-FFF2-40B4-BE49-F238E27FC236}">
                <a16:creationId xmlns:a16="http://schemas.microsoft.com/office/drawing/2014/main" id="{C802FD6B-C0A7-4AC5-9DFF-124051F81801}"/>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04" name="Line 6">
            <a:extLst>
              <a:ext uri="{FF2B5EF4-FFF2-40B4-BE49-F238E27FC236}">
                <a16:creationId xmlns:a16="http://schemas.microsoft.com/office/drawing/2014/main" id="{5FE153F9-0A26-4B7F-AF5F-6CFE7CA31D75}"/>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Text Box 13">
            <a:extLst>
              <a:ext uri="{FF2B5EF4-FFF2-40B4-BE49-F238E27FC236}">
                <a16:creationId xmlns:a16="http://schemas.microsoft.com/office/drawing/2014/main" id="{4A0424F6-1B4F-48A6-A218-079B9250E3D3}"/>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05" name="Left Brace 104">
            <a:extLst>
              <a:ext uri="{FF2B5EF4-FFF2-40B4-BE49-F238E27FC236}">
                <a16:creationId xmlns:a16="http://schemas.microsoft.com/office/drawing/2014/main" id="{88E7F6F9-5B5A-4863-973B-8898E1B9DC40}"/>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3CA010DB-1C80-4894-A171-41577585217E}"/>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99" name="TextBox 98">
            <a:extLst>
              <a:ext uri="{FF2B5EF4-FFF2-40B4-BE49-F238E27FC236}">
                <a16:creationId xmlns:a16="http://schemas.microsoft.com/office/drawing/2014/main" id="{8039989F-076B-4BD0-8BAE-CE79E263EE7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40294831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10" name="Rectangle 8">
            <a:extLst>
              <a:ext uri="{FF2B5EF4-FFF2-40B4-BE49-F238E27FC236}">
                <a16:creationId xmlns:a16="http://schemas.microsoft.com/office/drawing/2014/main" id="{659CC96A-1976-4C6B-BEB7-47FBA9098E0B}"/>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104" name="Text Box 4">
            <a:extLst>
              <a:ext uri="{FF2B5EF4-FFF2-40B4-BE49-F238E27FC236}">
                <a16:creationId xmlns:a16="http://schemas.microsoft.com/office/drawing/2014/main" id="{3DBF17DB-9B72-47F7-813D-4D2D79B5AEDF}"/>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05" name="Text Box 5">
            <a:extLst>
              <a:ext uri="{FF2B5EF4-FFF2-40B4-BE49-F238E27FC236}">
                <a16:creationId xmlns:a16="http://schemas.microsoft.com/office/drawing/2014/main" id="{F46EFB55-4663-44F2-BDD9-56CA543DF042}"/>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06" name="Line 6">
            <a:extLst>
              <a:ext uri="{FF2B5EF4-FFF2-40B4-BE49-F238E27FC236}">
                <a16:creationId xmlns:a16="http://schemas.microsoft.com/office/drawing/2014/main" id="{42A0760E-9E1A-4630-9243-BDEA5549F74F}"/>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128</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138" name="Explosion: 14 Points 137">
            <a:extLst>
              <a:ext uri="{FF2B5EF4-FFF2-40B4-BE49-F238E27FC236}">
                <a16:creationId xmlns:a16="http://schemas.microsoft.com/office/drawing/2014/main" id="{89DACE79-4834-4D53-9CCC-84B31421DA55}"/>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xplosion: 14 Points 138">
            <a:extLst>
              <a:ext uri="{FF2B5EF4-FFF2-40B4-BE49-F238E27FC236}">
                <a16:creationId xmlns:a16="http://schemas.microsoft.com/office/drawing/2014/main" id="{E427A5D7-BC95-4916-9760-22519842AD0E}"/>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Explosion: 14 Points 139">
            <a:extLst>
              <a:ext uri="{FF2B5EF4-FFF2-40B4-BE49-F238E27FC236}">
                <a16:creationId xmlns:a16="http://schemas.microsoft.com/office/drawing/2014/main" id="{C32ADCFC-9830-48A8-8E40-ACEFDD5EB9D3}"/>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xplosion: 14 Points 140">
            <a:extLst>
              <a:ext uri="{FF2B5EF4-FFF2-40B4-BE49-F238E27FC236}">
                <a16:creationId xmlns:a16="http://schemas.microsoft.com/office/drawing/2014/main" id="{F1DB7FF7-6D5D-4107-AFD7-9BC0AC151004}"/>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14 Points 141">
            <a:extLst>
              <a:ext uri="{FF2B5EF4-FFF2-40B4-BE49-F238E27FC236}">
                <a16:creationId xmlns:a16="http://schemas.microsoft.com/office/drawing/2014/main" id="{4942D5B8-6B1A-4456-891F-479A80035400}"/>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xplosion: 14 Points 142">
            <a:extLst>
              <a:ext uri="{FF2B5EF4-FFF2-40B4-BE49-F238E27FC236}">
                <a16:creationId xmlns:a16="http://schemas.microsoft.com/office/drawing/2014/main" id="{F7E7203D-1C6B-4344-A6B6-27D2C7E8B77A}"/>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xplosion: 14 Points 143">
            <a:extLst>
              <a:ext uri="{FF2B5EF4-FFF2-40B4-BE49-F238E27FC236}">
                <a16:creationId xmlns:a16="http://schemas.microsoft.com/office/drawing/2014/main" id="{92A30AA9-96A9-49AE-872D-6000CF8217C6}"/>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xplosion: 14 Points 144">
            <a:extLst>
              <a:ext uri="{FF2B5EF4-FFF2-40B4-BE49-F238E27FC236}">
                <a16:creationId xmlns:a16="http://schemas.microsoft.com/office/drawing/2014/main" id="{8F4C2888-B402-4D16-B444-CE9C2C8D860F}"/>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14 Points 145">
            <a:extLst>
              <a:ext uri="{FF2B5EF4-FFF2-40B4-BE49-F238E27FC236}">
                <a16:creationId xmlns:a16="http://schemas.microsoft.com/office/drawing/2014/main" id="{956EA767-CA52-492A-BA79-6DEE1209F647}"/>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xplosion: 14 Points 146">
            <a:extLst>
              <a:ext uri="{FF2B5EF4-FFF2-40B4-BE49-F238E27FC236}">
                <a16:creationId xmlns:a16="http://schemas.microsoft.com/office/drawing/2014/main" id="{0974F649-482E-49E2-B4E4-47B6C5888B38}"/>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xplosion: 14 Points 147">
            <a:extLst>
              <a:ext uri="{FF2B5EF4-FFF2-40B4-BE49-F238E27FC236}">
                <a16:creationId xmlns:a16="http://schemas.microsoft.com/office/drawing/2014/main" id="{1142C1A8-2047-4204-B7D4-E6BD69C005B8}"/>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4 Points 148">
            <a:extLst>
              <a:ext uri="{FF2B5EF4-FFF2-40B4-BE49-F238E27FC236}">
                <a16:creationId xmlns:a16="http://schemas.microsoft.com/office/drawing/2014/main" id="{187A75EC-9FBD-454A-8517-326498292246}"/>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Rounded Corners 149">
            <a:extLst>
              <a:ext uri="{FF2B5EF4-FFF2-40B4-BE49-F238E27FC236}">
                <a16:creationId xmlns:a16="http://schemas.microsoft.com/office/drawing/2014/main" id="{9A34309B-E437-4ED6-A570-C899BFE4984E}"/>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47BEDF14-3932-469C-9556-C03EE3AAE248}"/>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A7A0D7B3-8B1C-4D97-9A7D-BE76C677E778}"/>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91FC2216-3D49-4F69-9204-17F4C99E5DE3}"/>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80A4932B-6560-4902-B693-03B8A91CF02E}"/>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55" name="Rectangle 154">
            <a:extLst>
              <a:ext uri="{FF2B5EF4-FFF2-40B4-BE49-F238E27FC236}">
                <a16:creationId xmlns:a16="http://schemas.microsoft.com/office/drawing/2014/main" id="{7E3F6745-0541-45EE-B5AE-6EB8241BEB78}"/>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26E9E5-C8DF-468B-A4B8-DACEA33A235D}"/>
              </a:ext>
            </a:extLst>
          </p:cNvPr>
          <p:cNvSpPr/>
          <p:nvPr/>
        </p:nvSpPr>
        <p:spPr>
          <a:xfrm>
            <a:off x="3876147" y="2510609"/>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983DA4F4-EACC-4D65-BA54-84B0210C4E19}"/>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6469EEF-2B12-4988-A29F-DFA6326CAEAE}"/>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CB0642ED-44BA-4294-B1B9-3CFE740EEF50}"/>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94A8A2D-8022-4C4F-97DA-C03CC5137839}"/>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33AFD9-DD2F-4ADD-A9FA-CE17193DCE34}"/>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618A8A-B3C0-460A-9A6A-B587881CCA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F61EC67-D61B-4AC0-A150-DE7E1C3BC339}"/>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4" name="Cylinder 163">
            <a:extLst>
              <a:ext uri="{FF2B5EF4-FFF2-40B4-BE49-F238E27FC236}">
                <a16:creationId xmlns:a16="http://schemas.microsoft.com/office/drawing/2014/main" id="{FDE91636-9B11-4011-A7D5-0A60D3F859D2}"/>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a:extLst>
              <a:ext uri="{FF2B5EF4-FFF2-40B4-BE49-F238E27FC236}">
                <a16:creationId xmlns:a16="http://schemas.microsoft.com/office/drawing/2014/main" id="{1AC77F05-8F1F-45D5-AA0D-F5F6E7F135DF}"/>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a:extLst>
              <a:ext uri="{FF2B5EF4-FFF2-40B4-BE49-F238E27FC236}">
                <a16:creationId xmlns:a16="http://schemas.microsoft.com/office/drawing/2014/main" id="{85C16EAB-09BF-4334-8461-CA6E09F0AA8A}"/>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ylinder 166">
            <a:extLst>
              <a:ext uri="{FF2B5EF4-FFF2-40B4-BE49-F238E27FC236}">
                <a16:creationId xmlns:a16="http://schemas.microsoft.com/office/drawing/2014/main" id="{7C798BE4-BFF1-4F9F-BF60-FDA5CBE06C42}"/>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1D9E526E-EB7C-4AC8-A12F-2D7C59DEB9EB}"/>
              </a:ext>
            </a:extLst>
          </p:cNvPr>
          <p:cNvCxnSpPr>
            <a:cxnSpLocks/>
            <a:stCxn id="164"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B220B39-C439-4C27-8634-2708F7A845A8}"/>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E6C51D4-681B-4AA9-9A7D-542386D89914}"/>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0EC2DB9-4AFA-40D0-A9B7-478E33B7ED74}"/>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F05FF6-BA76-4954-A069-F1E0B69C34BF}"/>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59EBE1-7FE7-4C19-A07E-5DFAC152CCA8}"/>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8D428C2-674C-42F8-BAED-99294CB28B42}"/>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112C411-9295-4C26-9DA7-1D1A1B1AFC6D}"/>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386E5F7-898D-4A58-B914-A8C366F4B821}"/>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B2E7D35-BFAF-48EB-AC2A-EF45F0152EB6}"/>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58EC172-43D7-478A-885B-9741DCBE8BCD}"/>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177F0F3-4993-41E6-A209-FE8AAD9FFEEB}"/>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F220E0B-5C9B-479F-B8B4-0363D4AF2B0E}"/>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3DBE848-C5B9-44C8-8202-401FF9184F2F}"/>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82B6810-17EC-4D44-B3DA-90CD6D2BA915}"/>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8AB0993-35E5-4CCE-A5F1-FCBDD05BB125}"/>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4E7C3DA-B9AC-4B75-B231-4B55D183EA63}"/>
              </a:ext>
            </a:extLst>
          </p:cNvPr>
          <p:cNvGrpSpPr/>
          <p:nvPr/>
        </p:nvGrpSpPr>
        <p:grpSpPr>
          <a:xfrm flipV="1">
            <a:off x="3657600" y="1522471"/>
            <a:ext cx="199236" cy="111650"/>
            <a:chOff x="5828989" y="1069811"/>
            <a:chExt cx="237719" cy="239057"/>
          </a:xfrm>
        </p:grpSpPr>
        <p:cxnSp>
          <p:nvCxnSpPr>
            <p:cNvPr id="185" name="Straight Connector 184">
              <a:extLst>
                <a:ext uri="{FF2B5EF4-FFF2-40B4-BE49-F238E27FC236}">
                  <a16:creationId xmlns:a16="http://schemas.microsoft.com/office/drawing/2014/main" id="{EE33D92E-838B-454C-AC33-D387402929C5}"/>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DC5B83-5AE4-4B37-B84B-08081E5AAA84}"/>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C2DD3A8D-730E-4056-9A07-707E64685897}"/>
              </a:ext>
            </a:extLst>
          </p:cNvPr>
          <p:cNvGrpSpPr/>
          <p:nvPr/>
        </p:nvGrpSpPr>
        <p:grpSpPr>
          <a:xfrm flipV="1">
            <a:off x="3994124" y="1522471"/>
            <a:ext cx="199236" cy="111650"/>
            <a:chOff x="5828989" y="1069811"/>
            <a:chExt cx="237719" cy="239057"/>
          </a:xfrm>
        </p:grpSpPr>
        <p:cxnSp>
          <p:nvCxnSpPr>
            <p:cNvPr id="188" name="Straight Connector 187">
              <a:extLst>
                <a:ext uri="{FF2B5EF4-FFF2-40B4-BE49-F238E27FC236}">
                  <a16:creationId xmlns:a16="http://schemas.microsoft.com/office/drawing/2014/main" id="{21C5DAA8-0A45-44F0-9AAB-3906D56D0C7E}"/>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FACFACB-335B-4C47-ABF8-FFDFC229018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CC73340-FC0A-47E3-8B00-B91CB48D03DC}"/>
              </a:ext>
            </a:extLst>
          </p:cNvPr>
          <p:cNvGrpSpPr/>
          <p:nvPr/>
        </p:nvGrpSpPr>
        <p:grpSpPr>
          <a:xfrm flipV="1">
            <a:off x="3849991" y="1522471"/>
            <a:ext cx="199236" cy="111650"/>
            <a:chOff x="5828989" y="1069811"/>
            <a:chExt cx="237719" cy="239057"/>
          </a:xfrm>
        </p:grpSpPr>
        <p:cxnSp>
          <p:nvCxnSpPr>
            <p:cNvPr id="191" name="Straight Connector 190">
              <a:extLst>
                <a:ext uri="{FF2B5EF4-FFF2-40B4-BE49-F238E27FC236}">
                  <a16:creationId xmlns:a16="http://schemas.microsoft.com/office/drawing/2014/main" id="{2E827135-7EF2-492B-8C0D-3E86CFB26556}"/>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1F8626-FE23-4565-83FD-EF7F28D2FD0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6E214ED8-AC9C-4938-B295-0AA8EF75A619}"/>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FAB0481-A4B3-4578-A29D-D4C00224868A}"/>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602FCC-D273-47F0-B5BE-18A1BB7CD456}"/>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01654B5-E3AC-478A-8992-083AFE287F55}"/>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F35F3A89-58EA-4557-A161-7E34AB7243AF}"/>
              </a:ext>
            </a:extLst>
          </p:cNvPr>
          <p:cNvGrpSpPr/>
          <p:nvPr/>
        </p:nvGrpSpPr>
        <p:grpSpPr>
          <a:xfrm>
            <a:off x="3663617" y="811789"/>
            <a:ext cx="199236" cy="132982"/>
            <a:chOff x="5828989" y="1069811"/>
            <a:chExt cx="237719" cy="239057"/>
          </a:xfrm>
        </p:grpSpPr>
        <p:cxnSp>
          <p:nvCxnSpPr>
            <p:cNvPr id="198" name="Straight Connector 197">
              <a:extLst>
                <a:ext uri="{FF2B5EF4-FFF2-40B4-BE49-F238E27FC236}">
                  <a16:creationId xmlns:a16="http://schemas.microsoft.com/office/drawing/2014/main" id="{3F5DA9C3-9DB6-4309-8E69-22A87897493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52421CD-D25A-4CF2-B477-97EC2D5F4ED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0B77C003-A879-4EDD-A2B2-400AA236E42C}"/>
              </a:ext>
            </a:extLst>
          </p:cNvPr>
          <p:cNvGrpSpPr/>
          <p:nvPr/>
        </p:nvGrpSpPr>
        <p:grpSpPr>
          <a:xfrm>
            <a:off x="4244704" y="762000"/>
            <a:ext cx="199236" cy="132982"/>
            <a:chOff x="5828989" y="1069811"/>
            <a:chExt cx="237719" cy="239057"/>
          </a:xfrm>
        </p:grpSpPr>
        <p:cxnSp>
          <p:nvCxnSpPr>
            <p:cNvPr id="201" name="Straight Connector 200">
              <a:extLst>
                <a:ext uri="{FF2B5EF4-FFF2-40B4-BE49-F238E27FC236}">
                  <a16:creationId xmlns:a16="http://schemas.microsoft.com/office/drawing/2014/main" id="{38CF35DE-E4E0-4CA3-920A-5AD209EAAD38}"/>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172EBA3-E93B-4854-827B-3FDF1493A58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80FA7EC2-87F1-4EF9-9B4E-387F165EE3E1}"/>
              </a:ext>
            </a:extLst>
          </p:cNvPr>
          <p:cNvGrpSpPr/>
          <p:nvPr/>
        </p:nvGrpSpPr>
        <p:grpSpPr>
          <a:xfrm>
            <a:off x="4000141" y="811789"/>
            <a:ext cx="199236" cy="132982"/>
            <a:chOff x="5828989" y="1069811"/>
            <a:chExt cx="237719" cy="239057"/>
          </a:xfrm>
        </p:grpSpPr>
        <p:cxnSp>
          <p:nvCxnSpPr>
            <p:cNvPr id="204" name="Straight Connector 203">
              <a:extLst>
                <a:ext uri="{FF2B5EF4-FFF2-40B4-BE49-F238E27FC236}">
                  <a16:creationId xmlns:a16="http://schemas.microsoft.com/office/drawing/2014/main" id="{72857FBF-CA64-4BFB-B317-0F8FB5D952B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E7FACF8-C6F2-4B9D-A300-AFC47E5FED3C}"/>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0203E0E7-7E87-4CFA-A8C8-D2A591B4B821}"/>
              </a:ext>
            </a:extLst>
          </p:cNvPr>
          <p:cNvGrpSpPr/>
          <p:nvPr/>
        </p:nvGrpSpPr>
        <p:grpSpPr>
          <a:xfrm>
            <a:off x="3856008" y="811789"/>
            <a:ext cx="199236" cy="132982"/>
            <a:chOff x="5828989" y="1069811"/>
            <a:chExt cx="237719" cy="239057"/>
          </a:xfrm>
        </p:grpSpPr>
        <p:cxnSp>
          <p:nvCxnSpPr>
            <p:cNvPr id="207" name="Straight Connector 206">
              <a:extLst>
                <a:ext uri="{FF2B5EF4-FFF2-40B4-BE49-F238E27FC236}">
                  <a16:creationId xmlns:a16="http://schemas.microsoft.com/office/drawing/2014/main" id="{8F8920B5-2157-48F1-83AE-9BC9B3A767FD}"/>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6AD039-3CFF-4282-B51D-B6982C67CFA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Oval 208">
            <a:extLst>
              <a:ext uri="{FF2B5EF4-FFF2-40B4-BE49-F238E27FC236}">
                <a16:creationId xmlns:a16="http://schemas.microsoft.com/office/drawing/2014/main" id="{7267298C-FFC5-42C1-AD32-652F40010FD8}"/>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BB452C08-6EF4-4379-9AB7-56E725F01E10}"/>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83D929E-70D1-496A-BF92-B6614F245E18}"/>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A6B5C1E-1288-4504-A427-F1243C3E5C20}"/>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458819F2-4C13-4185-B5AA-8157C9257B97}"/>
              </a:ext>
            </a:extLst>
          </p:cNvPr>
          <p:cNvGrpSpPr/>
          <p:nvPr/>
        </p:nvGrpSpPr>
        <p:grpSpPr>
          <a:xfrm flipV="1">
            <a:off x="4238687" y="1564273"/>
            <a:ext cx="199236" cy="111650"/>
            <a:chOff x="5828989" y="1069811"/>
            <a:chExt cx="237719" cy="239057"/>
          </a:xfrm>
        </p:grpSpPr>
        <p:cxnSp>
          <p:nvCxnSpPr>
            <p:cNvPr id="214" name="Straight Connector 213">
              <a:extLst>
                <a:ext uri="{FF2B5EF4-FFF2-40B4-BE49-F238E27FC236}">
                  <a16:creationId xmlns:a16="http://schemas.microsoft.com/office/drawing/2014/main" id="{6B266144-B01E-4C13-84BE-05365A45DBC4}"/>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2D2EF9E-727C-4742-B995-443CF1CC3A51}"/>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4634A19D-7D99-4976-A320-5FCB97A421A0}"/>
              </a:ext>
            </a:extLst>
          </p:cNvPr>
          <p:cNvSpPr txBox="1"/>
          <p:nvPr/>
        </p:nvSpPr>
        <p:spPr>
          <a:xfrm>
            <a:off x="5333229" y="2925224"/>
            <a:ext cx="2044149" cy="369332"/>
          </a:xfrm>
          <a:prstGeom prst="rect">
            <a:avLst/>
          </a:prstGeom>
          <a:noFill/>
        </p:spPr>
        <p:txBody>
          <a:bodyPr wrap="none" rtlCol="0">
            <a:spAutoFit/>
          </a:bodyPr>
          <a:lstStyle/>
          <a:p>
            <a:r>
              <a:rPr lang="en-US" b="1" i="1" dirty="0">
                <a:solidFill>
                  <a:schemeClr val="bg1">
                    <a:lumMod val="75000"/>
                  </a:schemeClr>
                </a:solidFill>
              </a:rPr>
              <a:t>the BM does not.</a:t>
            </a:r>
          </a:p>
        </p:txBody>
      </p:sp>
      <p:cxnSp>
        <p:nvCxnSpPr>
          <p:cNvPr id="8" name="Straight Arrow Connector 7">
            <a:extLst>
              <a:ext uri="{FF2B5EF4-FFF2-40B4-BE49-F238E27FC236}">
                <a16:creationId xmlns:a16="http://schemas.microsoft.com/office/drawing/2014/main" id="{20E91177-BE31-4CD8-AE9B-4D971E100D9D}"/>
              </a:ext>
            </a:extLst>
          </p:cNvPr>
          <p:cNvCxnSpPr/>
          <p:nvPr/>
        </p:nvCxnSpPr>
        <p:spPr>
          <a:xfrm flipH="1">
            <a:off x="4531407" y="2465345"/>
            <a:ext cx="835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A5C6D50-DCFC-4532-87FD-0F91310929F0}"/>
              </a:ext>
            </a:extLst>
          </p:cNvPr>
          <p:cNvCxnSpPr>
            <a:cxnSpLocks/>
          </p:cNvCxnSpPr>
          <p:nvPr/>
        </p:nvCxnSpPr>
        <p:spPr>
          <a:xfrm flipH="1">
            <a:off x="4800600" y="3124200"/>
            <a:ext cx="566759" cy="128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01AF093-C0C5-4B21-A56A-CBCD7FFE9EA9}"/>
              </a:ext>
            </a:extLst>
          </p:cNvPr>
          <p:cNvSpPr txBox="1"/>
          <p:nvPr/>
        </p:nvSpPr>
        <p:spPr>
          <a:xfrm>
            <a:off x="5340948" y="2300043"/>
            <a:ext cx="3686622" cy="523220"/>
          </a:xfrm>
          <a:prstGeom prst="rect">
            <a:avLst/>
          </a:prstGeom>
          <a:solidFill>
            <a:schemeClr val="bg1"/>
          </a:solidFill>
        </p:spPr>
        <p:txBody>
          <a:bodyPr wrap="square" rtlCol="0">
            <a:spAutoFit/>
          </a:bodyPr>
          <a:lstStyle/>
          <a:p>
            <a:r>
              <a:rPr lang="en-US" sz="1400" i="1" dirty="0">
                <a:solidFill>
                  <a:schemeClr val="bg1">
                    <a:lumMod val="75000"/>
                  </a:schemeClr>
                </a:solidFill>
              </a:rPr>
              <a:t>But note further that, while </a:t>
            </a:r>
            <a:r>
              <a:rPr lang="en-US" sz="1400" b="1" i="1" u="sng" dirty="0">
                <a:solidFill>
                  <a:srgbClr val="0000FF"/>
                </a:solidFill>
              </a:rPr>
              <a:t>the PRs closely interdigitate with these infoldings</a:t>
            </a:r>
            <a:r>
              <a:rPr lang="en-US" sz="1400" i="1" dirty="0">
                <a:solidFill>
                  <a:schemeClr val="bg1">
                    <a:lumMod val="75000"/>
                  </a:schemeClr>
                </a:solidFill>
              </a:rPr>
              <a:t>…</a:t>
            </a:r>
          </a:p>
        </p:txBody>
      </p:sp>
      <p:sp>
        <p:nvSpPr>
          <p:cNvPr id="3" name="TextBox 2">
            <a:extLst>
              <a:ext uri="{FF2B5EF4-FFF2-40B4-BE49-F238E27FC236}">
                <a16:creationId xmlns:a16="http://schemas.microsoft.com/office/drawing/2014/main" id="{F4AAC7CC-ADF3-4B1E-89EA-B303FCA4F056}"/>
              </a:ext>
            </a:extLst>
          </p:cNvPr>
          <p:cNvSpPr txBox="1"/>
          <p:nvPr/>
        </p:nvSpPr>
        <p:spPr>
          <a:xfrm>
            <a:off x="5481491" y="2842575"/>
            <a:ext cx="3510109" cy="1169551"/>
          </a:xfrm>
          <a:prstGeom prst="rect">
            <a:avLst/>
          </a:prstGeom>
          <a:solidFill>
            <a:srgbClr val="FFFF00"/>
          </a:solidFill>
        </p:spPr>
        <p:txBody>
          <a:bodyPr wrap="square" rtlCol="0">
            <a:spAutoFit/>
          </a:bodyPr>
          <a:lstStyle/>
          <a:p>
            <a:r>
              <a:rPr lang="en-US" sz="1400" dirty="0">
                <a:solidFill>
                  <a:srgbClr val="0000FF"/>
                </a:solidFill>
              </a:rPr>
              <a:t>Recall that a central function of the RPE is to provide metabolic support for the PRs. The interdigitations greatly increase the total surface area of PR-RPE contact, thereby facilitating these metabolic efforts.</a:t>
            </a:r>
          </a:p>
        </p:txBody>
      </p:sp>
      <p:sp>
        <p:nvSpPr>
          <p:cNvPr id="111" name="Text Box 13">
            <a:extLst>
              <a:ext uri="{FF2B5EF4-FFF2-40B4-BE49-F238E27FC236}">
                <a16:creationId xmlns:a16="http://schemas.microsoft.com/office/drawing/2014/main" id="{1B451266-4AC8-4D90-8CE1-D47D646BFFC6}"/>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08" name="Left Brace 107">
            <a:extLst>
              <a:ext uri="{FF2B5EF4-FFF2-40B4-BE49-F238E27FC236}">
                <a16:creationId xmlns:a16="http://schemas.microsoft.com/office/drawing/2014/main" id="{AC27D5BF-FAAD-4454-BBA5-57EC4B993B96}"/>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19965798-84D8-4BA2-B5A5-E6FDF63CB98B}"/>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101" name="TextBox 100">
            <a:extLst>
              <a:ext uri="{FF2B5EF4-FFF2-40B4-BE49-F238E27FC236}">
                <a16:creationId xmlns:a16="http://schemas.microsoft.com/office/drawing/2014/main" id="{B912784F-0BF4-4D36-8C09-8CA31C3814A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7107288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53" name="Rectangle 8">
            <a:extLst>
              <a:ext uri="{FF2B5EF4-FFF2-40B4-BE49-F238E27FC236}">
                <a16:creationId xmlns:a16="http://schemas.microsoft.com/office/drawing/2014/main" id="{6F7E9663-AC6D-444E-8752-A7C247EEC5A7}"/>
              </a:ext>
            </a:extLst>
          </p:cNvPr>
          <p:cNvSpPr txBox="1">
            <a:spLocks noChangeArrowheads="1"/>
          </p:cNvSpPr>
          <p:nvPr/>
        </p:nvSpPr>
        <p:spPr bwMode="auto">
          <a:xfrm>
            <a:off x="304800" y="2065338"/>
            <a:ext cx="8610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dirty="0">
                <a:solidFill>
                  <a:schemeClr val="bg1">
                    <a:lumMod val="95000"/>
                  </a:schemeClr>
                </a:solidFill>
              </a:rPr>
              <a:t>The five layers of Bruch’s membrane:</a:t>
            </a:r>
          </a:p>
          <a:p>
            <a:endParaRPr lang="en-US" kern="0" dirty="0">
              <a:solidFill>
                <a:schemeClr val="bg1">
                  <a:lumMod val="75000"/>
                </a:schemeClr>
              </a:solidFill>
            </a:endParaRPr>
          </a:p>
          <a:p>
            <a:pPr lvl="1"/>
            <a:r>
              <a:rPr lang="en-US" kern="0" dirty="0">
                <a:solidFill>
                  <a:srgbClr val="0000FF"/>
                </a:solidFill>
              </a:rPr>
              <a:t>Basement membrane</a:t>
            </a:r>
            <a:r>
              <a:rPr lang="en-US" kern="0" dirty="0"/>
              <a:t> of RPE</a:t>
            </a:r>
          </a:p>
          <a:p>
            <a:pPr lvl="1"/>
            <a:r>
              <a:rPr lang="en-US" kern="0" dirty="0"/>
              <a:t>Inner </a:t>
            </a:r>
            <a:r>
              <a:rPr lang="en-US" kern="0" dirty="0">
                <a:solidFill>
                  <a:srgbClr val="0000FF"/>
                </a:solidFill>
              </a:rPr>
              <a:t>collagenous</a:t>
            </a:r>
            <a:r>
              <a:rPr lang="en-US" kern="0" dirty="0"/>
              <a:t> layer</a:t>
            </a:r>
          </a:p>
          <a:p>
            <a:pPr lvl="1"/>
            <a:r>
              <a:rPr lang="en-US" kern="0" dirty="0">
                <a:solidFill>
                  <a:srgbClr val="0000FF"/>
                </a:solidFill>
              </a:rPr>
              <a:t>Elastic</a:t>
            </a:r>
            <a:r>
              <a:rPr lang="en-US" kern="0" dirty="0"/>
              <a:t> layer</a:t>
            </a:r>
          </a:p>
          <a:p>
            <a:pPr lvl="1"/>
            <a:r>
              <a:rPr lang="en-US" kern="0" dirty="0"/>
              <a:t>Outer </a:t>
            </a:r>
            <a:r>
              <a:rPr lang="en-US" kern="0" dirty="0">
                <a:solidFill>
                  <a:srgbClr val="0000FF"/>
                </a:solidFill>
              </a:rPr>
              <a:t>collagenous</a:t>
            </a:r>
            <a:r>
              <a:rPr lang="en-US" kern="0" dirty="0"/>
              <a:t> layer</a:t>
            </a:r>
          </a:p>
          <a:p>
            <a:pPr lvl="1"/>
            <a:r>
              <a:rPr lang="en-US" kern="0" dirty="0">
                <a:solidFill>
                  <a:srgbClr val="0000FF"/>
                </a:solidFill>
              </a:rPr>
              <a:t>Basement membrane </a:t>
            </a:r>
            <a:r>
              <a:rPr lang="en-US" kern="0" dirty="0"/>
              <a:t>of choriocapillaris</a:t>
            </a:r>
          </a:p>
        </p:txBody>
      </p:sp>
      <p:sp>
        <p:nvSpPr>
          <p:cNvPr id="121869" name="Text Box 13"/>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129</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3" name="Cylinder 2">
            <a:extLst>
              <a:ext uri="{FF2B5EF4-FFF2-40B4-BE49-F238E27FC236}">
                <a16:creationId xmlns:a16="http://schemas.microsoft.com/office/drawing/2014/main" id="{77200CB5-C272-4709-9BA9-52E0E4A78A31}"/>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A8385F66-B59E-465F-B1AC-2F8D4B9F448C}"/>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50AC53BC-EC1A-400F-954E-41E3AF8DF58B}"/>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ylinder 54">
            <a:extLst>
              <a:ext uri="{FF2B5EF4-FFF2-40B4-BE49-F238E27FC236}">
                <a16:creationId xmlns:a16="http://schemas.microsoft.com/office/drawing/2014/main" id="{CCED5329-3010-47CB-9326-FBEAEE673C79}"/>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AA4B6C9-2541-4AC7-8C23-D9F10B6D1915}"/>
              </a:ext>
            </a:extLst>
          </p:cNvPr>
          <p:cNvCxnSpPr>
            <a:cxnSpLocks/>
            <a:stCxn id="3"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C57FE18-2BFB-4963-9069-82C9481C4EB3}"/>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06ED18-6D20-42AD-B4F9-2EFDFEA9D75B}"/>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10D93FC-6256-4618-9087-9C423FA7E253}"/>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A84228-2BF1-412B-B3C3-53A20BAF4EF7}"/>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94FDA-E687-41C5-B854-9A57604C1C95}"/>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C6BBEDA-2AAC-499D-9C7A-7BB2EB498828}"/>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3A6BDF-037A-45CA-8918-4412BE7AA95F}"/>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8D212C7-353B-4E20-B896-568FB5303FAB}"/>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CC0E49-3F31-459F-B160-CB46A26995F7}"/>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C2E80E-4A03-4BF5-864B-9F2EF5DF97AB}"/>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F8F192C-4872-4B1E-99E4-11A43901337A}"/>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D46D96-BCE6-4FF8-ACF2-71E74E024BBC}"/>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4327CDB-EFC4-497B-B9EB-2FF70DA373E1}"/>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0368D34-BE8A-44A6-AB44-5DD0D225DDFF}"/>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EED8C5-BC04-4FC0-AF86-DBA9A564EFD1}"/>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B70EF172-72B7-40BB-AEBA-ED444C52CD3C}"/>
              </a:ext>
            </a:extLst>
          </p:cNvPr>
          <p:cNvGrpSpPr/>
          <p:nvPr/>
        </p:nvGrpSpPr>
        <p:grpSpPr>
          <a:xfrm flipV="1">
            <a:off x="3657600" y="1522471"/>
            <a:ext cx="199236" cy="111650"/>
            <a:chOff x="5828989" y="1069811"/>
            <a:chExt cx="237719" cy="239057"/>
          </a:xfrm>
        </p:grpSpPr>
        <p:cxnSp>
          <p:nvCxnSpPr>
            <p:cNvPr id="108" name="Straight Connector 107">
              <a:extLst>
                <a:ext uri="{FF2B5EF4-FFF2-40B4-BE49-F238E27FC236}">
                  <a16:creationId xmlns:a16="http://schemas.microsoft.com/office/drawing/2014/main" id="{35B8E05C-AFB5-46DE-A3A9-00D2A9BF1DB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13D60B8-7962-4F16-9A0F-29C1D9DF6D6D}"/>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1DCE97A-6374-44EA-8D9E-F42D739676C7}"/>
              </a:ext>
            </a:extLst>
          </p:cNvPr>
          <p:cNvGrpSpPr/>
          <p:nvPr/>
        </p:nvGrpSpPr>
        <p:grpSpPr>
          <a:xfrm flipV="1">
            <a:off x="3994124" y="1522471"/>
            <a:ext cx="199236" cy="111650"/>
            <a:chOff x="5828989" y="1069811"/>
            <a:chExt cx="237719" cy="239057"/>
          </a:xfrm>
        </p:grpSpPr>
        <p:cxnSp>
          <p:nvCxnSpPr>
            <p:cNvPr id="104" name="Straight Connector 103">
              <a:extLst>
                <a:ext uri="{FF2B5EF4-FFF2-40B4-BE49-F238E27FC236}">
                  <a16:creationId xmlns:a16="http://schemas.microsoft.com/office/drawing/2014/main" id="{56909E99-9B1C-4425-924E-AFD946F18482}"/>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734E1B4-A728-4945-98D0-48E0F14DAA59}"/>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EF352C08-B387-4B3F-BE68-73CE5C95CEF2}"/>
              </a:ext>
            </a:extLst>
          </p:cNvPr>
          <p:cNvGrpSpPr/>
          <p:nvPr/>
        </p:nvGrpSpPr>
        <p:grpSpPr>
          <a:xfrm flipV="1">
            <a:off x="3849991" y="1522471"/>
            <a:ext cx="199236" cy="111650"/>
            <a:chOff x="5828989" y="1069811"/>
            <a:chExt cx="237719" cy="239057"/>
          </a:xfrm>
        </p:grpSpPr>
        <p:cxnSp>
          <p:nvCxnSpPr>
            <p:cNvPr id="102" name="Straight Connector 101">
              <a:extLst>
                <a:ext uri="{FF2B5EF4-FFF2-40B4-BE49-F238E27FC236}">
                  <a16:creationId xmlns:a16="http://schemas.microsoft.com/office/drawing/2014/main" id="{B1BD1187-A5D1-4F05-B079-F6C5D6F6AF61}"/>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13E5440-B58A-4BF0-B2EC-2B1CD77E02E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1" name="Straight Connector 110">
            <a:extLst>
              <a:ext uri="{FF2B5EF4-FFF2-40B4-BE49-F238E27FC236}">
                <a16:creationId xmlns:a16="http://schemas.microsoft.com/office/drawing/2014/main" id="{3913B162-FD9A-4350-972C-C9BDF9CAEDD8}"/>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37093BA-ECCF-45AE-B65C-E2FBB563EF5D}"/>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1BCE16D-2542-40C0-A126-0DB943E6A51B}"/>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66D6ECD-3646-4F0B-A00E-21DE58AC4ABF}"/>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B91227CA-9AF7-4C34-B395-07493A86F679}"/>
              </a:ext>
            </a:extLst>
          </p:cNvPr>
          <p:cNvGrpSpPr/>
          <p:nvPr/>
        </p:nvGrpSpPr>
        <p:grpSpPr>
          <a:xfrm>
            <a:off x="3663617" y="811789"/>
            <a:ext cx="199236" cy="132982"/>
            <a:chOff x="5828989" y="1069811"/>
            <a:chExt cx="237719" cy="239057"/>
          </a:xfrm>
        </p:grpSpPr>
        <p:cxnSp>
          <p:nvCxnSpPr>
            <p:cNvPr id="125" name="Straight Connector 124">
              <a:extLst>
                <a:ext uri="{FF2B5EF4-FFF2-40B4-BE49-F238E27FC236}">
                  <a16:creationId xmlns:a16="http://schemas.microsoft.com/office/drawing/2014/main" id="{F6C32C44-006D-427F-BFE2-B61167169BE9}"/>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B49B491-4A51-4385-A13C-FC53654BD3A3}"/>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60683E24-ECCE-47CC-A12E-5D865233846B}"/>
              </a:ext>
            </a:extLst>
          </p:cNvPr>
          <p:cNvGrpSpPr/>
          <p:nvPr/>
        </p:nvGrpSpPr>
        <p:grpSpPr>
          <a:xfrm>
            <a:off x="4244704" y="762000"/>
            <a:ext cx="199236" cy="132982"/>
            <a:chOff x="5828989" y="1069811"/>
            <a:chExt cx="237719" cy="239057"/>
          </a:xfrm>
        </p:grpSpPr>
        <p:cxnSp>
          <p:nvCxnSpPr>
            <p:cNvPr id="123" name="Straight Connector 122">
              <a:extLst>
                <a:ext uri="{FF2B5EF4-FFF2-40B4-BE49-F238E27FC236}">
                  <a16:creationId xmlns:a16="http://schemas.microsoft.com/office/drawing/2014/main" id="{7222C0B3-1EB0-4DA3-81CE-20CF0E038AEF}"/>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084DBFD-7893-4926-B47E-DD7D89889FBA}"/>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6313299F-01FE-4299-9485-1363FD80F64C}"/>
              </a:ext>
            </a:extLst>
          </p:cNvPr>
          <p:cNvGrpSpPr/>
          <p:nvPr/>
        </p:nvGrpSpPr>
        <p:grpSpPr>
          <a:xfrm>
            <a:off x="4000141" y="811789"/>
            <a:ext cx="199236" cy="132982"/>
            <a:chOff x="5828989" y="1069811"/>
            <a:chExt cx="237719" cy="239057"/>
          </a:xfrm>
        </p:grpSpPr>
        <p:cxnSp>
          <p:nvCxnSpPr>
            <p:cNvPr id="121" name="Straight Connector 120">
              <a:extLst>
                <a:ext uri="{FF2B5EF4-FFF2-40B4-BE49-F238E27FC236}">
                  <a16:creationId xmlns:a16="http://schemas.microsoft.com/office/drawing/2014/main" id="{BB88ADA6-B2A3-47B6-BB7B-E54672553181}"/>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F8961DB-132F-405D-9833-D73D457DFA7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7D0EA96C-F852-4F55-827D-964AFAE7DC39}"/>
              </a:ext>
            </a:extLst>
          </p:cNvPr>
          <p:cNvGrpSpPr/>
          <p:nvPr/>
        </p:nvGrpSpPr>
        <p:grpSpPr>
          <a:xfrm>
            <a:off x="3856008" y="811789"/>
            <a:ext cx="199236" cy="132982"/>
            <a:chOff x="5828989" y="1069811"/>
            <a:chExt cx="237719" cy="239057"/>
          </a:xfrm>
        </p:grpSpPr>
        <p:cxnSp>
          <p:nvCxnSpPr>
            <p:cNvPr id="119" name="Straight Connector 118">
              <a:extLst>
                <a:ext uri="{FF2B5EF4-FFF2-40B4-BE49-F238E27FC236}">
                  <a16:creationId xmlns:a16="http://schemas.microsoft.com/office/drawing/2014/main" id="{FA2D1F54-8477-4CC3-B81C-B4AF0AE34ECB}"/>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08360FB-FB7B-407C-8356-54DE43EC88BD}"/>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1880" name="Oval 121879">
            <a:extLst>
              <a:ext uri="{FF2B5EF4-FFF2-40B4-BE49-F238E27FC236}">
                <a16:creationId xmlns:a16="http://schemas.microsoft.com/office/drawing/2014/main" id="{BB50B56B-3CCC-46E5-9451-934CE5585D40}"/>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4367C63-510A-4314-9BB7-FD816005DA5F}"/>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96990C2-22E9-4EC9-B1BB-9D5625F015AE}"/>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324172B-5124-4E58-9F7B-3009BD263854}"/>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941861A-945A-4196-A18F-0AC0DDDC2348}"/>
              </a:ext>
            </a:extLst>
          </p:cNvPr>
          <p:cNvGrpSpPr/>
          <p:nvPr/>
        </p:nvGrpSpPr>
        <p:grpSpPr>
          <a:xfrm flipV="1">
            <a:off x="4238687" y="1564273"/>
            <a:ext cx="199236" cy="111650"/>
            <a:chOff x="5828989" y="1069811"/>
            <a:chExt cx="237719" cy="239057"/>
          </a:xfrm>
        </p:grpSpPr>
        <p:cxnSp>
          <p:nvCxnSpPr>
            <p:cNvPr id="133" name="Straight Connector 132">
              <a:extLst>
                <a:ext uri="{FF2B5EF4-FFF2-40B4-BE49-F238E27FC236}">
                  <a16:creationId xmlns:a16="http://schemas.microsoft.com/office/drawing/2014/main" id="{6D4A8053-2B7E-4BB0-85B8-27A9ECF7B1B7}"/>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01041CA-ACC4-43E3-A6CB-BE750C8565C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Explosion: 14 Points 85">
            <a:extLst>
              <a:ext uri="{FF2B5EF4-FFF2-40B4-BE49-F238E27FC236}">
                <a16:creationId xmlns:a16="http://schemas.microsoft.com/office/drawing/2014/main" id="{79206900-5A8A-4A36-BE99-D4B69C507F21}"/>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xplosion: 14 Points 87">
            <a:extLst>
              <a:ext uri="{FF2B5EF4-FFF2-40B4-BE49-F238E27FC236}">
                <a16:creationId xmlns:a16="http://schemas.microsoft.com/office/drawing/2014/main" id="{A73CE9F5-F8B5-41FD-BCB2-22E30BC3FAD1}"/>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xplosion: 14 Points 88">
            <a:extLst>
              <a:ext uri="{FF2B5EF4-FFF2-40B4-BE49-F238E27FC236}">
                <a16:creationId xmlns:a16="http://schemas.microsoft.com/office/drawing/2014/main" id="{4221CE95-9C7C-464C-B084-F4831299B5E7}"/>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14 Points 89">
            <a:extLst>
              <a:ext uri="{FF2B5EF4-FFF2-40B4-BE49-F238E27FC236}">
                <a16:creationId xmlns:a16="http://schemas.microsoft.com/office/drawing/2014/main" id="{D6C51151-A26A-4121-8301-31CCEFD9B228}"/>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14 Points 90">
            <a:extLst>
              <a:ext uri="{FF2B5EF4-FFF2-40B4-BE49-F238E27FC236}">
                <a16:creationId xmlns:a16="http://schemas.microsoft.com/office/drawing/2014/main" id="{63877A81-080C-496C-BA0A-9F71BEABE69D}"/>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14 Points 91">
            <a:extLst>
              <a:ext uri="{FF2B5EF4-FFF2-40B4-BE49-F238E27FC236}">
                <a16:creationId xmlns:a16="http://schemas.microsoft.com/office/drawing/2014/main" id="{7A767414-EC39-404F-89F8-292B2B1AB0B4}"/>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14 Points 92">
            <a:extLst>
              <a:ext uri="{FF2B5EF4-FFF2-40B4-BE49-F238E27FC236}">
                <a16:creationId xmlns:a16="http://schemas.microsoft.com/office/drawing/2014/main" id="{C289A705-8A78-425F-88BC-72B896CE83BD}"/>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xplosion: 14 Points 98">
            <a:extLst>
              <a:ext uri="{FF2B5EF4-FFF2-40B4-BE49-F238E27FC236}">
                <a16:creationId xmlns:a16="http://schemas.microsoft.com/office/drawing/2014/main" id="{D62A9572-029E-4D27-A137-A34469EAE123}"/>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xplosion: 14 Points 105">
            <a:extLst>
              <a:ext uri="{FF2B5EF4-FFF2-40B4-BE49-F238E27FC236}">
                <a16:creationId xmlns:a16="http://schemas.microsoft.com/office/drawing/2014/main" id="{6EB7489D-B56B-427B-8323-4E74B881DE7B}"/>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4 Points 106">
            <a:extLst>
              <a:ext uri="{FF2B5EF4-FFF2-40B4-BE49-F238E27FC236}">
                <a16:creationId xmlns:a16="http://schemas.microsoft.com/office/drawing/2014/main" id="{357F8B51-63DD-450D-90F7-B419B288749B}"/>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xplosion: 14 Points 109">
            <a:extLst>
              <a:ext uri="{FF2B5EF4-FFF2-40B4-BE49-F238E27FC236}">
                <a16:creationId xmlns:a16="http://schemas.microsoft.com/office/drawing/2014/main" id="{7706CD79-2F22-4122-A17E-D8BD5F2A71DA}"/>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xplosion: 14 Points 126">
            <a:extLst>
              <a:ext uri="{FF2B5EF4-FFF2-40B4-BE49-F238E27FC236}">
                <a16:creationId xmlns:a16="http://schemas.microsoft.com/office/drawing/2014/main" id="{928DDB1A-6740-4BAE-B18E-B942798EBB78}"/>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CCE4E247-8E90-45B3-84FA-719366E4A9CC}"/>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40DC2E6A-8EA0-4C4B-8480-1B85F031EF20}"/>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FACF8516-F42B-4021-9373-EF252FE38C91}"/>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Rounded Corners 137">
            <a:extLst>
              <a:ext uri="{FF2B5EF4-FFF2-40B4-BE49-F238E27FC236}">
                <a16:creationId xmlns:a16="http://schemas.microsoft.com/office/drawing/2014/main" id="{66C36F36-1DB8-4833-A526-018D907E4F77}"/>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5D321B2F-A04C-4A25-9570-EF2BDB99C8AC}"/>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40" name="Rectangle 139">
            <a:extLst>
              <a:ext uri="{FF2B5EF4-FFF2-40B4-BE49-F238E27FC236}">
                <a16:creationId xmlns:a16="http://schemas.microsoft.com/office/drawing/2014/main" id="{F073CF93-1CB5-4A52-A06A-06FC83F8BD17}"/>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A7CF101-0EE6-4D6B-BC58-69331A0D24F6}"/>
              </a:ext>
            </a:extLst>
          </p:cNvPr>
          <p:cNvSpPr/>
          <p:nvPr/>
        </p:nvSpPr>
        <p:spPr>
          <a:xfrm>
            <a:off x="3876147" y="2503452"/>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2B68494-315B-414D-A521-36892ACE6BBB}"/>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0B0A218-9F94-40F4-98D7-C474DD6A6724}"/>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47E03E52-5C0D-48E0-92F6-23EB4078BCED}"/>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70BB6835-34F0-4BE9-B1C3-1AA14F7182A2}"/>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92C1D50-4C64-4233-8156-140BA301101B}"/>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75E80D9-4B12-44E6-962A-FF6F96FAEB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875889-B8BD-4BA2-AE77-6E7B318D0BA0}"/>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A94936EA-C0D3-4ADB-9790-9BF6E072678A}"/>
              </a:ext>
            </a:extLst>
          </p:cNvPr>
          <p:cNvSpPr txBox="1"/>
          <p:nvPr/>
        </p:nvSpPr>
        <p:spPr>
          <a:xfrm>
            <a:off x="387495" y="1066800"/>
            <a:ext cx="3068469" cy="461665"/>
          </a:xfrm>
          <a:prstGeom prst="rect">
            <a:avLst/>
          </a:prstGeom>
          <a:noFill/>
        </p:spPr>
        <p:txBody>
          <a:bodyPr wrap="none" rtlCol="0">
            <a:spAutoFit/>
          </a:bodyPr>
          <a:lstStyle/>
          <a:p>
            <a:r>
              <a:rPr lang="en-US" sz="2400" dirty="0">
                <a:latin typeface="Segoe Script" panose="020B0504020000000003" pitchFamily="34" charset="0"/>
              </a:rPr>
              <a:t>-2)  </a:t>
            </a:r>
            <a:r>
              <a:rPr lang="en-US" sz="2400" dirty="0">
                <a:solidFill>
                  <a:srgbClr val="0000FF"/>
                </a:solidFill>
                <a:latin typeface="Segoe Script" panose="020B0504020000000003" pitchFamily="34" charset="0"/>
              </a:rPr>
              <a:t>Bipolar cells</a:t>
            </a:r>
          </a:p>
        </p:txBody>
      </p:sp>
      <p:sp>
        <p:nvSpPr>
          <p:cNvPr id="150" name="Text Box 4">
            <a:extLst>
              <a:ext uri="{FF2B5EF4-FFF2-40B4-BE49-F238E27FC236}">
                <a16:creationId xmlns:a16="http://schemas.microsoft.com/office/drawing/2014/main" id="{C614B2E3-DB6C-4E88-A4A0-82EA24AEC9EA}"/>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51" name="Text Box 5">
            <a:extLst>
              <a:ext uri="{FF2B5EF4-FFF2-40B4-BE49-F238E27FC236}">
                <a16:creationId xmlns:a16="http://schemas.microsoft.com/office/drawing/2014/main" id="{E42BA933-E2C3-42B0-B106-F66F02981839}"/>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52" name="Line 6">
            <a:extLst>
              <a:ext uri="{FF2B5EF4-FFF2-40B4-BE49-F238E27FC236}">
                <a16:creationId xmlns:a16="http://schemas.microsoft.com/office/drawing/2014/main" id="{A69409B2-9A55-4B5F-A10F-5613B9437D4E}"/>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eft Brace 153">
            <a:extLst>
              <a:ext uri="{FF2B5EF4-FFF2-40B4-BE49-F238E27FC236}">
                <a16:creationId xmlns:a16="http://schemas.microsoft.com/office/drawing/2014/main" id="{590F9726-7A81-4905-A3BE-BE1F031C057B}"/>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85234F9-8FBB-48B0-9650-D1CF478A43D2}"/>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156" name="TextBox 155">
            <a:extLst>
              <a:ext uri="{FF2B5EF4-FFF2-40B4-BE49-F238E27FC236}">
                <a16:creationId xmlns:a16="http://schemas.microsoft.com/office/drawing/2014/main" id="{6C8739C8-1B8F-48DC-8D7C-6A44E4BE961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57" name="Arrow: Left 156">
            <a:extLst>
              <a:ext uri="{FF2B5EF4-FFF2-40B4-BE49-F238E27FC236}">
                <a16:creationId xmlns:a16="http://schemas.microsoft.com/office/drawing/2014/main" id="{785DFC3F-4196-4BEE-A80A-27E02CD07B88}"/>
              </a:ext>
            </a:extLst>
          </p:cNvPr>
          <p:cNvSpPr/>
          <p:nvPr/>
        </p:nvSpPr>
        <p:spPr>
          <a:xfrm>
            <a:off x="4603784" y="990600"/>
            <a:ext cx="2787616" cy="55272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00FF"/>
                </a:solidFill>
              </a:rPr>
              <a:t>Bipolar cells </a:t>
            </a:r>
            <a:r>
              <a:rPr lang="en-US" sz="1500" dirty="0">
                <a:solidFill>
                  <a:srgbClr val="0000FF"/>
                </a:solidFill>
              </a:rPr>
              <a:t>are next</a:t>
            </a:r>
            <a:endParaRPr lang="en-US" sz="1500" b="1" dirty="0">
              <a:solidFill>
                <a:srgbClr val="0000FF"/>
              </a:solidFill>
            </a:endParaRPr>
          </a:p>
        </p:txBody>
      </p:sp>
    </p:spTree>
    <p:extLst>
      <p:ext uri="{BB962C8B-B14F-4D97-AF65-F5344CB8AC3E}">
        <p14:creationId xmlns:p14="http://schemas.microsoft.com/office/powerpoint/2010/main" val="8149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chemeClr val="bg1">
                    <a:lumMod val="75000"/>
                  </a:schemeClr>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rgbClr val="00B050"/>
                </a:solidFill>
              </a:rPr>
              <a:t>----Amacrine cells</a:t>
            </a:r>
          </a:p>
          <a:p>
            <a:r>
              <a:rPr lang="en-US" sz="1600" dirty="0">
                <a:solidFill>
                  <a:srgbClr val="00B050"/>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13</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E7F08DE2-0BCE-4376-BCDB-2D8A596EA2A7}"/>
              </a:ext>
            </a:extLst>
          </p:cNvPr>
          <p:cNvSpPr txBox="1"/>
          <p:nvPr/>
        </p:nvSpPr>
        <p:spPr>
          <a:xfrm>
            <a:off x="2971800" y="4525962"/>
            <a:ext cx="184731" cy="307777"/>
          </a:xfrm>
          <a:prstGeom prst="rect">
            <a:avLst/>
          </a:prstGeom>
          <a:noFill/>
        </p:spPr>
        <p:txBody>
          <a:bodyPr wrap="none" rtlCol="0">
            <a:spAutoFit/>
          </a:bodyPr>
          <a:lstStyle/>
          <a:p>
            <a:endParaRPr lang="en-US" sz="1400"/>
          </a:p>
        </p:txBody>
      </p:sp>
      <p:sp>
        <p:nvSpPr>
          <p:cNvPr id="10" name="Right Brace 9">
            <a:extLst>
              <a:ext uri="{FF2B5EF4-FFF2-40B4-BE49-F238E27FC236}">
                <a16:creationId xmlns:a16="http://schemas.microsoft.com/office/drawing/2014/main" id="{0924C6AA-DDD3-44C7-BABF-05FBE625654A}"/>
              </a:ext>
            </a:extLst>
          </p:cNvPr>
          <p:cNvSpPr/>
          <p:nvPr/>
        </p:nvSpPr>
        <p:spPr>
          <a:xfrm flipV="1">
            <a:off x="2888330" y="3733800"/>
            <a:ext cx="416167" cy="792162"/>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1862C7C-2C35-4333-B315-1804508C6352}"/>
              </a:ext>
            </a:extLst>
          </p:cNvPr>
          <p:cNvSpPr txBox="1"/>
          <p:nvPr/>
        </p:nvSpPr>
        <p:spPr>
          <a:xfrm>
            <a:off x="3294558" y="3858372"/>
            <a:ext cx="947695" cy="528350"/>
          </a:xfrm>
          <a:prstGeom prst="rect">
            <a:avLst/>
          </a:prstGeom>
          <a:noFill/>
        </p:spPr>
        <p:txBody>
          <a:bodyPr wrap="none" rtlCol="0">
            <a:spAutoFit/>
          </a:bodyPr>
          <a:lstStyle/>
          <a:p>
            <a:pPr>
              <a:lnSpc>
                <a:spcPts val="1700"/>
              </a:lnSpc>
            </a:pPr>
            <a:r>
              <a:rPr lang="en-US" sz="1600" i="1" dirty="0">
                <a:solidFill>
                  <a:schemeClr val="bg1">
                    <a:lumMod val="75000"/>
                  </a:schemeClr>
                </a:solidFill>
              </a:rPr>
              <a:t>Vertical</a:t>
            </a:r>
          </a:p>
          <a:p>
            <a:pPr>
              <a:lnSpc>
                <a:spcPts val="1700"/>
              </a:lnSpc>
            </a:pPr>
            <a:r>
              <a:rPr lang="en-US" sz="1600" dirty="0">
                <a:solidFill>
                  <a:schemeClr val="bg1">
                    <a:lumMod val="75000"/>
                  </a:schemeClr>
                </a:solidFill>
              </a:rPr>
              <a:t>pathway</a:t>
            </a:r>
          </a:p>
        </p:txBody>
      </p:sp>
      <p:sp>
        <p:nvSpPr>
          <p:cNvPr id="13" name="TextBox 12">
            <a:extLst>
              <a:ext uri="{FF2B5EF4-FFF2-40B4-BE49-F238E27FC236}">
                <a16:creationId xmlns:a16="http://schemas.microsoft.com/office/drawing/2014/main" id="{57BF12D0-6C75-45F4-9758-CED9AA4106F5}"/>
              </a:ext>
            </a:extLst>
          </p:cNvPr>
          <p:cNvSpPr txBox="1"/>
          <p:nvPr/>
        </p:nvSpPr>
        <p:spPr>
          <a:xfrm>
            <a:off x="838199" y="1864420"/>
            <a:ext cx="7467600" cy="1384995"/>
          </a:xfrm>
          <a:prstGeom prst="rect">
            <a:avLst/>
          </a:prstGeom>
          <a:solidFill>
            <a:srgbClr val="FFE593"/>
          </a:solidFill>
        </p:spPr>
        <p:txBody>
          <a:bodyPr wrap="square" rtlCol="0">
            <a:spAutoFit/>
          </a:bodyPr>
          <a:lstStyle/>
          <a:p>
            <a:r>
              <a:rPr lang="en-US" sz="1400" i="1" dirty="0">
                <a:solidFill>
                  <a:schemeClr val="bg1">
                    <a:lumMod val="75000"/>
                  </a:schemeClr>
                </a:solidFill>
              </a:rPr>
              <a:t>Noting that amacrine and horizontal cells are interconnectors dovetails nicely with a fundamental way you should think about the neural elements of the neurosensory retina. Specifically, all of the neural elements can be conceptualized as belonging to one of two pathways:</a:t>
            </a:r>
          </a:p>
          <a:p>
            <a:r>
              <a:rPr lang="en-US" sz="1400" dirty="0">
                <a:solidFill>
                  <a:schemeClr val="bg1">
                    <a:lumMod val="75000"/>
                  </a:schemeClr>
                </a:solidFill>
              </a:rPr>
              <a:t>--The </a:t>
            </a:r>
            <a:r>
              <a:rPr lang="en-US" sz="1400" i="1" dirty="0">
                <a:solidFill>
                  <a:schemeClr val="bg1">
                    <a:lumMod val="75000"/>
                  </a:schemeClr>
                </a:solidFill>
              </a:rPr>
              <a:t>vertical</a:t>
            </a:r>
            <a:r>
              <a:rPr lang="en-US" sz="1400" dirty="0">
                <a:solidFill>
                  <a:schemeClr val="bg1">
                    <a:lumMod val="75000"/>
                  </a:schemeClr>
                </a:solidFill>
              </a:rPr>
              <a:t> </a:t>
            </a:r>
            <a:r>
              <a:rPr lang="en-US" sz="1400" i="1" dirty="0">
                <a:solidFill>
                  <a:schemeClr val="bg1">
                    <a:lumMod val="75000"/>
                  </a:schemeClr>
                </a:solidFill>
              </a:rPr>
              <a:t>pathway</a:t>
            </a:r>
            <a:r>
              <a:rPr lang="en-US" sz="1400" dirty="0">
                <a:solidFill>
                  <a:schemeClr val="bg1">
                    <a:lumMod val="75000"/>
                  </a:schemeClr>
                </a:solidFill>
              </a:rPr>
              <a:t> comprised of (in order) the PRs, bipolar cells, and ganglion cells; and --the </a:t>
            </a:r>
            <a:r>
              <a:rPr lang="en-US" sz="1400" i="1" dirty="0">
                <a:solidFill>
                  <a:schemeClr val="bg1">
                    <a:lumMod val="75000"/>
                  </a:schemeClr>
                </a:solidFill>
              </a:rPr>
              <a:t>horizontal</a:t>
            </a:r>
            <a:r>
              <a:rPr lang="en-US" sz="1400" dirty="0">
                <a:solidFill>
                  <a:schemeClr val="bg1">
                    <a:lumMod val="75000"/>
                  </a:schemeClr>
                </a:solidFill>
              </a:rPr>
              <a:t> </a:t>
            </a:r>
            <a:r>
              <a:rPr lang="en-US" sz="1400" i="1" dirty="0">
                <a:solidFill>
                  <a:schemeClr val="bg1">
                    <a:lumMod val="75000"/>
                  </a:schemeClr>
                </a:solidFill>
              </a:rPr>
              <a:t>pathway</a:t>
            </a:r>
            <a:r>
              <a:rPr lang="en-US" sz="1400" dirty="0">
                <a:solidFill>
                  <a:schemeClr val="bg1">
                    <a:lumMod val="75000"/>
                  </a:schemeClr>
                </a:solidFill>
              </a:rPr>
              <a:t> comprised of amacrine and horizontal cells</a:t>
            </a:r>
          </a:p>
        </p:txBody>
      </p:sp>
      <p:sp>
        <p:nvSpPr>
          <p:cNvPr id="14" name="TextBox 13">
            <a:extLst>
              <a:ext uri="{FF2B5EF4-FFF2-40B4-BE49-F238E27FC236}">
                <a16:creationId xmlns:a16="http://schemas.microsoft.com/office/drawing/2014/main" id="{C329B390-C34A-4A00-9946-D31615DAF7C9}"/>
              </a:ext>
            </a:extLst>
          </p:cNvPr>
          <p:cNvSpPr txBox="1"/>
          <p:nvPr/>
        </p:nvSpPr>
        <p:spPr>
          <a:xfrm>
            <a:off x="3301827" y="4531012"/>
            <a:ext cx="1188146" cy="528350"/>
          </a:xfrm>
          <a:prstGeom prst="rect">
            <a:avLst/>
          </a:prstGeom>
          <a:noFill/>
        </p:spPr>
        <p:txBody>
          <a:bodyPr wrap="none" rtlCol="0">
            <a:spAutoFit/>
          </a:bodyPr>
          <a:lstStyle/>
          <a:p>
            <a:pPr>
              <a:lnSpc>
                <a:spcPts val="1700"/>
              </a:lnSpc>
            </a:pPr>
            <a:r>
              <a:rPr lang="en-US" sz="1600" b="1" i="1" dirty="0"/>
              <a:t>Horizontal</a:t>
            </a:r>
          </a:p>
          <a:p>
            <a:pPr>
              <a:lnSpc>
                <a:spcPts val="1700"/>
              </a:lnSpc>
            </a:pPr>
            <a:r>
              <a:rPr lang="en-US" sz="1600" b="1" dirty="0"/>
              <a:t>pathway</a:t>
            </a:r>
          </a:p>
        </p:txBody>
      </p:sp>
      <p:sp>
        <p:nvSpPr>
          <p:cNvPr id="15" name="Right Brace 14">
            <a:extLst>
              <a:ext uri="{FF2B5EF4-FFF2-40B4-BE49-F238E27FC236}">
                <a16:creationId xmlns:a16="http://schemas.microsoft.com/office/drawing/2014/main" id="{8F98C842-5719-412E-AAA4-110CB18F21A1}"/>
              </a:ext>
            </a:extLst>
          </p:cNvPr>
          <p:cNvSpPr/>
          <p:nvPr/>
        </p:nvSpPr>
        <p:spPr>
          <a:xfrm>
            <a:off x="2895600" y="4525962"/>
            <a:ext cx="416167" cy="533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D0B25307-A3DC-40CF-A842-A6B581CF812A}"/>
              </a:ext>
            </a:extLst>
          </p:cNvPr>
          <p:cNvSpPr txBox="1"/>
          <p:nvPr/>
        </p:nvSpPr>
        <p:spPr>
          <a:xfrm>
            <a:off x="3294559" y="5115580"/>
            <a:ext cx="4858841" cy="523220"/>
          </a:xfrm>
          <a:prstGeom prst="rect">
            <a:avLst/>
          </a:prstGeom>
          <a:solidFill>
            <a:srgbClr val="FFC000"/>
          </a:solidFill>
        </p:spPr>
        <p:txBody>
          <a:bodyPr wrap="square" rtlCol="0">
            <a:spAutoFit/>
          </a:bodyPr>
          <a:lstStyle/>
          <a:p>
            <a:r>
              <a:rPr lang="en-US" sz="1400" dirty="0"/>
              <a:t>In contrast, the horizontal pathway conducts impulses from one area of the retina to another.</a:t>
            </a:r>
          </a:p>
        </p:txBody>
      </p:sp>
      <p:sp>
        <p:nvSpPr>
          <p:cNvPr id="17" name="TextBox 16">
            <a:extLst>
              <a:ext uri="{FF2B5EF4-FFF2-40B4-BE49-F238E27FC236}">
                <a16:creationId xmlns:a16="http://schemas.microsoft.com/office/drawing/2014/main" id="{3764FAD0-9BD6-46E3-BBF5-462665C3F920}"/>
              </a:ext>
            </a:extLst>
          </p:cNvPr>
          <p:cNvSpPr txBox="1"/>
          <p:nvPr/>
        </p:nvSpPr>
        <p:spPr>
          <a:xfrm>
            <a:off x="3176409" y="2995136"/>
            <a:ext cx="5281789" cy="738664"/>
          </a:xfrm>
          <a:prstGeom prst="rect">
            <a:avLst/>
          </a:prstGeom>
          <a:solidFill>
            <a:schemeClr val="accent1">
              <a:lumMod val="40000"/>
              <a:lumOff val="60000"/>
            </a:schemeClr>
          </a:solidFill>
        </p:spPr>
        <p:txBody>
          <a:bodyPr wrap="square" rtlCol="0">
            <a:spAutoFit/>
          </a:bodyPr>
          <a:lstStyle/>
          <a:p>
            <a:r>
              <a:rPr lang="en-US" sz="1400" dirty="0">
                <a:solidFill>
                  <a:schemeClr val="bg1">
                    <a:lumMod val="75000"/>
                  </a:schemeClr>
                </a:solidFill>
              </a:rPr>
              <a:t>What does it mean to say the vertical pathway is, well, vertical?</a:t>
            </a:r>
          </a:p>
          <a:p>
            <a:r>
              <a:rPr lang="en-US" sz="1400" dirty="0">
                <a:solidFill>
                  <a:schemeClr val="bg1">
                    <a:lumMod val="75000"/>
                  </a:schemeClr>
                </a:solidFill>
              </a:rPr>
              <a:t>It means that this is the direct path that neural impulses take in getting out of the eye and to the visual cortex.</a:t>
            </a:r>
          </a:p>
        </p:txBody>
      </p:sp>
    </p:spTree>
    <p:extLst>
      <p:ext uri="{BB962C8B-B14F-4D97-AF65-F5344CB8AC3E}">
        <p14:creationId xmlns:p14="http://schemas.microsoft.com/office/powerpoint/2010/main" val="29593921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21864" name="Rectangle 8"/>
          <p:cNvSpPr>
            <a:spLocks noGrp="1" noChangeArrowheads="1"/>
          </p:cNvSpPr>
          <p:nvPr>
            <p:ph type="body" idx="1"/>
          </p:nvPr>
        </p:nvSpPr>
        <p:spPr>
          <a:xfrm>
            <a:off x="304800" y="2065338"/>
            <a:ext cx="8610600" cy="4411662"/>
          </a:xfrm>
        </p:spPr>
        <p:txBody>
          <a:bodyPr/>
          <a:lstStyle/>
          <a:p>
            <a:pPr marL="0" indent="0">
              <a:buNone/>
            </a:pPr>
            <a:r>
              <a:rPr lang="en-US" dirty="0">
                <a:solidFill>
                  <a:schemeClr val="bg1">
                    <a:lumMod val="95000"/>
                  </a:schemeClr>
                </a:solidFill>
              </a:rPr>
              <a:t>The five layers of Bruch’s membrane:</a:t>
            </a:r>
          </a:p>
          <a:p>
            <a:endParaRPr lang="en-US" dirty="0">
              <a:solidFill>
                <a:schemeClr val="bg1">
                  <a:lumMod val="75000"/>
                </a:schemeClr>
              </a:solidFill>
            </a:endParaRPr>
          </a:p>
          <a:p>
            <a:pPr lvl="1"/>
            <a:r>
              <a:rPr lang="en-US" dirty="0">
                <a:solidFill>
                  <a:srgbClr val="0000FF"/>
                </a:solidFill>
              </a:rPr>
              <a:t>Basement membrane</a:t>
            </a:r>
            <a:r>
              <a:rPr lang="en-US" dirty="0"/>
              <a:t> of RPE</a:t>
            </a:r>
          </a:p>
          <a:p>
            <a:pPr lvl="1"/>
            <a:r>
              <a:rPr lang="en-US" dirty="0"/>
              <a:t>Inner </a:t>
            </a:r>
            <a:r>
              <a:rPr lang="en-US" dirty="0">
                <a:solidFill>
                  <a:srgbClr val="0000FF"/>
                </a:solidFill>
              </a:rPr>
              <a:t>collagenous</a:t>
            </a:r>
            <a:r>
              <a:rPr lang="en-US" dirty="0"/>
              <a:t> layer</a:t>
            </a:r>
          </a:p>
          <a:p>
            <a:pPr lvl="1"/>
            <a:r>
              <a:rPr lang="en-US" dirty="0">
                <a:solidFill>
                  <a:srgbClr val="0000FF"/>
                </a:solidFill>
              </a:rPr>
              <a:t>Elastic</a:t>
            </a:r>
            <a:r>
              <a:rPr lang="en-US" dirty="0"/>
              <a:t> layer</a:t>
            </a:r>
          </a:p>
          <a:p>
            <a:pPr lvl="1"/>
            <a:r>
              <a:rPr lang="en-US" dirty="0"/>
              <a:t>Outer </a:t>
            </a:r>
            <a:r>
              <a:rPr lang="en-US" dirty="0">
                <a:solidFill>
                  <a:srgbClr val="0000FF"/>
                </a:solidFill>
              </a:rPr>
              <a:t>collagenous</a:t>
            </a:r>
            <a:r>
              <a:rPr lang="en-US" dirty="0"/>
              <a:t> layer</a:t>
            </a:r>
          </a:p>
          <a:p>
            <a:pPr lvl="1"/>
            <a:r>
              <a:rPr lang="en-US" dirty="0">
                <a:solidFill>
                  <a:srgbClr val="0000FF"/>
                </a:solidFill>
              </a:rPr>
              <a:t>Basement membrane </a:t>
            </a:r>
            <a:r>
              <a:rPr lang="en-US"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130</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3" name="Cylinder 2">
            <a:extLst>
              <a:ext uri="{FF2B5EF4-FFF2-40B4-BE49-F238E27FC236}">
                <a16:creationId xmlns:a16="http://schemas.microsoft.com/office/drawing/2014/main" id="{77200CB5-C272-4709-9BA9-52E0E4A78A31}"/>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A8385F66-B59E-465F-B1AC-2F8D4B9F448C}"/>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50AC53BC-EC1A-400F-954E-41E3AF8DF58B}"/>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ylinder 54">
            <a:extLst>
              <a:ext uri="{FF2B5EF4-FFF2-40B4-BE49-F238E27FC236}">
                <a16:creationId xmlns:a16="http://schemas.microsoft.com/office/drawing/2014/main" id="{CCED5329-3010-47CB-9326-FBEAEE673C79}"/>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AA4B6C9-2541-4AC7-8C23-D9F10B6D1915}"/>
              </a:ext>
            </a:extLst>
          </p:cNvPr>
          <p:cNvCxnSpPr>
            <a:cxnSpLocks/>
            <a:stCxn id="3"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C57FE18-2BFB-4963-9069-82C9481C4EB3}"/>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06ED18-6D20-42AD-B4F9-2EFDFEA9D75B}"/>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10D93FC-6256-4618-9087-9C423FA7E253}"/>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A84228-2BF1-412B-B3C3-53A20BAF4EF7}"/>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94FDA-E687-41C5-B854-9A57604C1C95}"/>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C6BBEDA-2AAC-499D-9C7A-7BB2EB498828}"/>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3A6BDF-037A-45CA-8918-4412BE7AA95F}"/>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8D212C7-353B-4E20-B896-568FB5303FAB}"/>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CC0E49-3F31-459F-B160-CB46A26995F7}"/>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C2E80E-4A03-4BF5-864B-9F2EF5DF97AB}"/>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F8F192C-4872-4B1E-99E4-11A43901337A}"/>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D46D96-BCE6-4FF8-ACF2-71E74E024BBC}"/>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4327CDB-EFC4-497B-B9EB-2FF70DA373E1}"/>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0368D34-BE8A-44A6-AB44-5DD0D225DDFF}"/>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EED8C5-BC04-4FC0-AF86-DBA9A564EFD1}"/>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B70EF172-72B7-40BB-AEBA-ED444C52CD3C}"/>
              </a:ext>
            </a:extLst>
          </p:cNvPr>
          <p:cNvGrpSpPr/>
          <p:nvPr/>
        </p:nvGrpSpPr>
        <p:grpSpPr>
          <a:xfrm flipV="1">
            <a:off x="3657600" y="1522471"/>
            <a:ext cx="199236" cy="111650"/>
            <a:chOff x="5828989" y="1069811"/>
            <a:chExt cx="237719" cy="239057"/>
          </a:xfrm>
        </p:grpSpPr>
        <p:cxnSp>
          <p:nvCxnSpPr>
            <p:cNvPr id="108" name="Straight Connector 107">
              <a:extLst>
                <a:ext uri="{FF2B5EF4-FFF2-40B4-BE49-F238E27FC236}">
                  <a16:creationId xmlns:a16="http://schemas.microsoft.com/office/drawing/2014/main" id="{35B8E05C-AFB5-46DE-A3A9-00D2A9BF1DB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13D60B8-7962-4F16-9A0F-29C1D9DF6D6D}"/>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1DCE97A-6374-44EA-8D9E-F42D739676C7}"/>
              </a:ext>
            </a:extLst>
          </p:cNvPr>
          <p:cNvGrpSpPr/>
          <p:nvPr/>
        </p:nvGrpSpPr>
        <p:grpSpPr>
          <a:xfrm flipV="1">
            <a:off x="3994124" y="1522471"/>
            <a:ext cx="199236" cy="111650"/>
            <a:chOff x="5828989" y="1069811"/>
            <a:chExt cx="237719" cy="239057"/>
          </a:xfrm>
        </p:grpSpPr>
        <p:cxnSp>
          <p:nvCxnSpPr>
            <p:cNvPr id="104" name="Straight Connector 103">
              <a:extLst>
                <a:ext uri="{FF2B5EF4-FFF2-40B4-BE49-F238E27FC236}">
                  <a16:creationId xmlns:a16="http://schemas.microsoft.com/office/drawing/2014/main" id="{56909E99-9B1C-4425-924E-AFD946F18482}"/>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734E1B4-A728-4945-98D0-48E0F14DAA59}"/>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EF352C08-B387-4B3F-BE68-73CE5C95CEF2}"/>
              </a:ext>
            </a:extLst>
          </p:cNvPr>
          <p:cNvGrpSpPr/>
          <p:nvPr/>
        </p:nvGrpSpPr>
        <p:grpSpPr>
          <a:xfrm flipV="1">
            <a:off x="3849991" y="1522471"/>
            <a:ext cx="199236" cy="111650"/>
            <a:chOff x="5828989" y="1069811"/>
            <a:chExt cx="237719" cy="239057"/>
          </a:xfrm>
        </p:grpSpPr>
        <p:cxnSp>
          <p:nvCxnSpPr>
            <p:cNvPr id="102" name="Straight Connector 101">
              <a:extLst>
                <a:ext uri="{FF2B5EF4-FFF2-40B4-BE49-F238E27FC236}">
                  <a16:creationId xmlns:a16="http://schemas.microsoft.com/office/drawing/2014/main" id="{B1BD1187-A5D1-4F05-B079-F6C5D6F6AF61}"/>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13E5440-B58A-4BF0-B2EC-2B1CD77E02E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1" name="Straight Connector 110">
            <a:extLst>
              <a:ext uri="{FF2B5EF4-FFF2-40B4-BE49-F238E27FC236}">
                <a16:creationId xmlns:a16="http://schemas.microsoft.com/office/drawing/2014/main" id="{3913B162-FD9A-4350-972C-C9BDF9CAEDD8}"/>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37093BA-ECCF-45AE-B65C-E2FBB563EF5D}"/>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1BCE16D-2542-40C0-A126-0DB943E6A51B}"/>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66D6ECD-3646-4F0B-A00E-21DE58AC4ABF}"/>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B91227CA-9AF7-4C34-B395-07493A86F679}"/>
              </a:ext>
            </a:extLst>
          </p:cNvPr>
          <p:cNvGrpSpPr/>
          <p:nvPr/>
        </p:nvGrpSpPr>
        <p:grpSpPr>
          <a:xfrm>
            <a:off x="3663617" y="811789"/>
            <a:ext cx="199236" cy="132982"/>
            <a:chOff x="5828989" y="1069811"/>
            <a:chExt cx="237719" cy="239057"/>
          </a:xfrm>
        </p:grpSpPr>
        <p:cxnSp>
          <p:nvCxnSpPr>
            <p:cNvPr id="125" name="Straight Connector 124">
              <a:extLst>
                <a:ext uri="{FF2B5EF4-FFF2-40B4-BE49-F238E27FC236}">
                  <a16:creationId xmlns:a16="http://schemas.microsoft.com/office/drawing/2014/main" id="{F6C32C44-006D-427F-BFE2-B61167169BE9}"/>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B49B491-4A51-4385-A13C-FC53654BD3A3}"/>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60683E24-ECCE-47CC-A12E-5D865233846B}"/>
              </a:ext>
            </a:extLst>
          </p:cNvPr>
          <p:cNvGrpSpPr/>
          <p:nvPr/>
        </p:nvGrpSpPr>
        <p:grpSpPr>
          <a:xfrm>
            <a:off x="4244704" y="762000"/>
            <a:ext cx="199236" cy="132982"/>
            <a:chOff x="5828989" y="1069811"/>
            <a:chExt cx="237719" cy="239057"/>
          </a:xfrm>
        </p:grpSpPr>
        <p:cxnSp>
          <p:nvCxnSpPr>
            <p:cNvPr id="123" name="Straight Connector 122">
              <a:extLst>
                <a:ext uri="{FF2B5EF4-FFF2-40B4-BE49-F238E27FC236}">
                  <a16:creationId xmlns:a16="http://schemas.microsoft.com/office/drawing/2014/main" id="{7222C0B3-1EB0-4DA3-81CE-20CF0E038AEF}"/>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084DBFD-7893-4926-B47E-DD7D89889FBA}"/>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6313299F-01FE-4299-9485-1363FD80F64C}"/>
              </a:ext>
            </a:extLst>
          </p:cNvPr>
          <p:cNvGrpSpPr/>
          <p:nvPr/>
        </p:nvGrpSpPr>
        <p:grpSpPr>
          <a:xfrm>
            <a:off x="4000141" y="811789"/>
            <a:ext cx="199236" cy="132982"/>
            <a:chOff x="5828989" y="1069811"/>
            <a:chExt cx="237719" cy="239057"/>
          </a:xfrm>
        </p:grpSpPr>
        <p:cxnSp>
          <p:nvCxnSpPr>
            <p:cNvPr id="121" name="Straight Connector 120">
              <a:extLst>
                <a:ext uri="{FF2B5EF4-FFF2-40B4-BE49-F238E27FC236}">
                  <a16:creationId xmlns:a16="http://schemas.microsoft.com/office/drawing/2014/main" id="{BB88ADA6-B2A3-47B6-BB7B-E54672553181}"/>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F8961DB-132F-405D-9833-D73D457DFA7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7D0EA96C-F852-4F55-827D-964AFAE7DC39}"/>
              </a:ext>
            </a:extLst>
          </p:cNvPr>
          <p:cNvGrpSpPr/>
          <p:nvPr/>
        </p:nvGrpSpPr>
        <p:grpSpPr>
          <a:xfrm>
            <a:off x="3856008" y="811789"/>
            <a:ext cx="199236" cy="132982"/>
            <a:chOff x="5828989" y="1069811"/>
            <a:chExt cx="237719" cy="239057"/>
          </a:xfrm>
        </p:grpSpPr>
        <p:cxnSp>
          <p:nvCxnSpPr>
            <p:cNvPr id="119" name="Straight Connector 118">
              <a:extLst>
                <a:ext uri="{FF2B5EF4-FFF2-40B4-BE49-F238E27FC236}">
                  <a16:creationId xmlns:a16="http://schemas.microsoft.com/office/drawing/2014/main" id="{FA2D1F54-8477-4CC3-B81C-B4AF0AE34ECB}"/>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08360FB-FB7B-407C-8356-54DE43EC88BD}"/>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1880" name="Oval 121879">
            <a:extLst>
              <a:ext uri="{FF2B5EF4-FFF2-40B4-BE49-F238E27FC236}">
                <a16:creationId xmlns:a16="http://schemas.microsoft.com/office/drawing/2014/main" id="{BB50B56B-3CCC-46E5-9451-934CE5585D40}"/>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4367C63-510A-4314-9BB7-FD816005DA5F}"/>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96990C2-22E9-4EC9-B1BB-9D5625F015AE}"/>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324172B-5124-4E58-9F7B-3009BD263854}"/>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941861A-945A-4196-A18F-0AC0DDDC2348}"/>
              </a:ext>
            </a:extLst>
          </p:cNvPr>
          <p:cNvGrpSpPr/>
          <p:nvPr/>
        </p:nvGrpSpPr>
        <p:grpSpPr>
          <a:xfrm flipV="1">
            <a:off x="4238687" y="1564273"/>
            <a:ext cx="199236" cy="111650"/>
            <a:chOff x="5828989" y="1069811"/>
            <a:chExt cx="237719" cy="239057"/>
          </a:xfrm>
        </p:grpSpPr>
        <p:cxnSp>
          <p:nvCxnSpPr>
            <p:cNvPr id="133" name="Straight Connector 132">
              <a:extLst>
                <a:ext uri="{FF2B5EF4-FFF2-40B4-BE49-F238E27FC236}">
                  <a16:creationId xmlns:a16="http://schemas.microsoft.com/office/drawing/2014/main" id="{6D4A8053-2B7E-4BB0-85B8-27A9ECF7B1B7}"/>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01041CA-ACC4-43E3-A6CB-BE750C8565C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Explosion: 14 Points 85">
            <a:extLst>
              <a:ext uri="{FF2B5EF4-FFF2-40B4-BE49-F238E27FC236}">
                <a16:creationId xmlns:a16="http://schemas.microsoft.com/office/drawing/2014/main" id="{79206900-5A8A-4A36-BE99-D4B69C507F21}"/>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xplosion: 14 Points 87">
            <a:extLst>
              <a:ext uri="{FF2B5EF4-FFF2-40B4-BE49-F238E27FC236}">
                <a16:creationId xmlns:a16="http://schemas.microsoft.com/office/drawing/2014/main" id="{A73CE9F5-F8B5-41FD-BCB2-22E30BC3FAD1}"/>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xplosion: 14 Points 88">
            <a:extLst>
              <a:ext uri="{FF2B5EF4-FFF2-40B4-BE49-F238E27FC236}">
                <a16:creationId xmlns:a16="http://schemas.microsoft.com/office/drawing/2014/main" id="{4221CE95-9C7C-464C-B084-F4831299B5E7}"/>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14 Points 89">
            <a:extLst>
              <a:ext uri="{FF2B5EF4-FFF2-40B4-BE49-F238E27FC236}">
                <a16:creationId xmlns:a16="http://schemas.microsoft.com/office/drawing/2014/main" id="{D6C51151-A26A-4121-8301-31CCEFD9B228}"/>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14 Points 90">
            <a:extLst>
              <a:ext uri="{FF2B5EF4-FFF2-40B4-BE49-F238E27FC236}">
                <a16:creationId xmlns:a16="http://schemas.microsoft.com/office/drawing/2014/main" id="{63877A81-080C-496C-BA0A-9F71BEABE69D}"/>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14 Points 91">
            <a:extLst>
              <a:ext uri="{FF2B5EF4-FFF2-40B4-BE49-F238E27FC236}">
                <a16:creationId xmlns:a16="http://schemas.microsoft.com/office/drawing/2014/main" id="{7A767414-EC39-404F-89F8-292B2B1AB0B4}"/>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14 Points 92">
            <a:extLst>
              <a:ext uri="{FF2B5EF4-FFF2-40B4-BE49-F238E27FC236}">
                <a16:creationId xmlns:a16="http://schemas.microsoft.com/office/drawing/2014/main" id="{C289A705-8A78-425F-88BC-72B896CE83BD}"/>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xplosion: 14 Points 98">
            <a:extLst>
              <a:ext uri="{FF2B5EF4-FFF2-40B4-BE49-F238E27FC236}">
                <a16:creationId xmlns:a16="http://schemas.microsoft.com/office/drawing/2014/main" id="{D62A9572-029E-4D27-A137-A34469EAE123}"/>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xplosion: 14 Points 105">
            <a:extLst>
              <a:ext uri="{FF2B5EF4-FFF2-40B4-BE49-F238E27FC236}">
                <a16:creationId xmlns:a16="http://schemas.microsoft.com/office/drawing/2014/main" id="{6EB7489D-B56B-427B-8323-4E74B881DE7B}"/>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4 Points 106">
            <a:extLst>
              <a:ext uri="{FF2B5EF4-FFF2-40B4-BE49-F238E27FC236}">
                <a16:creationId xmlns:a16="http://schemas.microsoft.com/office/drawing/2014/main" id="{357F8B51-63DD-450D-90F7-B419B288749B}"/>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xplosion: 14 Points 109">
            <a:extLst>
              <a:ext uri="{FF2B5EF4-FFF2-40B4-BE49-F238E27FC236}">
                <a16:creationId xmlns:a16="http://schemas.microsoft.com/office/drawing/2014/main" id="{7706CD79-2F22-4122-A17E-D8BD5F2A71DA}"/>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xplosion: 14 Points 126">
            <a:extLst>
              <a:ext uri="{FF2B5EF4-FFF2-40B4-BE49-F238E27FC236}">
                <a16:creationId xmlns:a16="http://schemas.microsoft.com/office/drawing/2014/main" id="{928DDB1A-6740-4BAE-B18E-B942798EBB78}"/>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CCE4E247-8E90-45B3-84FA-719366E4A9CC}"/>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40DC2E6A-8EA0-4C4B-8480-1B85F031EF20}"/>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FACF8516-F42B-4021-9373-EF252FE38C91}"/>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Rounded Corners 137">
            <a:extLst>
              <a:ext uri="{FF2B5EF4-FFF2-40B4-BE49-F238E27FC236}">
                <a16:creationId xmlns:a16="http://schemas.microsoft.com/office/drawing/2014/main" id="{66C36F36-1DB8-4833-A526-018D907E4F77}"/>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5D321B2F-A04C-4A25-9570-EF2BDB99C8AC}"/>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40" name="Rectangle 139">
            <a:extLst>
              <a:ext uri="{FF2B5EF4-FFF2-40B4-BE49-F238E27FC236}">
                <a16:creationId xmlns:a16="http://schemas.microsoft.com/office/drawing/2014/main" id="{F073CF93-1CB5-4A52-A06A-06FC83F8BD17}"/>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A7CF101-0EE6-4D6B-BC58-69331A0D24F6}"/>
              </a:ext>
            </a:extLst>
          </p:cNvPr>
          <p:cNvSpPr/>
          <p:nvPr/>
        </p:nvSpPr>
        <p:spPr>
          <a:xfrm>
            <a:off x="3876147" y="2503452"/>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2B68494-315B-414D-A521-36892ACE6BBB}"/>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0B0A218-9F94-40F4-98D7-C474DD6A6724}"/>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47E03E52-5C0D-48E0-92F6-23EB4078BCED}"/>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70BB6835-34F0-4BE9-B1C3-1AA14F7182A2}"/>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92C1D50-4C64-4233-8156-140BA301101B}"/>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75E80D9-4B12-44E6-962A-FF6F96FAEB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875889-B8BD-4BA2-AE77-6E7B318D0BA0}"/>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F67D8E2A-4D7B-4D19-BAE8-BC80C0209515}"/>
              </a:ext>
            </a:extLst>
          </p:cNvPr>
          <p:cNvSpPr txBox="1"/>
          <p:nvPr/>
        </p:nvSpPr>
        <p:spPr>
          <a:xfrm>
            <a:off x="387495" y="1066800"/>
            <a:ext cx="3068469" cy="461665"/>
          </a:xfrm>
          <a:prstGeom prst="rect">
            <a:avLst/>
          </a:prstGeom>
          <a:noFill/>
        </p:spPr>
        <p:txBody>
          <a:bodyPr wrap="none" rtlCol="0">
            <a:spAutoFit/>
          </a:bodyPr>
          <a:lstStyle/>
          <a:p>
            <a:r>
              <a:rPr lang="en-US" sz="2400" dirty="0">
                <a:latin typeface="Segoe Script" panose="020B0504020000000003" pitchFamily="34" charset="0"/>
              </a:rPr>
              <a:t>-2)  </a:t>
            </a:r>
            <a:r>
              <a:rPr lang="en-US" sz="2400" dirty="0">
                <a:solidFill>
                  <a:srgbClr val="0000FF"/>
                </a:solidFill>
                <a:latin typeface="Segoe Script" panose="020B0504020000000003" pitchFamily="34" charset="0"/>
              </a:rPr>
              <a:t>Bipolar cells</a:t>
            </a:r>
          </a:p>
        </p:txBody>
      </p:sp>
      <p:sp>
        <p:nvSpPr>
          <p:cNvPr id="150" name="Text Box 12">
            <a:extLst>
              <a:ext uri="{FF2B5EF4-FFF2-40B4-BE49-F238E27FC236}">
                <a16:creationId xmlns:a16="http://schemas.microsoft.com/office/drawing/2014/main" id="{414D860B-788C-496A-ABCB-2A9413A6BE9D}"/>
              </a:ext>
            </a:extLst>
          </p:cNvPr>
          <p:cNvSpPr txBox="1">
            <a:spLocks noChangeArrowheads="1"/>
          </p:cNvSpPr>
          <p:nvPr/>
        </p:nvSpPr>
        <p:spPr bwMode="auto">
          <a:xfrm>
            <a:off x="609600"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51" name="Text Box 13">
            <a:extLst>
              <a:ext uri="{FF2B5EF4-FFF2-40B4-BE49-F238E27FC236}">
                <a16:creationId xmlns:a16="http://schemas.microsoft.com/office/drawing/2014/main" id="{49EFAD22-BFB6-4789-97F6-2C9F6182B981}"/>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52" name="Left Brace 151">
            <a:extLst>
              <a:ext uri="{FF2B5EF4-FFF2-40B4-BE49-F238E27FC236}">
                <a16:creationId xmlns:a16="http://schemas.microsoft.com/office/drawing/2014/main" id="{49BF19E7-D29D-4E1C-B1AF-2DCCB3874EB8}"/>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D31DA610-CE8B-4D58-8316-C73DEA4541E8}"/>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154" name="TextBox 153">
            <a:extLst>
              <a:ext uri="{FF2B5EF4-FFF2-40B4-BE49-F238E27FC236}">
                <a16:creationId xmlns:a16="http://schemas.microsoft.com/office/drawing/2014/main" id="{539F92F7-0F4F-487D-A299-4DA1051D4C92}"/>
              </a:ext>
            </a:extLst>
          </p:cNvPr>
          <p:cNvSpPr txBox="1"/>
          <p:nvPr/>
        </p:nvSpPr>
        <p:spPr>
          <a:xfrm>
            <a:off x="394034" y="5558135"/>
            <a:ext cx="4859022" cy="461665"/>
          </a:xfrm>
          <a:prstGeom prst="rect">
            <a:avLst/>
          </a:prstGeom>
          <a:noFill/>
        </p:spPr>
        <p:txBody>
          <a:bodyPr wrap="none" rtlCol="0">
            <a:spAutoFit/>
          </a:bodyPr>
          <a:lstStyle/>
          <a:p>
            <a:r>
              <a:rPr lang="en-US" sz="2400" dirty="0">
                <a:solidFill>
                  <a:schemeClr val="bg1"/>
                </a:solidFill>
                <a:latin typeface="Segoe Script" panose="020B0504020000000003" pitchFamily="34" charset="0"/>
              </a:rPr>
              <a:t>-</a:t>
            </a:r>
            <a:r>
              <a:rPr lang="en-US" sz="2400" dirty="0">
                <a:latin typeface="Segoe Script" panose="020B0504020000000003" pitchFamily="34" charset="0"/>
              </a:rPr>
              <a:t>6)  			    </a:t>
            </a:r>
            <a:r>
              <a:rPr lang="en-US" sz="2400" dirty="0" err="1">
                <a:solidFill>
                  <a:schemeClr val="bg1"/>
                </a:solidFill>
                <a:latin typeface="Segoe Script" panose="020B0504020000000003" pitchFamily="34" charset="0"/>
              </a:rPr>
              <a:t>Chorio</a:t>
            </a:r>
            <a:r>
              <a:rPr lang="en-US" sz="2400" dirty="0">
                <a:solidFill>
                  <a:srgbClr val="0000FF"/>
                </a:solidFill>
                <a:latin typeface="Segoe Script" panose="020B0504020000000003" pitchFamily="34" charset="0"/>
              </a:rPr>
              <a:t> </a:t>
            </a:r>
            <a:r>
              <a:rPr lang="en-US" sz="2400" b="1" dirty="0">
                <a:solidFill>
                  <a:srgbClr val="0000FF"/>
                </a:solidFill>
                <a:latin typeface="Segoe Script" panose="020B0504020000000003" pitchFamily="34" charset="0"/>
              </a:rPr>
              <a:t>?</a:t>
            </a:r>
          </a:p>
        </p:txBody>
      </p:sp>
      <p:sp>
        <p:nvSpPr>
          <p:cNvPr id="156" name="Arrow: Left 155">
            <a:extLst>
              <a:ext uri="{FF2B5EF4-FFF2-40B4-BE49-F238E27FC236}">
                <a16:creationId xmlns:a16="http://schemas.microsoft.com/office/drawing/2014/main" id="{DEB4589D-03BC-4299-B7CC-17DA20C51119}"/>
              </a:ext>
            </a:extLst>
          </p:cNvPr>
          <p:cNvSpPr/>
          <p:nvPr/>
        </p:nvSpPr>
        <p:spPr>
          <a:xfrm>
            <a:off x="6683170" y="5276510"/>
            <a:ext cx="2384630" cy="95788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i="1" dirty="0">
                <a:solidFill>
                  <a:srgbClr val="0000FF"/>
                </a:solidFill>
              </a:rPr>
              <a:t>Down here is… </a:t>
            </a:r>
          </a:p>
          <a:p>
            <a:r>
              <a:rPr lang="en-US" sz="1500" b="1" dirty="0">
                <a:solidFill>
                  <a:srgbClr val="FFFF00"/>
                </a:solidFill>
              </a:rPr>
              <a:t>The choriocapillaris</a:t>
            </a:r>
          </a:p>
        </p:txBody>
      </p:sp>
      <p:sp>
        <p:nvSpPr>
          <p:cNvPr id="5" name="Freeform: Shape 4">
            <a:extLst>
              <a:ext uri="{FF2B5EF4-FFF2-40B4-BE49-F238E27FC236}">
                <a16:creationId xmlns:a16="http://schemas.microsoft.com/office/drawing/2014/main" id="{856F08BC-960A-43A0-ACF9-E9B2C8F65D6C}"/>
              </a:ext>
            </a:extLst>
          </p:cNvPr>
          <p:cNvSpPr/>
          <p:nvPr/>
        </p:nvSpPr>
        <p:spPr>
          <a:xfrm>
            <a:off x="1118317" y="5502101"/>
            <a:ext cx="2465346" cy="548302"/>
          </a:xfrm>
          <a:custGeom>
            <a:avLst/>
            <a:gdLst>
              <a:gd name="connsiteX0" fmla="*/ 0 w 2465346"/>
              <a:gd name="connsiteY0" fmla="*/ 185530 h 548302"/>
              <a:gd name="connsiteX1" fmla="*/ 172279 w 2465346"/>
              <a:gd name="connsiteY1" fmla="*/ 198782 h 548302"/>
              <a:gd name="connsiteX2" fmla="*/ 198783 w 2465346"/>
              <a:gd name="connsiteY2" fmla="*/ 225287 h 548302"/>
              <a:gd name="connsiteX3" fmla="*/ 251792 w 2465346"/>
              <a:gd name="connsiteY3" fmla="*/ 291548 h 548302"/>
              <a:gd name="connsiteX4" fmla="*/ 251792 w 2465346"/>
              <a:gd name="connsiteY4" fmla="*/ 424069 h 548302"/>
              <a:gd name="connsiteX5" fmla="*/ 225287 w 2465346"/>
              <a:gd name="connsiteY5" fmla="*/ 397565 h 548302"/>
              <a:gd name="connsiteX6" fmla="*/ 225287 w 2465346"/>
              <a:gd name="connsiteY6" fmla="*/ 278295 h 548302"/>
              <a:gd name="connsiteX7" fmla="*/ 251792 w 2465346"/>
              <a:gd name="connsiteY7" fmla="*/ 251791 h 548302"/>
              <a:gd name="connsiteX8" fmla="*/ 304800 w 2465346"/>
              <a:gd name="connsiteY8" fmla="*/ 185530 h 548302"/>
              <a:gd name="connsiteX9" fmla="*/ 331305 w 2465346"/>
              <a:gd name="connsiteY9" fmla="*/ 212035 h 548302"/>
              <a:gd name="connsiteX10" fmla="*/ 331305 w 2465346"/>
              <a:gd name="connsiteY10" fmla="*/ 291548 h 548302"/>
              <a:gd name="connsiteX11" fmla="*/ 291548 w 2465346"/>
              <a:gd name="connsiteY11" fmla="*/ 278295 h 548302"/>
              <a:gd name="connsiteX12" fmla="*/ 238540 w 2465346"/>
              <a:gd name="connsiteY12" fmla="*/ 198782 h 548302"/>
              <a:gd name="connsiteX13" fmla="*/ 251792 w 2465346"/>
              <a:gd name="connsiteY13" fmla="*/ 159026 h 548302"/>
              <a:gd name="connsiteX14" fmla="*/ 331305 w 2465346"/>
              <a:gd name="connsiteY14" fmla="*/ 132521 h 548302"/>
              <a:gd name="connsiteX15" fmla="*/ 397566 w 2465346"/>
              <a:gd name="connsiteY15" fmla="*/ 172278 h 548302"/>
              <a:gd name="connsiteX16" fmla="*/ 384313 w 2465346"/>
              <a:gd name="connsiteY16" fmla="*/ 291548 h 548302"/>
              <a:gd name="connsiteX17" fmla="*/ 371061 w 2465346"/>
              <a:gd name="connsiteY17" fmla="*/ 331304 h 548302"/>
              <a:gd name="connsiteX18" fmla="*/ 331305 w 2465346"/>
              <a:gd name="connsiteY18" fmla="*/ 357808 h 548302"/>
              <a:gd name="connsiteX19" fmla="*/ 278296 w 2465346"/>
              <a:gd name="connsiteY19" fmla="*/ 251791 h 548302"/>
              <a:gd name="connsiteX20" fmla="*/ 265044 w 2465346"/>
              <a:gd name="connsiteY20" fmla="*/ 212035 h 548302"/>
              <a:gd name="connsiteX21" fmla="*/ 251792 w 2465346"/>
              <a:gd name="connsiteY21" fmla="*/ 172278 h 548302"/>
              <a:gd name="connsiteX22" fmla="*/ 265044 w 2465346"/>
              <a:gd name="connsiteY22" fmla="*/ 132521 h 548302"/>
              <a:gd name="connsiteX23" fmla="*/ 516835 w 2465346"/>
              <a:gd name="connsiteY23" fmla="*/ 159026 h 548302"/>
              <a:gd name="connsiteX24" fmla="*/ 583096 w 2465346"/>
              <a:gd name="connsiteY24" fmla="*/ 185530 h 548302"/>
              <a:gd name="connsiteX25" fmla="*/ 622853 w 2465346"/>
              <a:gd name="connsiteY25" fmla="*/ 251791 h 548302"/>
              <a:gd name="connsiteX26" fmla="*/ 609600 w 2465346"/>
              <a:gd name="connsiteY26" fmla="*/ 291548 h 548302"/>
              <a:gd name="connsiteX27" fmla="*/ 530087 w 2465346"/>
              <a:gd name="connsiteY27" fmla="*/ 278295 h 548302"/>
              <a:gd name="connsiteX28" fmla="*/ 543340 w 2465346"/>
              <a:gd name="connsiteY28" fmla="*/ 119269 h 548302"/>
              <a:gd name="connsiteX29" fmla="*/ 583096 w 2465346"/>
              <a:gd name="connsiteY29" fmla="*/ 39756 h 548302"/>
              <a:gd name="connsiteX30" fmla="*/ 622853 w 2465346"/>
              <a:gd name="connsiteY30" fmla="*/ 26504 h 548302"/>
              <a:gd name="connsiteX31" fmla="*/ 662609 w 2465346"/>
              <a:gd name="connsiteY31" fmla="*/ 39756 h 548302"/>
              <a:gd name="connsiteX32" fmla="*/ 702366 w 2465346"/>
              <a:gd name="connsiteY32" fmla="*/ 132521 h 548302"/>
              <a:gd name="connsiteX33" fmla="*/ 755374 w 2465346"/>
              <a:gd name="connsiteY33" fmla="*/ 212035 h 548302"/>
              <a:gd name="connsiteX34" fmla="*/ 768627 w 2465346"/>
              <a:gd name="connsiteY34" fmla="*/ 265043 h 548302"/>
              <a:gd name="connsiteX35" fmla="*/ 768627 w 2465346"/>
              <a:gd name="connsiteY35" fmla="*/ 371061 h 548302"/>
              <a:gd name="connsiteX36" fmla="*/ 728870 w 2465346"/>
              <a:gd name="connsiteY36" fmla="*/ 397565 h 548302"/>
              <a:gd name="connsiteX37" fmla="*/ 662609 w 2465346"/>
              <a:gd name="connsiteY37" fmla="*/ 384313 h 548302"/>
              <a:gd name="connsiteX38" fmla="*/ 636105 w 2465346"/>
              <a:gd name="connsiteY38" fmla="*/ 304800 h 548302"/>
              <a:gd name="connsiteX39" fmla="*/ 649357 w 2465346"/>
              <a:gd name="connsiteY39" fmla="*/ 225287 h 548302"/>
              <a:gd name="connsiteX40" fmla="*/ 689113 w 2465346"/>
              <a:gd name="connsiteY40" fmla="*/ 185530 h 548302"/>
              <a:gd name="connsiteX41" fmla="*/ 742122 w 2465346"/>
              <a:gd name="connsiteY41" fmla="*/ 145774 h 548302"/>
              <a:gd name="connsiteX42" fmla="*/ 821635 w 2465346"/>
              <a:gd name="connsiteY42" fmla="*/ 92765 h 548302"/>
              <a:gd name="connsiteX43" fmla="*/ 901148 w 2465346"/>
              <a:gd name="connsiteY43" fmla="*/ 145774 h 548302"/>
              <a:gd name="connsiteX44" fmla="*/ 914400 w 2465346"/>
              <a:gd name="connsiteY44" fmla="*/ 185530 h 548302"/>
              <a:gd name="connsiteX45" fmla="*/ 887896 w 2465346"/>
              <a:gd name="connsiteY45" fmla="*/ 132521 h 548302"/>
              <a:gd name="connsiteX46" fmla="*/ 861392 w 2465346"/>
              <a:gd name="connsiteY46" fmla="*/ 26504 h 548302"/>
              <a:gd name="connsiteX47" fmla="*/ 834887 w 2465346"/>
              <a:gd name="connsiteY47" fmla="*/ 0 h 548302"/>
              <a:gd name="connsiteX48" fmla="*/ 781879 w 2465346"/>
              <a:gd name="connsiteY48" fmla="*/ 132521 h 548302"/>
              <a:gd name="connsiteX49" fmla="*/ 755374 w 2465346"/>
              <a:gd name="connsiteY49" fmla="*/ 225287 h 548302"/>
              <a:gd name="connsiteX50" fmla="*/ 768627 w 2465346"/>
              <a:gd name="connsiteY50" fmla="*/ 265043 h 548302"/>
              <a:gd name="connsiteX51" fmla="*/ 795131 w 2465346"/>
              <a:gd name="connsiteY51" fmla="*/ 291548 h 548302"/>
              <a:gd name="connsiteX52" fmla="*/ 834887 w 2465346"/>
              <a:gd name="connsiteY52" fmla="*/ 304800 h 548302"/>
              <a:gd name="connsiteX53" fmla="*/ 1073427 w 2465346"/>
              <a:gd name="connsiteY53" fmla="*/ 318052 h 548302"/>
              <a:gd name="connsiteX54" fmla="*/ 940905 w 2465346"/>
              <a:gd name="connsiteY54" fmla="*/ 357808 h 548302"/>
              <a:gd name="connsiteX55" fmla="*/ 901148 w 2465346"/>
              <a:gd name="connsiteY55" fmla="*/ 278295 h 548302"/>
              <a:gd name="connsiteX56" fmla="*/ 914400 w 2465346"/>
              <a:gd name="connsiteY56" fmla="*/ 225287 h 548302"/>
              <a:gd name="connsiteX57" fmla="*/ 967409 w 2465346"/>
              <a:gd name="connsiteY57" fmla="*/ 145774 h 548302"/>
              <a:gd name="connsiteX58" fmla="*/ 1020418 w 2465346"/>
              <a:gd name="connsiteY58" fmla="*/ 159026 h 548302"/>
              <a:gd name="connsiteX59" fmla="*/ 1073427 w 2465346"/>
              <a:gd name="connsiteY59" fmla="*/ 251791 h 548302"/>
              <a:gd name="connsiteX60" fmla="*/ 1099931 w 2465346"/>
              <a:gd name="connsiteY60" fmla="*/ 291548 h 548302"/>
              <a:gd name="connsiteX61" fmla="*/ 1099931 w 2465346"/>
              <a:gd name="connsiteY61" fmla="*/ 490330 h 548302"/>
              <a:gd name="connsiteX62" fmla="*/ 967409 w 2465346"/>
              <a:gd name="connsiteY62" fmla="*/ 477078 h 548302"/>
              <a:gd name="connsiteX63" fmla="*/ 967409 w 2465346"/>
              <a:gd name="connsiteY63" fmla="*/ 132521 h 548302"/>
              <a:gd name="connsiteX64" fmla="*/ 1007166 w 2465346"/>
              <a:gd name="connsiteY64" fmla="*/ 106017 h 548302"/>
              <a:gd name="connsiteX65" fmla="*/ 1099931 w 2465346"/>
              <a:gd name="connsiteY65" fmla="*/ 119269 h 548302"/>
              <a:gd name="connsiteX66" fmla="*/ 1166192 w 2465346"/>
              <a:gd name="connsiteY66" fmla="*/ 172278 h 548302"/>
              <a:gd name="connsiteX67" fmla="*/ 1166192 w 2465346"/>
              <a:gd name="connsiteY67" fmla="*/ 291548 h 548302"/>
              <a:gd name="connsiteX68" fmla="*/ 1126435 w 2465346"/>
              <a:gd name="connsiteY68" fmla="*/ 304800 h 548302"/>
              <a:gd name="connsiteX69" fmla="*/ 1086679 w 2465346"/>
              <a:gd name="connsiteY69" fmla="*/ 291548 h 548302"/>
              <a:gd name="connsiteX70" fmla="*/ 1086679 w 2465346"/>
              <a:gd name="connsiteY70" fmla="*/ 145774 h 548302"/>
              <a:gd name="connsiteX71" fmla="*/ 1126435 w 2465346"/>
              <a:gd name="connsiteY71" fmla="*/ 53008 h 548302"/>
              <a:gd name="connsiteX72" fmla="*/ 1152940 w 2465346"/>
              <a:gd name="connsiteY72" fmla="*/ 26504 h 548302"/>
              <a:gd name="connsiteX73" fmla="*/ 1192696 w 2465346"/>
              <a:gd name="connsiteY73" fmla="*/ 13252 h 548302"/>
              <a:gd name="connsiteX74" fmla="*/ 1258957 w 2465346"/>
              <a:gd name="connsiteY74" fmla="*/ 26504 h 548302"/>
              <a:gd name="connsiteX75" fmla="*/ 1298713 w 2465346"/>
              <a:gd name="connsiteY75" fmla="*/ 106017 h 548302"/>
              <a:gd name="connsiteX76" fmla="*/ 1325218 w 2465346"/>
              <a:gd name="connsiteY76" fmla="*/ 159026 h 548302"/>
              <a:gd name="connsiteX77" fmla="*/ 1364974 w 2465346"/>
              <a:gd name="connsiteY77" fmla="*/ 304800 h 548302"/>
              <a:gd name="connsiteX78" fmla="*/ 1351722 w 2465346"/>
              <a:gd name="connsiteY78" fmla="*/ 344556 h 548302"/>
              <a:gd name="connsiteX79" fmla="*/ 1219200 w 2465346"/>
              <a:gd name="connsiteY79" fmla="*/ 304800 h 548302"/>
              <a:gd name="connsiteX80" fmla="*/ 1205948 w 2465346"/>
              <a:gd name="connsiteY80" fmla="*/ 265043 h 548302"/>
              <a:gd name="connsiteX81" fmla="*/ 1285461 w 2465346"/>
              <a:gd name="connsiteY81" fmla="*/ 145774 h 548302"/>
              <a:gd name="connsiteX82" fmla="*/ 1325218 w 2465346"/>
              <a:gd name="connsiteY82" fmla="*/ 132521 h 548302"/>
              <a:gd name="connsiteX83" fmla="*/ 1404731 w 2465346"/>
              <a:gd name="connsiteY83" fmla="*/ 145774 h 548302"/>
              <a:gd name="connsiteX84" fmla="*/ 1444487 w 2465346"/>
              <a:gd name="connsiteY84" fmla="*/ 278295 h 548302"/>
              <a:gd name="connsiteX85" fmla="*/ 1417983 w 2465346"/>
              <a:gd name="connsiteY85" fmla="*/ 424069 h 548302"/>
              <a:gd name="connsiteX86" fmla="*/ 1391479 w 2465346"/>
              <a:gd name="connsiteY86" fmla="*/ 450574 h 548302"/>
              <a:gd name="connsiteX87" fmla="*/ 1338470 w 2465346"/>
              <a:gd name="connsiteY87" fmla="*/ 477078 h 548302"/>
              <a:gd name="connsiteX88" fmla="*/ 1311966 w 2465346"/>
              <a:gd name="connsiteY88" fmla="*/ 318052 h 548302"/>
              <a:gd name="connsiteX89" fmla="*/ 1351722 w 2465346"/>
              <a:gd name="connsiteY89" fmla="*/ 225287 h 548302"/>
              <a:gd name="connsiteX90" fmla="*/ 1378227 w 2465346"/>
              <a:gd name="connsiteY90" fmla="*/ 198782 h 548302"/>
              <a:gd name="connsiteX91" fmla="*/ 1457740 w 2465346"/>
              <a:gd name="connsiteY91" fmla="*/ 159026 h 548302"/>
              <a:gd name="connsiteX92" fmla="*/ 1537253 w 2465346"/>
              <a:gd name="connsiteY92" fmla="*/ 106017 h 548302"/>
              <a:gd name="connsiteX93" fmla="*/ 1577009 w 2465346"/>
              <a:gd name="connsiteY93" fmla="*/ 145774 h 548302"/>
              <a:gd name="connsiteX94" fmla="*/ 1577009 w 2465346"/>
              <a:gd name="connsiteY94" fmla="*/ 238539 h 548302"/>
              <a:gd name="connsiteX95" fmla="*/ 1524000 w 2465346"/>
              <a:gd name="connsiteY95" fmla="*/ 251791 h 548302"/>
              <a:gd name="connsiteX96" fmla="*/ 1484244 w 2465346"/>
              <a:gd name="connsiteY96" fmla="*/ 278295 h 548302"/>
              <a:gd name="connsiteX97" fmla="*/ 1364974 w 2465346"/>
              <a:gd name="connsiteY97" fmla="*/ 225287 h 548302"/>
              <a:gd name="connsiteX98" fmla="*/ 1338470 w 2465346"/>
              <a:gd name="connsiteY98" fmla="*/ 172278 h 548302"/>
              <a:gd name="connsiteX99" fmla="*/ 1391479 w 2465346"/>
              <a:gd name="connsiteY99" fmla="*/ 79513 h 548302"/>
              <a:gd name="connsiteX100" fmla="*/ 1404731 w 2465346"/>
              <a:gd name="connsiteY100" fmla="*/ 132521 h 548302"/>
              <a:gd name="connsiteX101" fmla="*/ 1417983 w 2465346"/>
              <a:gd name="connsiteY101" fmla="*/ 172278 h 548302"/>
              <a:gd name="connsiteX102" fmla="*/ 1404731 w 2465346"/>
              <a:gd name="connsiteY102" fmla="*/ 371061 h 548302"/>
              <a:gd name="connsiteX103" fmla="*/ 1364974 w 2465346"/>
              <a:gd name="connsiteY103" fmla="*/ 344556 h 548302"/>
              <a:gd name="connsiteX104" fmla="*/ 1364974 w 2465346"/>
              <a:gd name="connsiteY104" fmla="*/ 251791 h 548302"/>
              <a:gd name="connsiteX105" fmla="*/ 1417983 w 2465346"/>
              <a:gd name="connsiteY105" fmla="*/ 212035 h 548302"/>
              <a:gd name="connsiteX106" fmla="*/ 1444487 w 2465346"/>
              <a:gd name="connsiteY106" fmla="*/ 185530 h 548302"/>
              <a:gd name="connsiteX107" fmla="*/ 1484244 w 2465346"/>
              <a:gd name="connsiteY107" fmla="*/ 159026 h 548302"/>
              <a:gd name="connsiteX108" fmla="*/ 1510748 w 2465346"/>
              <a:gd name="connsiteY108" fmla="*/ 132521 h 548302"/>
              <a:gd name="connsiteX109" fmla="*/ 1550505 w 2465346"/>
              <a:gd name="connsiteY109" fmla="*/ 119269 h 548302"/>
              <a:gd name="connsiteX110" fmla="*/ 1603513 w 2465346"/>
              <a:gd name="connsiteY110" fmla="*/ 185530 h 548302"/>
              <a:gd name="connsiteX111" fmla="*/ 1616766 w 2465346"/>
              <a:gd name="connsiteY111" fmla="*/ 225287 h 548302"/>
              <a:gd name="connsiteX112" fmla="*/ 1603513 w 2465346"/>
              <a:gd name="connsiteY112" fmla="*/ 278295 h 548302"/>
              <a:gd name="connsiteX113" fmla="*/ 1577009 w 2465346"/>
              <a:gd name="connsiteY113" fmla="*/ 304800 h 548302"/>
              <a:gd name="connsiteX114" fmla="*/ 1550505 w 2465346"/>
              <a:gd name="connsiteY114" fmla="*/ 265043 h 548302"/>
              <a:gd name="connsiteX115" fmla="*/ 1563757 w 2465346"/>
              <a:gd name="connsiteY115" fmla="*/ 39756 h 548302"/>
              <a:gd name="connsiteX116" fmla="*/ 1603513 w 2465346"/>
              <a:gd name="connsiteY116" fmla="*/ 13252 h 548302"/>
              <a:gd name="connsiteX117" fmla="*/ 1683027 w 2465346"/>
              <a:gd name="connsiteY117" fmla="*/ 53008 h 548302"/>
              <a:gd name="connsiteX118" fmla="*/ 1709531 w 2465346"/>
              <a:gd name="connsiteY118" fmla="*/ 92765 h 548302"/>
              <a:gd name="connsiteX119" fmla="*/ 1749287 w 2465346"/>
              <a:gd name="connsiteY119" fmla="*/ 212035 h 548302"/>
              <a:gd name="connsiteX120" fmla="*/ 1775792 w 2465346"/>
              <a:gd name="connsiteY120" fmla="*/ 291548 h 548302"/>
              <a:gd name="connsiteX121" fmla="*/ 1749287 w 2465346"/>
              <a:gd name="connsiteY121" fmla="*/ 410817 h 548302"/>
              <a:gd name="connsiteX122" fmla="*/ 1709531 w 2465346"/>
              <a:gd name="connsiteY122" fmla="*/ 437321 h 548302"/>
              <a:gd name="connsiteX123" fmla="*/ 1669774 w 2465346"/>
              <a:gd name="connsiteY123" fmla="*/ 397565 h 548302"/>
              <a:gd name="connsiteX124" fmla="*/ 1630018 w 2465346"/>
              <a:gd name="connsiteY124" fmla="*/ 331304 h 548302"/>
              <a:gd name="connsiteX125" fmla="*/ 1603513 w 2465346"/>
              <a:gd name="connsiteY125" fmla="*/ 291548 h 548302"/>
              <a:gd name="connsiteX126" fmla="*/ 1616766 w 2465346"/>
              <a:gd name="connsiteY126" fmla="*/ 172278 h 548302"/>
              <a:gd name="connsiteX127" fmla="*/ 1656522 w 2465346"/>
              <a:gd name="connsiteY127" fmla="*/ 159026 h 548302"/>
              <a:gd name="connsiteX128" fmla="*/ 1709531 w 2465346"/>
              <a:gd name="connsiteY128" fmla="*/ 145774 h 548302"/>
              <a:gd name="connsiteX129" fmla="*/ 1842053 w 2465346"/>
              <a:gd name="connsiteY129" fmla="*/ 132521 h 548302"/>
              <a:gd name="connsiteX130" fmla="*/ 1961322 w 2465346"/>
              <a:gd name="connsiteY130" fmla="*/ 145774 h 548302"/>
              <a:gd name="connsiteX131" fmla="*/ 1987827 w 2465346"/>
              <a:gd name="connsiteY131" fmla="*/ 172278 h 548302"/>
              <a:gd name="connsiteX132" fmla="*/ 2014331 w 2465346"/>
              <a:gd name="connsiteY132" fmla="*/ 251791 h 548302"/>
              <a:gd name="connsiteX133" fmla="*/ 2001079 w 2465346"/>
              <a:gd name="connsiteY133" fmla="*/ 344556 h 548302"/>
              <a:gd name="connsiteX134" fmla="*/ 1868557 w 2465346"/>
              <a:gd name="connsiteY134" fmla="*/ 344556 h 548302"/>
              <a:gd name="connsiteX135" fmla="*/ 1842053 w 2465346"/>
              <a:gd name="connsiteY135" fmla="*/ 304800 h 548302"/>
              <a:gd name="connsiteX136" fmla="*/ 1881809 w 2465346"/>
              <a:gd name="connsiteY136" fmla="*/ 92765 h 548302"/>
              <a:gd name="connsiteX137" fmla="*/ 1974574 w 2465346"/>
              <a:gd name="connsiteY137" fmla="*/ 119269 h 548302"/>
              <a:gd name="connsiteX138" fmla="*/ 1987827 w 2465346"/>
              <a:gd name="connsiteY138" fmla="*/ 172278 h 548302"/>
              <a:gd name="connsiteX139" fmla="*/ 2027583 w 2465346"/>
              <a:gd name="connsiteY139" fmla="*/ 265043 h 548302"/>
              <a:gd name="connsiteX140" fmla="*/ 2027583 w 2465346"/>
              <a:gd name="connsiteY140" fmla="*/ 543339 h 548302"/>
              <a:gd name="connsiteX141" fmla="*/ 1974574 w 2465346"/>
              <a:gd name="connsiteY141" fmla="*/ 503582 h 548302"/>
              <a:gd name="connsiteX142" fmla="*/ 1974574 w 2465346"/>
              <a:gd name="connsiteY142" fmla="*/ 331304 h 548302"/>
              <a:gd name="connsiteX143" fmla="*/ 2027583 w 2465346"/>
              <a:gd name="connsiteY143" fmla="*/ 265043 h 548302"/>
              <a:gd name="connsiteX144" fmla="*/ 2133600 w 2465346"/>
              <a:gd name="connsiteY144" fmla="*/ 185530 h 548302"/>
              <a:gd name="connsiteX145" fmla="*/ 2226366 w 2465346"/>
              <a:gd name="connsiteY145" fmla="*/ 119269 h 548302"/>
              <a:gd name="connsiteX146" fmla="*/ 2292627 w 2465346"/>
              <a:gd name="connsiteY146" fmla="*/ 132521 h 548302"/>
              <a:gd name="connsiteX147" fmla="*/ 2332383 w 2465346"/>
              <a:gd name="connsiteY147" fmla="*/ 225287 h 548302"/>
              <a:gd name="connsiteX148" fmla="*/ 2319131 w 2465346"/>
              <a:gd name="connsiteY148" fmla="*/ 318052 h 548302"/>
              <a:gd name="connsiteX149" fmla="*/ 2226366 w 2465346"/>
              <a:gd name="connsiteY149" fmla="*/ 357808 h 548302"/>
              <a:gd name="connsiteX150" fmla="*/ 2146853 w 2465346"/>
              <a:gd name="connsiteY150" fmla="*/ 318052 h 548302"/>
              <a:gd name="connsiteX151" fmla="*/ 2093844 w 2465346"/>
              <a:gd name="connsiteY151" fmla="*/ 265043 h 548302"/>
              <a:gd name="connsiteX152" fmla="*/ 2080592 w 2465346"/>
              <a:gd name="connsiteY152" fmla="*/ 198782 h 548302"/>
              <a:gd name="connsiteX153" fmla="*/ 2067340 w 2465346"/>
              <a:gd name="connsiteY153" fmla="*/ 39756 h 548302"/>
              <a:gd name="connsiteX154" fmla="*/ 2107096 w 2465346"/>
              <a:gd name="connsiteY154" fmla="*/ 26504 h 548302"/>
              <a:gd name="connsiteX155" fmla="*/ 2173357 w 2465346"/>
              <a:gd name="connsiteY155" fmla="*/ 159026 h 548302"/>
              <a:gd name="connsiteX156" fmla="*/ 2160105 w 2465346"/>
              <a:gd name="connsiteY156" fmla="*/ 251791 h 548302"/>
              <a:gd name="connsiteX157" fmla="*/ 2120348 w 2465346"/>
              <a:gd name="connsiteY157" fmla="*/ 212035 h 548302"/>
              <a:gd name="connsiteX158" fmla="*/ 2186609 w 2465346"/>
              <a:gd name="connsiteY158" fmla="*/ 119269 h 548302"/>
              <a:gd name="connsiteX159" fmla="*/ 2226366 w 2465346"/>
              <a:gd name="connsiteY159" fmla="*/ 92765 h 548302"/>
              <a:gd name="connsiteX160" fmla="*/ 2319131 w 2465346"/>
              <a:gd name="connsiteY160" fmla="*/ 79513 h 548302"/>
              <a:gd name="connsiteX161" fmla="*/ 2372140 w 2465346"/>
              <a:gd name="connsiteY161" fmla="*/ 92765 h 548302"/>
              <a:gd name="connsiteX162" fmla="*/ 2425148 w 2465346"/>
              <a:gd name="connsiteY162" fmla="*/ 185530 h 548302"/>
              <a:gd name="connsiteX163" fmla="*/ 2438400 w 2465346"/>
              <a:gd name="connsiteY163" fmla="*/ 251791 h 548302"/>
              <a:gd name="connsiteX164" fmla="*/ 2425148 w 2465346"/>
              <a:gd name="connsiteY164" fmla="*/ 384313 h 548302"/>
              <a:gd name="connsiteX165" fmla="*/ 2385392 w 2465346"/>
              <a:gd name="connsiteY165" fmla="*/ 371061 h 548302"/>
              <a:gd name="connsiteX166" fmla="*/ 2372140 w 2465346"/>
              <a:gd name="connsiteY166" fmla="*/ 318052 h 548302"/>
              <a:gd name="connsiteX167" fmla="*/ 2345635 w 2465346"/>
              <a:gd name="connsiteY167" fmla="*/ 225287 h 548302"/>
              <a:gd name="connsiteX168" fmla="*/ 2358887 w 2465346"/>
              <a:gd name="connsiteY168" fmla="*/ 185530 h 548302"/>
              <a:gd name="connsiteX169" fmla="*/ 2398644 w 2465346"/>
              <a:gd name="connsiteY169" fmla="*/ 212035 h 548302"/>
              <a:gd name="connsiteX170" fmla="*/ 2425148 w 2465346"/>
              <a:gd name="connsiteY170" fmla="*/ 251791 h 548302"/>
              <a:gd name="connsiteX171" fmla="*/ 2451653 w 2465346"/>
              <a:gd name="connsiteY171" fmla="*/ 278295 h 548302"/>
              <a:gd name="connsiteX172" fmla="*/ 2464905 w 2465346"/>
              <a:gd name="connsiteY172" fmla="*/ 278295 h 5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465346" h="548302">
                <a:moveTo>
                  <a:pt x="0" y="185530"/>
                </a:moveTo>
                <a:cubicBezTo>
                  <a:pt x="57426" y="189947"/>
                  <a:pt x="115802" y="187486"/>
                  <a:pt x="172279" y="198782"/>
                </a:cubicBezTo>
                <a:cubicBezTo>
                  <a:pt x="184531" y="201232"/>
                  <a:pt x="190978" y="215531"/>
                  <a:pt x="198783" y="225287"/>
                </a:cubicBezTo>
                <a:cubicBezTo>
                  <a:pt x="265647" y="308869"/>
                  <a:pt x="187800" y="227556"/>
                  <a:pt x="251792" y="291548"/>
                </a:cubicBezTo>
                <a:cubicBezTo>
                  <a:pt x="267139" y="337588"/>
                  <a:pt x="284423" y="369685"/>
                  <a:pt x="251792" y="424069"/>
                </a:cubicBezTo>
                <a:cubicBezTo>
                  <a:pt x="245364" y="434783"/>
                  <a:pt x="234122" y="406400"/>
                  <a:pt x="225287" y="397565"/>
                </a:cubicBezTo>
                <a:cubicBezTo>
                  <a:pt x="212300" y="345617"/>
                  <a:pt x="201379" y="334079"/>
                  <a:pt x="225287" y="278295"/>
                </a:cubicBezTo>
                <a:cubicBezTo>
                  <a:pt x="230209" y="266811"/>
                  <a:pt x="242957" y="260626"/>
                  <a:pt x="251792" y="251791"/>
                </a:cubicBezTo>
                <a:cubicBezTo>
                  <a:pt x="260067" y="226967"/>
                  <a:pt x="264839" y="185530"/>
                  <a:pt x="304800" y="185530"/>
                </a:cubicBezTo>
                <a:cubicBezTo>
                  <a:pt x="317295" y="185530"/>
                  <a:pt x="322470" y="203200"/>
                  <a:pt x="331305" y="212035"/>
                </a:cubicBezTo>
                <a:cubicBezTo>
                  <a:pt x="336353" y="227180"/>
                  <a:pt x="361596" y="276403"/>
                  <a:pt x="331305" y="291548"/>
                </a:cubicBezTo>
                <a:cubicBezTo>
                  <a:pt x="318810" y="297795"/>
                  <a:pt x="304800" y="282713"/>
                  <a:pt x="291548" y="278295"/>
                </a:cubicBezTo>
                <a:cubicBezTo>
                  <a:pt x="267644" y="254391"/>
                  <a:pt x="238540" y="237140"/>
                  <a:pt x="238540" y="198782"/>
                </a:cubicBezTo>
                <a:cubicBezTo>
                  <a:pt x="238540" y="184813"/>
                  <a:pt x="240425" y="167145"/>
                  <a:pt x="251792" y="159026"/>
                </a:cubicBezTo>
                <a:cubicBezTo>
                  <a:pt x="274526" y="142787"/>
                  <a:pt x="331305" y="132521"/>
                  <a:pt x="331305" y="132521"/>
                </a:cubicBezTo>
                <a:cubicBezTo>
                  <a:pt x="344779" y="137013"/>
                  <a:pt x="395292" y="147267"/>
                  <a:pt x="397566" y="172278"/>
                </a:cubicBezTo>
                <a:cubicBezTo>
                  <a:pt x="401188" y="212115"/>
                  <a:pt x="390889" y="252091"/>
                  <a:pt x="384313" y="291548"/>
                </a:cubicBezTo>
                <a:cubicBezTo>
                  <a:pt x="382016" y="305327"/>
                  <a:pt x="379787" y="320396"/>
                  <a:pt x="371061" y="331304"/>
                </a:cubicBezTo>
                <a:cubicBezTo>
                  <a:pt x="361112" y="343741"/>
                  <a:pt x="344557" y="348973"/>
                  <a:pt x="331305" y="357808"/>
                </a:cubicBezTo>
                <a:cubicBezTo>
                  <a:pt x="285044" y="311549"/>
                  <a:pt x="308751" y="343157"/>
                  <a:pt x="278296" y="251791"/>
                </a:cubicBezTo>
                <a:lnTo>
                  <a:pt x="265044" y="212035"/>
                </a:lnTo>
                <a:lnTo>
                  <a:pt x="251792" y="172278"/>
                </a:lnTo>
                <a:cubicBezTo>
                  <a:pt x="256209" y="159026"/>
                  <a:pt x="251171" y="134153"/>
                  <a:pt x="265044" y="132521"/>
                </a:cubicBezTo>
                <a:cubicBezTo>
                  <a:pt x="362537" y="121051"/>
                  <a:pt x="435241" y="128428"/>
                  <a:pt x="516835" y="159026"/>
                </a:cubicBezTo>
                <a:cubicBezTo>
                  <a:pt x="539109" y="167379"/>
                  <a:pt x="561009" y="176695"/>
                  <a:pt x="583096" y="185530"/>
                </a:cubicBezTo>
                <a:cubicBezTo>
                  <a:pt x="604089" y="206524"/>
                  <a:pt x="622853" y="217387"/>
                  <a:pt x="622853" y="251791"/>
                </a:cubicBezTo>
                <a:cubicBezTo>
                  <a:pt x="622853" y="265760"/>
                  <a:pt x="614018" y="278296"/>
                  <a:pt x="609600" y="291548"/>
                </a:cubicBezTo>
                <a:lnTo>
                  <a:pt x="530087" y="278295"/>
                </a:lnTo>
                <a:cubicBezTo>
                  <a:pt x="510992" y="228648"/>
                  <a:pt x="536742" y="172051"/>
                  <a:pt x="543340" y="119269"/>
                </a:cubicBezTo>
                <a:cubicBezTo>
                  <a:pt x="547718" y="84248"/>
                  <a:pt x="551880" y="58486"/>
                  <a:pt x="583096" y="39756"/>
                </a:cubicBezTo>
                <a:cubicBezTo>
                  <a:pt x="595074" y="32569"/>
                  <a:pt x="609601" y="30921"/>
                  <a:pt x="622853" y="26504"/>
                </a:cubicBezTo>
                <a:cubicBezTo>
                  <a:pt x="636105" y="30921"/>
                  <a:pt x="652732" y="29878"/>
                  <a:pt x="662609" y="39756"/>
                </a:cubicBezTo>
                <a:cubicBezTo>
                  <a:pt x="695780" y="72927"/>
                  <a:pt x="682569" y="96886"/>
                  <a:pt x="702366" y="132521"/>
                </a:cubicBezTo>
                <a:cubicBezTo>
                  <a:pt x="717836" y="160367"/>
                  <a:pt x="755374" y="212035"/>
                  <a:pt x="755374" y="212035"/>
                </a:cubicBezTo>
                <a:cubicBezTo>
                  <a:pt x="759792" y="229704"/>
                  <a:pt x="763623" y="247531"/>
                  <a:pt x="768627" y="265043"/>
                </a:cubicBezTo>
                <a:cubicBezTo>
                  <a:pt x="780922" y="308075"/>
                  <a:pt x="797646" y="320277"/>
                  <a:pt x="768627" y="371061"/>
                </a:cubicBezTo>
                <a:cubicBezTo>
                  <a:pt x="760725" y="384890"/>
                  <a:pt x="742122" y="388730"/>
                  <a:pt x="728870" y="397565"/>
                </a:cubicBezTo>
                <a:cubicBezTo>
                  <a:pt x="706783" y="393148"/>
                  <a:pt x="678536" y="400240"/>
                  <a:pt x="662609" y="384313"/>
                </a:cubicBezTo>
                <a:cubicBezTo>
                  <a:pt x="642854" y="364558"/>
                  <a:pt x="636105" y="304800"/>
                  <a:pt x="636105" y="304800"/>
                </a:cubicBezTo>
                <a:cubicBezTo>
                  <a:pt x="640522" y="278296"/>
                  <a:pt x="638444" y="249841"/>
                  <a:pt x="649357" y="225287"/>
                </a:cubicBezTo>
                <a:cubicBezTo>
                  <a:pt x="656968" y="208161"/>
                  <a:pt x="674883" y="197727"/>
                  <a:pt x="689113" y="185530"/>
                </a:cubicBezTo>
                <a:cubicBezTo>
                  <a:pt x="705883" y="171156"/>
                  <a:pt x="725352" y="160148"/>
                  <a:pt x="742122" y="145774"/>
                </a:cubicBezTo>
                <a:cubicBezTo>
                  <a:pt x="805294" y="91627"/>
                  <a:pt x="754009" y="115307"/>
                  <a:pt x="821635" y="92765"/>
                </a:cubicBezTo>
                <a:cubicBezTo>
                  <a:pt x="878136" y="106890"/>
                  <a:pt x="875000" y="93477"/>
                  <a:pt x="901148" y="145774"/>
                </a:cubicBezTo>
                <a:cubicBezTo>
                  <a:pt x="907395" y="158268"/>
                  <a:pt x="924277" y="195408"/>
                  <a:pt x="914400" y="185530"/>
                </a:cubicBezTo>
                <a:cubicBezTo>
                  <a:pt x="900431" y="171560"/>
                  <a:pt x="894143" y="151262"/>
                  <a:pt x="887896" y="132521"/>
                </a:cubicBezTo>
                <a:cubicBezTo>
                  <a:pt x="876377" y="97964"/>
                  <a:pt x="887150" y="52261"/>
                  <a:pt x="861392" y="26504"/>
                </a:cubicBezTo>
                <a:lnTo>
                  <a:pt x="834887" y="0"/>
                </a:lnTo>
                <a:cubicBezTo>
                  <a:pt x="774558" y="180989"/>
                  <a:pt x="840377" y="-3977"/>
                  <a:pt x="781879" y="132521"/>
                </a:cubicBezTo>
                <a:cubicBezTo>
                  <a:pt x="770474" y="159133"/>
                  <a:pt x="762098" y="198393"/>
                  <a:pt x="755374" y="225287"/>
                </a:cubicBezTo>
                <a:cubicBezTo>
                  <a:pt x="759792" y="238539"/>
                  <a:pt x="761440" y="253065"/>
                  <a:pt x="768627" y="265043"/>
                </a:cubicBezTo>
                <a:cubicBezTo>
                  <a:pt x="775055" y="275757"/>
                  <a:pt x="784417" y="285120"/>
                  <a:pt x="795131" y="291548"/>
                </a:cubicBezTo>
                <a:cubicBezTo>
                  <a:pt x="807109" y="298735"/>
                  <a:pt x="820981" y="303476"/>
                  <a:pt x="834887" y="304800"/>
                </a:cubicBezTo>
                <a:cubicBezTo>
                  <a:pt x="914164" y="312350"/>
                  <a:pt x="993914" y="313635"/>
                  <a:pt x="1073427" y="318052"/>
                </a:cubicBezTo>
                <a:cubicBezTo>
                  <a:pt x="1001418" y="390061"/>
                  <a:pt x="1045067" y="375169"/>
                  <a:pt x="940905" y="357808"/>
                </a:cubicBezTo>
                <a:cubicBezTo>
                  <a:pt x="927503" y="337706"/>
                  <a:pt x="901148" y="305730"/>
                  <a:pt x="901148" y="278295"/>
                </a:cubicBezTo>
                <a:cubicBezTo>
                  <a:pt x="901148" y="260082"/>
                  <a:pt x="906255" y="241577"/>
                  <a:pt x="914400" y="225287"/>
                </a:cubicBezTo>
                <a:cubicBezTo>
                  <a:pt x="928646" y="196796"/>
                  <a:pt x="967409" y="145774"/>
                  <a:pt x="967409" y="145774"/>
                </a:cubicBezTo>
                <a:cubicBezTo>
                  <a:pt x="985079" y="150191"/>
                  <a:pt x="1004604" y="149990"/>
                  <a:pt x="1020418" y="159026"/>
                </a:cubicBezTo>
                <a:cubicBezTo>
                  <a:pt x="1077572" y="191685"/>
                  <a:pt x="1051237" y="200014"/>
                  <a:pt x="1073427" y="251791"/>
                </a:cubicBezTo>
                <a:cubicBezTo>
                  <a:pt x="1079701" y="266430"/>
                  <a:pt x="1091096" y="278296"/>
                  <a:pt x="1099931" y="291548"/>
                </a:cubicBezTo>
                <a:cubicBezTo>
                  <a:pt x="1113583" y="346156"/>
                  <a:pt x="1145462" y="448938"/>
                  <a:pt x="1099931" y="490330"/>
                </a:cubicBezTo>
                <a:cubicBezTo>
                  <a:pt x="1067082" y="520193"/>
                  <a:pt x="1011583" y="481495"/>
                  <a:pt x="967409" y="477078"/>
                </a:cubicBezTo>
                <a:cubicBezTo>
                  <a:pt x="925446" y="351185"/>
                  <a:pt x="928454" y="375987"/>
                  <a:pt x="967409" y="132521"/>
                </a:cubicBezTo>
                <a:cubicBezTo>
                  <a:pt x="969925" y="116794"/>
                  <a:pt x="993914" y="114852"/>
                  <a:pt x="1007166" y="106017"/>
                </a:cubicBezTo>
                <a:cubicBezTo>
                  <a:pt x="1038088" y="110434"/>
                  <a:pt x="1070013" y="110293"/>
                  <a:pt x="1099931" y="119269"/>
                </a:cubicBezTo>
                <a:cubicBezTo>
                  <a:pt x="1123810" y="126433"/>
                  <a:pt x="1149035" y="155122"/>
                  <a:pt x="1166192" y="172278"/>
                </a:cubicBezTo>
                <a:cubicBezTo>
                  <a:pt x="1180708" y="215828"/>
                  <a:pt x="1195652" y="239993"/>
                  <a:pt x="1166192" y="291548"/>
                </a:cubicBezTo>
                <a:cubicBezTo>
                  <a:pt x="1159261" y="303677"/>
                  <a:pt x="1139687" y="300383"/>
                  <a:pt x="1126435" y="304800"/>
                </a:cubicBezTo>
                <a:cubicBezTo>
                  <a:pt x="1113183" y="300383"/>
                  <a:pt x="1096556" y="301426"/>
                  <a:pt x="1086679" y="291548"/>
                </a:cubicBezTo>
                <a:cubicBezTo>
                  <a:pt x="1056840" y="261709"/>
                  <a:pt x="1085270" y="154229"/>
                  <a:pt x="1086679" y="145774"/>
                </a:cubicBezTo>
                <a:cubicBezTo>
                  <a:pt x="1094384" y="99543"/>
                  <a:pt x="1098057" y="88481"/>
                  <a:pt x="1126435" y="53008"/>
                </a:cubicBezTo>
                <a:cubicBezTo>
                  <a:pt x="1134240" y="43252"/>
                  <a:pt x="1142226" y="32932"/>
                  <a:pt x="1152940" y="26504"/>
                </a:cubicBezTo>
                <a:cubicBezTo>
                  <a:pt x="1164918" y="19317"/>
                  <a:pt x="1179444" y="17669"/>
                  <a:pt x="1192696" y="13252"/>
                </a:cubicBezTo>
                <a:cubicBezTo>
                  <a:pt x="1214783" y="17669"/>
                  <a:pt x="1239400" y="15329"/>
                  <a:pt x="1258957" y="26504"/>
                </a:cubicBezTo>
                <a:cubicBezTo>
                  <a:pt x="1283047" y="40270"/>
                  <a:pt x="1289337" y="84140"/>
                  <a:pt x="1298713" y="106017"/>
                </a:cubicBezTo>
                <a:cubicBezTo>
                  <a:pt x="1306495" y="124175"/>
                  <a:pt x="1316383" y="141356"/>
                  <a:pt x="1325218" y="159026"/>
                </a:cubicBezTo>
                <a:cubicBezTo>
                  <a:pt x="1355110" y="278595"/>
                  <a:pt x="1340203" y="230486"/>
                  <a:pt x="1364974" y="304800"/>
                </a:cubicBezTo>
                <a:cubicBezTo>
                  <a:pt x="1360557" y="318052"/>
                  <a:pt x="1365358" y="341526"/>
                  <a:pt x="1351722" y="344556"/>
                </a:cubicBezTo>
                <a:cubicBezTo>
                  <a:pt x="1266949" y="363394"/>
                  <a:pt x="1259086" y="344685"/>
                  <a:pt x="1219200" y="304800"/>
                </a:cubicBezTo>
                <a:cubicBezTo>
                  <a:pt x="1214783" y="291548"/>
                  <a:pt x="1205948" y="279012"/>
                  <a:pt x="1205948" y="265043"/>
                </a:cubicBezTo>
                <a:cubicBezTo>
                  <a:pt x="1205948" y="219438"/>
                  <a:pt x="1242041" y="160248"/>
                  <a:pt x="1285461" y="145774"/>
                </a:cubicBezTo>
                <a:lnTo>
                  <a:pt x="1325218" y="132521"/>
                </a:lnTo>
                <a:cubicBezTo>
                  <a:pt x="1351722" y="136939"/>
                  <a:pt x="1384509" y="128080"/>
                  <a:pt x="1404731" y="145774"/>
                </a:cubicBezTo>
                <a:cubicBezTo>
                  <a:pt x="1415055" y="154808"/>
                  <a:pt x="1438762" y="255394"/>
                  <a:pt x="1444487" y="278295"/>
                </a:cubicBezTo>
                <a:cubicBezTo>
                  <a:pt x="1442660" y="292912"/>
                  <a:pt x="1437337" y="391813"/>
                  <a:pt x="1417983" y="424069"/>
                </a:cubicBezTo>
                <a:cubicBezTo>
                  <a:pt x="1411555" y="434783"/>
                  <a:pt x="1401875" y="443643"/>
                  <a:pt x="1391479" y="450574"/>
                </a:cubicBezTo>
                <a:cubicBezTo>
                  <a:pt x="1375042" y="461532"/>
                  <a:pt x="1356140" y="468243"/>
                  <a:pt x="1338470" y="477078"/>
                </a:cubicBezTo>
                <a:cubicBezTo>
                  <a:pt x="1254282" y="449016"/>
                  <a:pt x="1290962" y="475576"/>
                  <a:pt x="1311966" y="318052"/>
                </a:cubicBezTo>
                <a:cubicBezTo>
                  <a:pt x="1317822" y="274130"/>
                  <a:pt x="1324960" y="258739"/>
                  <a:pt x="1351722" y="225287"/>
                </a:cubicBezTo>
                <a:cubicBezTo>
                  <a:pt x="1359527" y="215530"/>
                  <a:pt x="1367513" y="205210"/>
                  <a:pt x="1378227" y="198782"/>
                </a:cubicBezTo>
                <a:cubicBezTo>
                  <a:pt x="1463608" y="147553"/>
                  <a:pt x="1371567" y="230837"/>
                  <a:pt x="1457740" y="159026"/>
                </a:cubicBezTo>
                <a:cubicBezTo>
                  <a:pt x="1523920" y="103876"/>
                  <a:pt x="1467383" y="129306"/>
                  <a:pt x="1537253" y="106017"/>
                </a:cubicBezTo>
                <a:cubicBezTo>
                  <a:pt x="1550505" y="119269"/>
                  <a:pt x="1566613" y="130180"/>
                  <a:pt x="1577009" y="145774"/>
                </a:cubicBezTo>
                <a:cubicBezTo>
                  <a:pt x="1592113" y="168430"/>
                  <a:pt x="1598744" y="216804"/>
                  <a:pt x="1577009" y="238539"/>
                </a:cubicBezTo>
                <a:cubicBezTo>
                  <a:pt x="1564130" y="251418"/>
                  <a:pt x="1541670" y="247374"/>
                  <a:pt x="1524000" y="251791"/>
                </a:cubicBezTo>
                <a:cubicBezTo>
                  <a:pt x="1510748" y="260626"/>
                  <a:pt x="1500074" y="276536"/>
                  <a:pt x="1484244" y="278295"/>
                </a:cubicBezTo>
                <a:cubicBezTo>
                  <a:pt x="1410745" y="286462"/>
                  <a:pt x="1406643" y="266955"/>
                  <a:pt x="1364974" y="225287"/>
                </a:cubicBezTo>
                <a:cubicBezTo>
                  <a:pt x="1356139" y="207617"/>
                  <a:pt x="1338470" y="192033"/>
                  <a:pt x="1338470" y="172278"/>
                </a:cubicBezTo>
                <a:cubicBezTo>
                  <a:pt x="1338470" y="11597"/>
                  <a:pt x="1345139" y="33173"/>
                  <a:pt x="1391479" y="79513"/>
                </a:cubicBezTo>
                <a:cubicBezTo>
                  <a:pt x="1395896" y="97182"/>
                  <a:pt x="1399728" y="115009"/>
                  <a:pt x="1404731" y="132521"/>
                </a:cubicBezTo>
                <a:cubicBezTo>
                  <a:pt x="1408569" y="145953"/>
                  <a:pt x="1417983" y="158309"/>
                  <a:pt x="1417983" y="172278"/>
                </a:cubicBezTo>
                <a:cubicBezTo>
                  <a:pt x="1417983" y="238686"/>
                  <a:pt x="1409148" y="304800"/>
                  <a:pt x="1404731" y="371061"/>
                </a:cubicBezTo>
                <a:cubicBezTo>
                  <a:pt x="1391479" y="362226"/>
                  <a:pt x="1374924" y="356993"/>
                  <a:pt x="1364974" y="344556"/>
                </a:cubicBezTo>
                <a:cubicBezTo>
                  <a:pt x="1345929" y="320750"/>
                  <a:pt x="1348378" y="275026"/>
                  <a:pt x="1364974" y="251791"/>
                </a:cubicBezTo>
                <a:cubicBezTo>
                  <a:pt x="1377812" y="233818"/>
                  <a:pt x="1401015" y="226175"/>
                  <a:pt x="1417983" y="212035"/>
                </a:cubicBezTo>
                <a:cubicBezTo>
                  <a:pt x="1427581" y="204036"/>
                  <a:pt x="1434731" y="193335"/>
                  <a:pt x="1444487" y="185530"/>
                </a:cubicBezTo>
                <a:cubicBezTo>
                  <a:pt x="1456924" y="175580"/>
                  <a:pt x="1471807" y="168976"/>
                  <a:pt x="1484244" y="159026"/>
                </a:cubicBezTo>
                <a:cubicBezTo>
                  <a:pt x="1494000" y="151221"/>
                  <a:pt x="1500034" y="138949"/>
                  <a:pt x="1510748" y="132521"/>
                </a:cubicBezTo>
                <a:cubicBezTo>
                  <a:pt x="1522726" y="125334"/>
                  <a:pt x="1537253" y="123686"/>
                  <a:pt x="1550505" y="119269"/>
                </a:cubicBezTo>
                <a:cubicBezTo>
                  <a:pt x="1575156" y="143921"/>
                  <a:pt x="1586796" y="152096"/>
                  <a:pt x="1603513" y="185530"/>
                </a:cubicBezTo>
                <a:cubicBezTo>
                  <a:pt x="1609760" y="198024"/>
                  <a:pt x="1612348" y="212035"/>
                  <a:pt x="1616766" y="225287"/>
                </a:cubicBezTo>
                <a:cubicBezTo>
                  <a:pt x="1612348" y="242956"/>
                  <a:pt x="1611658" y="262005"/>
                  <a:pt x="1603513" y="278295"/>
                </a:cubicBezTo>
                <a:cubicBezTo>
                  <a:pt x="1597925" y="289470"/>
                  <a:pt x="1589130" y="307830"/>
                  <a:pt x="1577009" y="304800"/>
                </a:cubicBezTo>
                <a:cubicBezTo>
                  <a:pt x="1561557" y="300937"/>
                  <a:pt x="1559340" y="278295"/>
                  <a:pt x="1550505" y="265043"/>
                </a:cubicBezTo>
                <a:cubicBezTo>
                  <a:pt x="1527749" y="174021"/>
                  <a:pt x="1519847" y="171489"/>
                  <a:pt x="1563757" y="39756"/>
                </a:cubicBezTo>
                <a:cubicBezTo>
                  <a:pt x="1568793" y="24646"/>
                  <a:pt x="1590261" y="22087"/>
                  <a:pt x="1603513" y="13252"/>
                </a:cubicBezTo>
                <a:cubicBezTo>
                  <a:pt x="1635847" y="24030"/>
                  <a:pt x="1657338" y="27319"/>
                  <a:pt x="1683027" y="53008"/>
                </a:cubicBezTo>
                <a:cubicBezTo>
                  <a:pt x="1694289" y="64270"/>
                  <a:pt x="1700696" y="79513"/>
                  <a:pt x="1709531" y="92765"/>
                </a:cubicBezTo>
                <a:cubicBezTo>
                  <a:pt x="1734997" y="220097"/>
                  <a:pt x="1705395" y="102307"/>
                  <a:pt x="1749287" y="212035"/>
                </a:cubicBezTo>
                <a:cubicBezTo>
                  <a:pt x="1759663" y="237975"/>
                  <a:pt x="1775792" y="291548"/>
                  <a:pt x="1775792" y="291548"/>
                </a:cubicBezTo>
                <a:cubicBezTo>
                  <a:pt x="1775656" y="292367"/>
                  <a:pt x="1763025" y="393644"/>
                  <a:pt x="1749287" y="410817"/>
                </a:cubicBezTo>
                <a:cubicBezTo>
                  <a:pt x="1739337" y="423254"/>
                  <a:pt x="1722783" y="428486"/>
                  <a:pt x="1709531" y="437321"/>
                </a:cubicBezTo>
                <a:cubicBezTo>
                  <a:pt x="1696279" y="424069"/>
                  <a:pt x="1681019" y="412558"/>
                  <a:pt x="1669774" y="397565"/>
                </a:cubicBezTo>
                <a:cubicBezTo>
                  <a:pt x="1654319" y="376959"/>
                  <a:pt x="1643670" y="353146"/>
                  <a:pt x="1630018" y="331304"/>
                </a:cubicBezTo>
                <a:cubicBezTo>
                  <a:pt x="1621577" y="317798"/>
                  <a:pt x="1612348" y="304800"/>
                  <a:pt x="1603513" y="291548"/>
                </a:cubicBezTo>
                <a:cubicBezTo>
                  <a:pt x="1607931" y="251791"/>
                  <a:pt x="1601910" y="209418"/>
                  <a:pt x="1616766" y="172278"/>
                </a:cubicBezTo>
                <a:cubicBezTo>
                  <a:pt x="1621954" y="159308"/>
                  <a:pt x="1643091" y="162863"/>
                  <a:pt x="1656522" y="159026"/>
                </a:cubicBezTo>
                <a:cubicBezTo>
                  <a:pt x="1674035" y="154022"/>
                  <a:pt x="1691501" y="148350"/>
                  <a:pt x="1709531" y="145774"/>
                </a:cubicBezTo>
                <a:cubicBezTo>
                  <a:pt x="1753479" y="139496"/>
                  <a:pt x="1797879" y="136939"/>
                  <a:pt x="1842053" y="132521"/>
                </a:cubicBezTo>
                <a:cubicBezTo>
                  <a:pt x="1881809" y="136939"/>
                  <a:pt x="1922730" y="135249"/>
                  <a:pt x="1961322" y="145774"/>
                </a:cubicBezTo>
                <a:cubicBezTo>
                  <a:pt x="1973376" y="149062"/>
                  <a:pt x="1982239" y="161103"/>
                  <a:pt x="1987827" y="172278"/>
                </a:cubicBezTo>
                <a:cubicBezTo>
                  <a:pt x="2000321" y="197266"/>
                  <a:pt x="2014331" y="251791"/>
                  <a:pt x="2014331" y="251791"/>
                </a:cubicBezTo>
                <a:cubicBezTo>
                  <a:pt x="2009914" y="282713"/>
                  <a:pt x="2017634" y="318068"/>
                  <a:pt x="2001079" y="344556"/>
                </a:cubicBezTo>
                <a:cubicBezTo>
                  <a:pt x="1982429" y="374396"/>
                  <a:pt x="1876889" y="345945"/>
                  <a:pt x="1868557" y="344556"/>
                </a:cubicBezTo>
                <a:cubicBezTo>
                  <a:pt x="1859722" y="331304"/>
                  <a:pt x="1843046" y="320696"/>
                  <a:pt x="1842053" y="304800"/>
                </a:cubicBezTo>
                <a:cubicBezTo>
                  <a:pt x="1832542" y="152618"/>
                  <a:pt x="1829989" y="170495"/>
                  <a:pt x="1881809" y="92765"/>
                </a:cubicBezTo>
                <a:cubicBezTo>
                  <a:pt x="1912731" y="101600"/>
                  <a:pt x="1948847" y="99974"/>
                  <a:pt x="1974574" y="119269"/>
                </a:cubicBezTo>
                <a:cubicBezTo>
                  <a:pt x="1989145" y="130197"/>
                  <a:pt x="1982823" y="154765"/>
                  <a:pt x="1987827" y="172278"/>
                </a:cubicBezTo>
                <a:cubicBezTo>
                  <a:pt x="2000828" y="217780"/>
                  <a:pt x="2004021" y="217920"/>
                  <a:pt x="2027583" y="265043"/>
                </a:cubicBezTo>
                <a:cubicBezTo>
                  <a:pt x="2039602" y="349178"/>
                  <a:pt x="2062912" y="465615"/>
                  <a:pt x="2027583" y="543339"/>
                </a:cubicBezTo>
                <a:cubicBezTo>
                  <a:pt x="2018443" y="563446"/>
                  <a:pt x="1992244" y="516834"/>
                  <a:pt x="1974574" y="503582"/>
                </a:cubicBezTo>
                <a:cubicBezTo>
                  <a:pt x="1959412" y="427771"/>
                  <a:pt x="1950505" y="419555"/>
                  <a:pt x="1974574" y="331304"/>
                </a:cubicBezTo>
                <a:cubicBezTo>
                  <a:pt x="1979379" y="313687"/>
                  <a:pt x="2012277" y="277288"/>
                  <a:pt x="2027583" y="265043"/>
                </a:cubicBezTo>
                <a:cubicBezTo>
                  <a:pt x="2062077" y="237448"/>
                  <a:pt x="2102364" y="216765"/>
                  <a:pt x="2133600" y="185530"/>
                </a:cubicBezTo>
                <a:cubicBezTo>
                  <a:pt x="2187326" y="131805"/>
                  <a:pt x="2156594" y="154156"/>
                  <a:pt x="2226366" y="119269"/>
                </a:cubicBezTo>
                <a:cubicBezTo>
                  <a:pt x="2248453" y="123686"/>
                  <a:pt x="2273070" y="121346"/>
                  <a:pt x="2292627" y="132521"/>
                </a:cubicBezTo>
                <a:cubicBezTo>
                  <a:pt x="2319319" y="147774"/>
                  <a:pt x="2326606" y="202178"/>
                  <a:pt x="2332383" y="225287"/>
                </a:cubicBezTo>
                <a:cubicBezTo>
                  <a:pt x="2327966" y="256209"/>
                  <a:pt x="2334300" y="290747"/>
                  <a:pt x="2319131" y="318052"/>
                </a:cubicBezTo>
                <a:cubicBezTo>
                  <a:pt x="2311688" y="331450"/>
                  <a:pt x="2243809" y="351994"/>
                  <a:pt x="2226366" y="357808"/>
                </a:cubicBezTo>
                <a:cubicBezTo>
                  <a:pt x="2199862" y="344556"/>
                  <a:pt x="2171129" y="335045"/>
                  <a:pt x="2146853" y="318052"/>
                </a:cubicBezTo>
                <a:cubicBezTo>
                  <a:pt x="2126381" y="303722"/>
                  <a:pt x="2093844" y="265043"/>
                  <a:pt x="2093844" y="265043"/>
                </a:cubicBezTo>
                <a:cubicBezTo>
                  <a:pt x="2089427" y="242956"/>
                  <a:pt x="2087715" y="220150"/>
                  <a:pt x="2080592" y="198782"/>
                </a:cubicBezTo>
                <a:cubicBezTo>
                  <a:pt x="2055782" y="124352"/>
                  <a:pt x="2019867" y="146570"/>
                  <a:pt x="2067340" y="39756"/>
                </a:cubicBezTo>
                <a:cubicBezTo>
                  <a:pt x="2073013" y="26991"/>
                  <a:pt x="2093844" y="30921"/>
                  <a:pt x="2107096" y="26504"/>
                </a:cubicBezTo>
                <a:cubicBezTo>
                  <a:pt x="2140923" y="71606"/>
                  <a:pt x="2168573" y="96832"/>
                  <a:pt x="2173357" y="159026"/>
                </a:cubicBezTo>
                <a:cubicBezTo>
                  <a:pt x="2175753" y="190170"/>
                  <a:pt x="2164522" y="220869"/>
                  <a:pt x="2160105" y="251791"/>
                </a:cubicBezTo>
                <a:cubicBezTo>
                  <a:pt x="2146853" y="238539"/>
                  <a:pt x="2125497" y="230055"/>
                  <a:pt x="2120348" y="212035"/>
                </a:cubicBezTo>
                <a:cubicBezTo>
                  <a:pt x="2106311" y="162907"/>
                  <a:pt x="2158618" y="139262"/>
                  <a:pt x="2186609" y="119269"/>
                </a:cubicBezTo>
                <a:cubicBezTo>
                  <a:pt x="2199570" y="110012"/>
                  <a:pt x="2211110" y="97342"/>
                  <a:pt x="2226366" y="92765"/>
                </a:cubicBezTo>
                <a:cubicBezTo>
                  <a:pt x="2256284" y="83790"/>
                  <a:pt x="2288209" y="83930"/>
                  <a:pt x="2319131" y="79513"/>
                </a:cubicBezTo>
                <a:cubicBezTo>
                  <a:pt x="2336801" y="83930"/>
                  <a:pt x="2356326" y="83729"/>
                  <a:pt x="2372140" y="92765"/>
                </a:cubicBezTo>
                <a:cubicBezTo>
                  <a:pt x="2416702" y="118229"/>
                  <a:pt x="2415196" y="140745"/>
                  <a:pt x="2425148" y="185530"/>
                </a:cubicBezTo>
                <a:cubicBezTo>
                  <a:pt x="2430034" y="207518"/>
                  <a:pt x="2433983" y="229704"/>
                  <a:pt x="2438400" y="251791"/>
                </a:cubicBezTo>
                <a:cubicBezTo>
                  <a:pt x="2433983" y="295965"/>
                  <a:pt x="2443178" y="343745"/>
                  <a:pt x="2425148" y="384313"/>
                </a:cubicBezTo>
                <a:cubicBezTo>
                  <a:pt x="2419475" y="397078"/>
                  <a:pt x="2394118" y="381969"/>
                  <a:pt x="2385392" y="371061"/>
                </a:cubicBezTo>
                <a:cubicBezTo>
                  <a:pt x="2374014" y="356839"/>
                  <a:pt x="2377144" y="335565"/>
                  <a:pt x="2372140" y="318052"/>
                </a:cubicBezTo>
                <a:cubicBezTo>
                  <a:pt x="2334113" y="184960"/>
                  <a:pt x="2387066" y="391010"/>
                  <a:pt x="2345635" y="225287"/>
                </a:cubicBezTo>
                <a:cubicBezTo>
                  <a:pt x="2350052" y="212035"/>
                  <a:pt x="2345335" y="188918"/>
                  <a:pt x="2358887" y="185530"/>
                </a:cubicBezTo>
                <a:cubicBezTo>
                  <a:pt x="2374339" y="181667"/>
                  <a:pt x="2387382" y="200773"/>
                  <a:pt x="2398644" y="212035"/>
                </a:cubicBezTo>
                <a:cubicBezTo>
                  <a:pt x="2409906" y="223297"/>
                  <a:pt x="2415198" y="239354"/>
                  <a:pt x="2425148" y="251791"/>
                </a:cubicBezTo>
                <a:cubicBezTo>
                  <a:pt x="2432953" y="261547"/>
                  <a:pt x="2442818" y="269460"/>
                  <a:pt x="2451653" y="278295"/>
                </a:cubicBezTo>
                <a:cubicBezTo>
                  <a:pt x="2469096" y="330624"/>
                  <a:pt x="2464905" y="332021"/>
                  <a:pt x="2464905" y="27829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FD310E06-1F57-44B1-B473-4B821D138B7C}"/>
              </a:ext>
            </a:extLst>
          </p:cNvPr>
          <p:cNvCxnSpPr>
            <a:cxnSpLocks/>
          </p:cNvCxnSpPr>
          <p:nvPr/>
        </p:nvCxnSpPr>
        <p:spPr>
          <a:xfrm>
            <a:off x="1066800" y="5475589"/>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158" name="Text Box 4">
            <a:extLst>
              <a:ext uri="{FF2B5EF4-FFF2-40B4-BE49-F238E27FC236}">
                <a16:creationId xmlns:a16="http://schemas.microsoft.com/office/drawing/2014/main" id="{3A73493D-71CC-43F3-B48D-BF4384D5AE9C}"/>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59" name="Text Box 5">
            <a:extLst>
              <a:ext uri="{FF2B5EF4-FFF2-40B4-BE49-F238E27FC236}">
                <a16:creationId xmlns:a16="http://schemas.microsoft.com/office/drawing/2014/main" id="{6817EDB2-AE88-40AE-ADBB-107F4843E545}"/>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60" name="Line 6">
            <a:extLst>
              <a:ext uri="{FF2B5EF4-FFF2-40B4-BE49-F238E27FC236}">
                <a16:creationId xmlns:a16="http://schemas.microsoft.com/office/drawing/2014/main" id="{9B616A8E-9704-41DF-9180-348879377551}"/>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TextBox 130">
            <a:extLst>
              <a:ext uri="{FF2B5EF4-FFF2-40B4-BE49-F238E27FC236}">
                <a16:creationId xmlns:a16="http://schemas.microsoft.com/office/drawing/2014/main" id="{2FE23CD3-9706-43ED-BDEB-D89EC8B399E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8328769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21864" name="Rectangle 8"/>
          <p:cNvSpPr>
            <a:spLocks noGrp="1" noChangeArrowheads="1"/>
          </p:cNvSpPr>
          <p:nvPr>
            <p:ph type="body" idx="1"/>
          </p:nvPr>
        </p:nvSpPr>
        <p:spPr>
          <a:xfrm>
            <a:off x="304800" y="2065338"/>
            <a:ext cx="8610600" cy="4411662"/>
          </a:xfrm>
        </p:spPr>
        <p:txBody>
          <a:bodyPr/>
          <a:lstStyle/>
          <a:p>
            <a:pPr marL="0" indent="0">
              <a:buNone/>
            </a:pPr>
            <a:r>
              <a:rPr lang="en-US" dirty="0">
                <a:solidFill>
                  <a:schemeClr val="bg1">
                    <a:lumMod val="95000"/>
                  </a:schemeClr>
                </a:solidFill>
              </a:rPr>
              <a:t>The five layers of Bruch’s membrane:</a:t>
            </a:r>
          </a:p>
          <a:p>
            <a:endParaRPr lang="en-US" dirty="0">
              <a:solidFill>
                <a:schemeClr val="bg1">
                  <a:lumMod val="75000"/>
                </a:schemeClr>
              </a:solidFill>
            </a:endParaRPr>
          </a:p>
          <a:p>
            <a:pPr lvl="1"/>
            <a:r>
              <a:rPr lang="en-US" dirty="0">
                <a:solidFill>
                  <a:srgbClr val="0000FF"/>
                </a:solidFill>
              </a:rPr>
              <a:t>Basement membrane</a:t>
            </a:r>
            <a:r>
              <a:rPr lang="en-US" dirty="0"/>
              <a:t> of RPE</a:t>
            </a:r>
          </a:p>
          <a:p>
            <a:pPr lvl="1"/>
            <a:r>
              <a:rPr lang="en-US" dirty="0"/>
              <a:t>Inner </a:t>
            </a:r>
            <a:r>
              <a:rPr lang="en-US" dirty="0">
                <a:solidFill>
                  <a:srgbClr val="0000FF"/>
                </a:solidFill>
              </a:rPr>
              <a:t>collagenous</a:t>
            </a:r>
            <a:r>
              <a:rPr lang="en-US" dirty="0"/>
              <a:t> layer</a:t>
            </a:r>
          </a:p>
          <a:p>
            <a:pPr lvl="1"/>
            <a:r>
              <a:rPr lang="en-US" dirty="0">
                <a:solidFill>
                  <a:srgbClr val="0000FF"/>
                </a:solidFill>
              </a:rPr>
              <a:t>Elastic</a:t>
            </a:r>
            <a:r>
              <a:rPr lang="en-US" dirty="0"/>
              <a:t> layer</a:t>
            </a:r>
          </a:p>
          <a:p>
            <a:pPr lvl="1"/>
            <a:r>
              <a:rPr lang="en-US" dirty="0"/>
              <a:t>Outer </a:t>
            </a:r>
            <a:r>
              <a:rPr lang="en-US" dirty="0">
                <a:solidFill>
                  <a:srgbClr val="0000FF"/>
                </a:solidFill>
              </a:rPr>
              <a:t>collagenous</a:t>
            </a:r>
            <a:r>
              <a:rPr lang="en-US" dirty="0"/>
              <a:t> layer</a:t>
            </a:r>
          </a:p>
          <a:p>
            <a:pPr lvl="1"/>
            <a:r>
              <a:rPr lang="en-US" dirty="0">
                <a:solidFill>
                  <a:srgbClr val="0000FF"/>
                </a:solidFill>
              </a:rPr>
              <a:t>Basement membrane </a:t>
            </a:r>
            <a:r>
              <a:rPr lang="en-US"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131</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3" name="Cylinder 2">
            <a:extLst>
              <a:ext uri="{FF2B5EF4-FFF2-40B4-BE49-F238E27FC236}">
                <a16:creationId xmlns:a16="http://schemas.microsoft.com/office/drawing/2014/main" id="{77200CB5-C272-4709-9BA9-52E0E4A78A31}"/>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A8385F66-B59E-465F-B1AC-2F8D4B9F448C}"/>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50AC53BC-EC1A-400F-954E-41E3AF8DF58B}"/>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ylinder 54">
            <a:extLst>
              <a:ext uri="{FF2B5EF4-FFF2-40B4-BE49-F238E27FC236}">
                <a16:creationId xmlns:a16="http://schemas.microsoft.com/office/drawing/2014/main" id="{CCED5329-3010-47CB-9326-FBEAEE673C79}"/>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AA4B6C9-2541-4AC7-8C23-D9F10B6D1915}"/>
              </a:ext>
            </a:extLst>
          </p:cNvPr>
          <p:cNvCxnSpPr>
            <a:cxnSpLocks/>
            <a:stCxn id="3"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C57FE18-2BFB-4963-9069-82C9481C4EB3}"/>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06ED18-6D20-42AD-B4F9-2EFDFEA9D75B}"/>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10D93FC-6256-4618-9087-9C423FA7E253}"/>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A84228-2BF1-412B-B3C3-53A20BAF4EF7}"/>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94FDA-E687-41C5-B854-9A57604C1C95}"/>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C6BBEDA-2AAC-499D-9C7A-7BB2EB498828}"/>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3A6BDF-037A-45CA-8918-4412BE7AA95F}"/>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8D212C7-353B-4E20-B896-568FB5303FAB}"/>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CC0E49-3F31-459F-B160-CB46A26995F7}"/>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C2E80E-4A03-4BF5-864B-9F2EF5DF97AB}"/>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F8F192C-4872-4B1E-99E4-11A43901337A}"/>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D46D96-BCE6-4FF8-ACF2-71E74E024BBC}"/>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4327CDB-EFC4-497B-B9EB-2FF70DA373E1}"/>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0368D34-BE8A-44A6-AB44-5DD0D225DDFF}"/>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EED8C5-BC04-4FC0-AF86-DBA9A564EFD1}"/>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B70EF172-72B7-40BB-AEBA-ED444C52CD3C}"/>
              </a:ext>
            </a:extLst>
          </p:cNvPr>
          <p:cNvGrpSpPr/>
          <p:nvPr/>
        </p:nvGrpSpPr>
        <p:grpSpPr>
          <a:xfrm flipV="1">
            <a:off x="3657600" y="1522471"/>
            <a:ext cx="199236" cy="111650"/>
            <a:chOff x="5828989" y="1069811"/>
            <a:chExt cx="237719" cy="239057"/>
          </a:xfrm>
        </p:grpSpPr>
        <p:cxnSp>
          <p:nvCxnSpPr>
            <p:cNvPr id="108" name="Straight Connector 107">
              <a:extLst>
                <a:ext uri="{FF2B5EF4-FFF2-40B4-BE49-F238E27FC236}">
                  <a16:creationId xmlns:a16="http://schemas.microsoft.com/office/drawing/2014/main" id="{35B8E05C-AFB5-46DE-A3A9-00D2A9BF1DB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13D60B8-7962-4F16-9A0F-29C1D9DF6D6D}"/>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1DCE97A-6374-44EA-8D9E-F42D739676C7}"/>
              </a:ext>
            </a:extLst>
          </p:cNvPr>
          <p:cNvGrpSpPr/>
          <p:nvPr/>
        </p:nvGrpSpPr>
        <p:grpSpPr>
          <a:xfrm flipV="1">
            <a:off x="3994124" y="1522471"/>
            <a:ext cx="199236" cy="111650"/>
            <a:chOff x="5828989" y="1069811"/>
            <a:chExt cx="237719" cy="239057"/>
          </a:xfrm>
        </p:grpSpPr>
        <p:cxnSp>
          <p:nvCxnSpPr>
            <p:cNvPr id="104" name="Straight Connector 103">
              <a:extLst>
                <a:ext uri="{FF2B5EF4-FFF2-40B4-BE49-F238E27FC236}">
                  <a16:creationId xmlns:a16="http://schemas.microsoft.com/office/drawing/2014/main" id="{56909E99-9B1C-4425-924E-AFD946F18482}"/>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734E1B4-A728-4945-98D0-48E0F14DAA59}"/>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EF352C08-B387-4B3F-BE68-73CE5C95CEF2}"/>
              </a:ext>
            </a:extLst>
          </p:cNvPr>
          <p:cNvGrpSpPr/>
          <p:nvPr/>
        </p:nvGrpSpPr>
        <p:grpSpPr>
          <a:xfrm flipV="1">
            <a:off x="3849991" y="1522471"/>
            <a:ext cx="199236" cy="111650"/>
            <a:chOff x="5828989" y="1069811"/>
            <a:chExt cx="237719" cy="239057"/>
          </a:xfrm>
        </p:grpSpPr>
        <p:cxnSp>
          <p:nvCxnSpPr>
            <p:cNvPr id="102" name="Straight Connector 101">
              <a:extLst>
                <a:ext uri="{FF2B5EF4-FFF2-40B4-BE49-F238E27FC236}">
                  <a16:creationId xmlns:a16="http://schemas.microsoft.com/office/drawing/2014/main" id="{B1BD1187-A5D1-4F05-B079-F6C5D6F6AF61}"/>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13E5440-B58A-4BF0-B2EC-2B1CD77E02E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1" name="Straight Connector 110">
            <a:extLst>
              <a:ext uri="{FF2B5EF4-FFF2-40B4-BE49-F238E27FC236}">
                <a16:creationId xmlns:a16="http://schemas.microsoft.com/office/drawing/2014/main" id="{3913B162-FD9A-4350-972C-C9BDF9CAEDD8}"/>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37093BA-ECCF-45AE-B65C-E2FBB563EF5D}"/>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1BCE16D-2542-40C0-A126-0DB943E6A51B}"/>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66D6ECD-3646-4F0B-A00E-21DE58AC4ABF}"/>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B91227CA-9AF7-4C34-B395-07493A86F679}"/>
              </a:ext>
            </a:extLst>
          </p:cNvPr>
          <p:cNvGrpSpPr/>
          <p:nvPr/>
        </p:nvGrpSpPr>
        <p:grpSpPr>
          <a:xfrm>
            <a:off x="3663617" y="811789"/>
            <a:ext cx="199236" cy="132982"/>
            <a:chOff x="5828989" y="1069811"/>
            <a:chExt cx="237719" cy="239057"/>
          </a:xfrm>
        </p:grpSpPr>
        <p:cxnSp>
          <p:nvCxnSpPr>
            <p:cNvPr id="125" name="Straight Connector 124">
              <a:extLst>
                <a:ext uri="{FF2B5EF4-FFF2-40B4-BE49-F238E27FC236}">
                  <a16:creationId xmlns:a16="http://schemas.microsoft.com/office/drawing/2014/main" id="{F6C32C44-006D-427F-BFE2-B61167169BE9}"/>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B49B491-4A51-4385-A13C-FC53654BD3A3}"/>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60683E24-ECCE-47CC-A12E-5D865233846B}"/>
              </a:ext>
            </a:extLst>
          </p:cNvPr>
          <p:cNvGrpSpPr/>
          <p:nvPr/>
        </p:nvGrpSpPr>
        <p:grpSpPr>
          <a:xfrm>
            <a:off x="4244704" y="762000"/>
            <a:ext cx="199236" cy="132982"/>
            <a:chOff x="5828989" y="1069811"/>
            <a:chExt cx="237719" cy="239057"/>
          </a:xfrm>
        </p:grpSpPr>
        <p:cxnSp>
          <p:nvCxnSpPr>
            <p:cNvPr id="123" name="Straight Connector 122">
              <a:extLst>
                <a:ext uri="{FF2B5EF4-FFF2-40B4-BE49-F238E27FC236}">
                  <a16:creationId xmlns:a16="http://schemas.microsoft.com/office/drawing/2014/main" id="{7222C0B3-1EB0-4DA3-81CE-20CF0E038AEF}"/>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084DBFD-7893-4926-B47E-DD7D89889FBA}"/>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6313299F-01FE-4299-9485-1363FD80F64C}"/>
              </a:ext>
            </a:extLst>
          </p:cNvPr>
          <p:cNvGrpSpPr/>
          <p:nvPr/>
        </p:nvGrpSpPr>
        <p:grpSpPr>
          <a:xfrm>
            <a:off x="4000141" y="811789"/>
            <a:ext cx="199236" cy="132982"/>
            <a:chOff x="5828989" y="1069811"/>
            <a:chExt cx="237719" cy="239057"/>
          </a:xfrm>
        </p:grpSpPr>
        <p:cxnSp>
          <p:nvCxnSpPr>
            <p:cNvPr id="121" name="Straight Connector 120">
              <a:extLst>
                <a:ext uri="{FF2B5EF4-FFF2-40B4-BE49-F238E27FC236}">
                  <a16:creationId xmlns:a16="http://schemas.microsoft.com/office/drawing/2014/main" id="{BB88ADA6-B2A3-47B6-BB7B-E54672553181}"/>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F8961DB-132F-405D-9833-D73D457DFA7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7D0EA96C-F852-4F55-827D-964AFAE7DC39}"/>
              </a:ext>
            </a:extLst>
          </p:cNvPr>
          <p:cNvGrpSpPr/>
          <p:nvPr/>
        </p:nvGrpSpPr>
        <p:grpSpPr>
          <a:xfrm>
            <a:off x="3856008" y="811789"/>
            <a:ext cx="199236" cy="132982"/>
            <a:chOff x="5828989" y="1069811"/>
            <a:chExt cx="237719" cy="239057"/>
          </a:xfrm>
        </p:grpSpPr>
        <p:cxnSp>
          <p:nvCxnSpPr>
            <p:cNvPr id="119" name="Straight Connector 118">
              <a:extLst>
                <a:ext uri="{FF2B5EF4-FFF2-40B4-BE49-F238E27FC236}">
                  <a16:creationId xmlns:a16="http://schemas.microsoft.com/office/drawing/2014/main" id="{FA2D1F54-8477-4CC3-B81C-B4AF0AE34ECB}"/>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08360FB-FB7B-407C-8356-54DE43EC88BD}"/>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1880" name="Oval 121879">
            <a:extLst>
              <a:ext uri="{FF2B5EF4-FFF2-40B4-BE49-F238E27FC236}">
                <a16:creationId xmlns:a16="http://schemas.microsoft.com/office/drawing/2014/main" id="{BB50B56B-3CCC-46E5-9451-934CE5585D40}"/>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4367C63-510A-4314-9BB7-FD816005DA5F}"/>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96990C2-22E9-4EC9-B1BB-9D5625F015AE}"/>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324172B-5124-4E58-9F7B-3009BD263854}"/>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941861A-945A-4196-A18F-0AC0DDDC2348}"/>
              </a:ext>
            </a:extLst>
          </p:cNvPr>
          <p:cNvGrpSpPr/>
          <p:nvPr/>
        </p:nvGrpSpPr>
        <p:grpSpPr>
          <a:xfrm flipV="1">
            <a:off x="4238687" y="1564273"/>
            <a:ext cx="199236" cy="111650"/>
            <a:chOff x="5828989" y="1069811"/>
            <a:chExt cx="237719" cy="239057"/>
          </a:xfrm>
        </p:grpSpPr>
        <p:cxnSp>
          <p:nvCxnSpPr>
            <p:cNvPr id="133" name="Straight Connector 132">
              <a:extLst>
                <a:ext uri="{FF2B5EF4-FFF2-40B4-BE49-F238E27FC236}">
                  <a16:creationId xmlns:a16="http://schemas.microsoft.com/office/drawing/2014/main" id="{6D4A8053-2B7E-4BB0-85B8-27A9ECF7B1B7}"/>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01041CA-ACC4-43E3-A6CB-BE750C8565C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Explosion: 14 Points 85">
            <a:extLst>
              <a:ext uri="{FF2B5EF4-FFF2-40B4-BE49-F238E27FC236}">
                <a16:creationId xmlns:a16="http://schemas.microsoft.com/office/drawing/2014/main" id="{79206900-5A8A-4A36-BE99-D4B69C507F21}"/>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xplosion: 14 Points 87">
            <a:extLst>
              <a:ext uri="{FF2B5EF4-FFF2-40B4-BE49-F238E27FC236}">
                <a16:creationId xmlns:a16="http://schemas.microsoft.com/office/drawing/2014/main" id="{A73CE9F5-F8B5-41FD-BCB2-22E30BC3FAD1}"/>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xplosion: 14 Points 88">
            <a:extLst>
              <a:ext uri="{FF2B5EF4-FFF2-40B4-BE49-F238E27FC236}">
                <a16:creationId xmlns:a16="http://schemas.microsoft.com/office/drawing/2014/main" id="{4221CE95-9C7C-464C-B084-F4831299B5E7}"/>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14 Points 89">
            <a:extLst>
              <a:ext uri="{FF2B5EF4-FFF2-40B4-BE49-F238E27FC236}">
                <a16:creationId xmlns:a16="http://schemas.microsoft.com/office/drawing/2014/main" id="{D6C51151-A26A-4121-8301-31CCEFD9B228}"/>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14 Points 90">
            <a:extLst>
              <a:ext uri="{FF2B5EF4-FFF2-40B4-BE49-F238E27FC236}">
                <a16:creationId xmlns:a16="http://schemas.microsoft.com/office/drawing/2014/main" id="{63877A81-080C-496C-BA0A-9F71BEABE69D}"/>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14 Points 91">
            <a:extLst>
              <a:ext uri="{FF2B5EF4-FFF2-40B4-BE49-F238E27FC236}">
                <a16:creationId xmlns:a16="http://schemas.microsoft.com/office/drawing/2014/main" id="{7A767414-EC39-404F-89F8-292B2B1AB0B4}"/>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14 Points 92">
            <a:extLst>
              <a:ext uri="{FF2B5EF4-FFF2-40B4-BE49-F238E27FC236}">
                <a16:creationId xmlns:a16="http://schemas.microsoft.com/office/drawing/2014/main" id="{C289A705-8A78-425F-88BC-72B896CE83BD}"/>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xplosion: 14 Points 98">
            <a:extLst>
              <a:ext uri="{FF2B5EF4-FFF2-40B4-BE49-F238E27FC236}">
                <a16:creationId xmlns:a16="http://schemas.microsoft.com/office/drawing/2014/main" id="{D62A9572-029E-4D27-A137-A34469EAE123}"/>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xplosion: 14 Points 105">
            <a:extLst>
              <a:ext uri="{FF2B5EF4-FFF2-40B4-BE49-F238E27FC236}">
                <a16:creationId xmlns:a16="http://schemas.microsoft.com/office/drawing/2014/main" id="{6EB7489D-B56B-427B-8323-4E74B881DE7B}"/>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4 Points 106">
            <a:extLst>
              <a:ext uri="{FF2B5EF4-FFF2-40B4-BE49-F238E27FC236}">
                <a16:creationId xmlns:a16="http://schemas.microsoft.com/office/drawing/2014/main" id="{357F8B51-63DD-450D-90F7-B419B288749B}"/>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xplosion: 14 Points 109">
            <a:extLst>
              <a:ext uri="{FF2B5EF4-FFF2-40B4-BE49-F238E27FC236}">
                <a16:creationId xmlns:a16="http://schemas.microsoft.com/office/drawing/2014/main" id="{7706CD79-2F22-4122-A17E-D8BD5F2A71DA}"/>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xplosion: 14 Points 126">
            <a:extLst>
              <a:ext uri="{FF2B5EF4-FFF2-40B4-BE49-F238E27FC236}">
                <a16:creationId xmlns:a16="http://schemas.microsoft.com/office/drawing/2014/main" id="{928DDB1A-6740-4BAE-B18E-B942798EBB78}"/>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CCE4E247-8E90-45B3-84FA-719366E4A9CC}"/>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40DC2E6A-8EA0-4C4B-8480-1B85F031EF20}"/>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FACF8516-F42B-4021-9373-EF252FE38C91}"/>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Rounded Corners 137">
            <a:extLst>
              <a:ext uri="{FF2B5EF4-FFF2-40B4-BE49-F238E27FC236}">
                <a16:creationId xmlns:a16="http://schemas.microsoft.com/office/drawing/2014/main" id="{66C36F36-1DB8-4833-A526-018D907E4F77}"/>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5D321B2F-A04C-4A25-9570-EF2BDB99C8AC}"/>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40" name="Rectangle 139">
            <a:extLst>
              <a:ext uri="{FF2B5EF4-FFF2-40B4-BE49-F238E27FC236}">
                <a16:creationId xmlns:a16="http://schemas.microsoft.com/office/drawing/2014/main" id="{F073CF93-1CB5-4A52-A06A-06FC83F8BD17}"/>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A7CF101-0EE6-4D6B-BC58-69331A0D24F6}"/>
              </a:ext>
            </a:extLst>
          </p:cNvPr>
          <p:cNvSpPr/>
          <p:nvPr/>
        </p:nvSpPr>
        <p:spPr>
          <a:xfrm>
            <a:off x="3876147" y="2503452"/>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2B68494-315B-414D-A521-36892ACE6BBB}"/>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0B0A218-9F94-40F4-98D7-C474DD6A6724}"/>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47E03E52-5C0D-48E0-92F6-23EB4078BCED}"/>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70BB6835-34F0-4BE9-B1C3-1AA14F7182A2}"/>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92C1D50-4C64-4233-8156-140BA301101B}"/>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75E80D9-4B12-44E6-962A-FF6F96FAEB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875889-B8BD-4BA2-AE77-6E7B318D0BA0}"/>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F67D8E2A-4D7B-4D19-BAE8-BC80C0209515}"/>
              </a:ext>
            </a:extLst>
          </p:cNvPr>
          <p:cNvSpPr txBox="1"/>
          <p:nvPr/>
        </p:nvSpPr>
        <p:spPr>
          <a:xfrm>
            <a:off x="387495" y="1066800"/>
            <a:ext cx="3068469" cy="461665"/>
          </a:xfrm>
          <a:prstGeom prst="rect">
            <a:avLst/>
          </a:prstGeom>
          <a:noFill/>
        </p:spPr>
        <p:txBody>
          <a:bodyPr wrap="none" rtlCol="0">
            <a:spAutoFit/>
          </a:bodyPr>
          <a:lstStyle/>
          <a:p>
            <a:r>
              <a:rPr lang="en-US" sz="2400" dirty="0">
                <a:latin typeface="Segoe Script" panose="020B0504020000000003" pitchFamily="34" charset="0"/>
              </a:rPr>
              <a:t>-2)  </a:t>
            </a:r>
            <a:r>
              <a:rPr lang="en-US" sz="2400" dirty="0">
                <a:solidFill>
                  <a:srgbClr val="0000FF"/>
                </a:solidFill>
                <a:latin typeface="Segoe Script" panose="020B0504020000000003" pitchFamily="34" charset="0"/>
              </a:rPr>
              <a:t>Bipolar cells</a:t>
            </a:r>
          </a:p>
        </p:txBody>
      </p:sp>
      <p:sp>
        <p:nvSpPr>
          <p:cNvPr id="150" name="Text Box 12">
            <a:extLst>
              <a:ext uri="{FF2B5EF4-FFF2-40B4-BE49-F238E27FC236}">
                <a16:creationId xmlns:a16="http://schemas.microsoft.com/office/drawing/2014/main" id="{414D860B-788C-496A-ABCB-2A9413A6BE9D}"/>
              </a:ext>
            </a:extLst>
          </p:cNvPr>
          <p:cNvSpPr txBox="1">
            <a:spLocks noChangeArrowheads="1"/>
          </p:cNvSpPr>
          <p:nvPr/>
        </p:nvSpPr>
        <p:spPr bwMode="auto">
          <a:xfrm>
            <a:off x="609600"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51" name="Text Box 13">
            <a:extLst>
              <a:ext uri="{FF2B5EF4-FFF2-40B4-BE49-F238E27FC236}">
                <a16:creationId xmlns:a16="http://schemas.microsoft.com/office/drawing/2014/main" id="{49EFAD22-BFB6-4789-97F6-2C9F6182B981}"/>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52" name="Left Brace 151">
            <a:extLst>
              <a:ext uri="{FF2B5EF4-FFF2-40B4-BE49-F238E27FC236}">
                <a16:creationId xmlns:a16="http://schemas.microsoft.com/office/drawing/2014/main" id="{49BF19E7-D29D-4E1C-B1AF-2DCCB3874EB8}"/>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D31DA610-CE8B-4D58-8316-C73DEA4541E8}"/>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154" name="TextBox 153">
            <a:extLst>
              <a:ext uri="{FF2B5EF4-FFF2-40B4-BE49-F238E27FC236}">
                <a16:creationId xmlns:a16="http://schemas.microsoft.com/office/drawing/2014/main" id="{539F92F7-0F4F-487D-A299-4DA1051D4C92}"/>
              </a:ext>
            </a:extLst>
          </p:cNvPr>
          <p:cNvSpPr txBox="1"/>
          <p:nvPr/>
        </p:nvSpPr>
        <p:spPr>
          <a:xfrm>
            <a:off x="394034" y="5558135"/>
            <a:ext cx="6192721" cy="461665"/>
          </a:xfrm>
          <a:prstGeom prst="rect">
            <a:avLst/>
          </a:prstGeom>
          <a:noFill/>
        </p:spPr>
        <p:txBody>
          <a:bodyPr wrap="none" rtlCol="0">
            <a:spAutoFit/>
          </a:bodyPr>
          <a:lstStyle/>
          <a:p>
            <a:r>
              <a:rPr lang="en-US" sz="2400" dirty="0">
                <a:solidFill>
                  <a:schemeClr val="bg1"/>
                </a:solidFill>
                <a:latin typeface="Segoe Script" panose="020B0504020000000003" pitchFamily="34" charset="0"/>
              </a:rPr>
              <a:t>-</a:t>
            </a:r>
            <a:r>
              <a:rPr lang="en-US" sz="2400" dirty="0">
                <a:latin typeface="Segoe Script" panose="020B0504020000000003" pitchFamily="34" charset="0"/>
              </a:rPr>
              <a:t>6)  			    </a:t>
            </a:r>
            <a:r>
              <a:rPr lang="en-US" sz="2400" dirty="0">
                <a:solidFill>
                  <a:srgbClr val="0000FF"/>
                </a:solidFill>
                <a:latin typeface="Segoe Script" panose="020B0504020000000003" pitchFamily="34" charset="0"/>
              </a:rPr>
              <a:t>Choriocapillaris</a:t>
            </a:r>
          </a:p>
        </p:txBody>
      </p:sp>
      <p:sp>
        <p:nvSpPr>
          <p:cNvPr id="156" name="Arrow: Left 155">
            <a:extLst>
              <a:ext uri="{FF2B5EF4-FFF2-40B4-BE49-F238E27FC236}">
                <a16:creationId xmlns:a16="http://schemas.microsoft.com/office/drawing/2014/main" id="{DEB4589D-03BC-4299-B7CC-17DA20C51119}"/>
              </a:ext>
            </a:extLst>
          </p:cNvPr>
          <p:cNvSpPr/>
          <p:nvPr/>
        </p:nvSpPr>
        <p:spPr>
          <a:xfrm>
            <a:off x="6683170" y="5276510"/>
            <a:ext cx="2384630" cy="95788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i="1" dirty="0">
                <a:solidFill>
                  <a:srgbClr val="0000FF"/>
                </a:solidFill>
              </a:rPr>
              <a:t>Down here is… </a:t>
            </a:r>
          </a:p>
          <a:p>
            <a:r>
              <a:rPr lang="en-US" sz="1500" b="1" dirty="0">
                <a:solidFill>
                  <a:srgbClr val="FF0000"/>
                </a:solidFill>
              </a:rPr>
              <a:t>The choriocapillaris</a:t>
            </a:r>
          </a:p>
        </p:txBody>
      </p:sp>
      <p:sp>
        <p:nvSpPr>
          <p:cNvPr id="5" name="Freeform: Shape 4">
            <a:extLst>
              <a:ext uri="{FF2B5EF4-FFF2-40B4-BE49-F238E27FC236}">
                <a16:creationId xmlns:a16="http://schemas.microsoft.com/office/drawing/2014/main" id="{856F08BC-960A-43A0-ACF9-E9B2C8F65D6C}"/>
              </a:ext>
            </a:extLst>
          </p:cNvPr>
          <p:cNvSpPr/>
          <p:nvPr/>
        </p:nvSpPr>
        <p:spPr>
          <a:xfrm>
            <a:off x="1118317" y="5502101"/>
            <a:ext cx="2465346" cy="548302"/>
          </a:xfrm>
          <a:custGeom>
            <a:avLst/>
            <a:gdLst>
              <a:gd name="connsiteX0" fmla="*/ 0 w 2465346"/>
              <a:gd name="connsiteY0" fmla="*/ 185530 h 548302"/>
              <a:gd name="connsiteX1" fmla="*/ 172279 w 2465346"/>
              <a:gd name="connsiteY1" fmla="*/ 198782 h 548302"/>
              <a:gd name="connsiteX2" fmla="*/ 198783 w 2465346"/>
              <a:gd name="connsiteY2" fmla="*/ 225287 h 548302"/>
              <a:gd name="connsiteX3" fmla="*/ 251792 w 2465346"/>
              <a:gd name="connsiteY3" fmla="*/ 291548 h 548302"/>
              <a:gd name="connsiteX4" fmla="*/ 251792 w 2465346"/>
              <a:gd name="connsiteY4" fmla="*/ 424069 h 548302"/>
              <a:gd name="connsiteX5" fmla="*/ 225287 w 2465346"/>
              <a:gd name="connsiteY5" fmla="*/ 397565 h 548302"/>
              <a:gd name="connsiteX6" fmla="*/ 225287 w 2465346"/>
              <a:gd name="connsiteY6" fmla="*/ 278295 h 548302"/>
              <a:gd name="connsiteX7" fmla="*/ 251792 w 2465346"/>
              <a:gd name="connsiteY7" fmla="*/ 251791 h 548302"/>
              <a:gd name="connsiteX8" fmla="*/ 304800 w 2465346"/>
              <a:gd name="connsiteY8" fmla="*/ 185530 h 548302"/>
              <a:gd name="connsiteX9" fmla="*/ 331305 w 2465346"/>
              <a:gd name="connsiteY9" fmla="*/ 212035 h 548302"/>
              <a:gd name="connsiteX10" fmla="*/ 331305 w 2465346"/>
              <a:gd name="connsiteY10" fmla="*/ 291548 h 548302"/>
              <a:gd name="connsiteX11" fmla="*/ 291548 w 2465346"/>
              <a:gd name="connsiteY11" fmla="*/ 278295 h 548302"/>
              <a:gd name="connsiteX12" fmla="*/ 238540 w 2465346"/>
              <a:gd name="connsiteY12" fmla="*/ 198782 h 548302"/>
              <a:gd name="connsiteX13" fmla="*/ 251792 w 2465346"/>
              <a:gd name="connsiteY13" fmla="*/ 159026 h 548302"/>
              <a:gd name="connsiteX14" fmla="*/ 331305 w 2465346"/>
              <a:gd name="connsiteY14" fmla="*/ 132521 h 548302"/>
              <a:gd name="connsiteX15" fmla="*/ 397566 w 2465346"/>
              <a:gd name="connsiteY15" fmla="*/ 172278 h 548302"/>
              <a:gd name="connsiteX16" fmla="*/ 384313 w 2465346"/>
              <a:gd name="connsiteY16" fmla="*/ 291548 h 548302"/>
              <a:gd name="connsiteX17" fmla="*/ 371061 w 2465346"/>
              <a:gd name="connsiteY17" fmla="*/ 331304 h 548302"/>
              <a:gd name="connsiteX18" fmla="*/ 331305 w 2465346"/>
              <a:gd name="connsiteY18" fmla="*/ 357808 h 548302"/>
              <a:gd name="connsiteX19" fmla="*/ 278296 w 2465346"/>
              <a:gd name="connsiteY19" fmla="*/ 251791 h 548302"/>
              <a:gd name="connsiteX20" fmla="*/ 265044 w 2465346"/>
              <a:gd name="connsiteY20" fmla="*/ 212035 h 548302"/>
              <a:gd name="connsiteX21" fmla="*/ 251792 w 2465346"/>
              <a:gd name="connsiteY21" fmla="*/ 172278 h 548302"/>
              <a:gd name="connsiteX22" fmla="*/ 265044 w 2465346"/>
              <a:gd name="connsiteY22" fmla="*/ 132521 h 548302"/>
              <a:gd name="connsiteX23" fmla="*/ 516835 w 2465346"/>
              <a:gd name="connsiteY23" fmla="*/ 159026 h 548302"/>
              <a:gd name="connsiteX24" fmla="*/ 583096 w 2465346"/>
              <a:gd name="connsiteY24" fmla="*/ 185530 h 548302"/>
              <a:gd name="connsiteX25" fmla="*/ 622853 w 2465346"/>
              <a:gd name="connsiteY25" fmla="*/ 251791 h 548302"/>
              <a:gd name="connsiteX26" fmla="*/ 609600 w 2465346"/>
              <a:gd name="connsiteY26" fmla="*/ 291548 h 548302"/>
              <a:gd name="connsiteX27" fmla="*/ 530087 w 2465346"/>
              <a:gd name="connsiteY27" fmla="*/ 278295 h 548302"/>
              <a:gd name="connsiteX28" fmla="*/ 543340 w 2465346"/>
              <a:gd name="connsiteY28" fmla="*/ 119269 h 548302"/>
              <a:gd name="connsiteX29" fmla="*/ 583096 w 2465346"/>
              <a:gd name="connsiteY29" fmla="*/ 39756 h 548302"/>
              <a:gd name="connsiteX30" fmla="*/ 622853 w 2465346"/>
              <a:gd name="connsiteY30" fmla="*/ 26504 h 548302"/>
              <a:gd name="connsiteX31" fmla="*/ 662609 w 2465346"/>
              <a:gd name="connsiteY31" fmla="*/ 39756 h 548302"/>
              <a:gd name="connsiteX32" fmla="*/ 702366 w 2465346"/>
              <a:gd name="connsiteY32" fmla="*/ 132521 h 548302"/>
              <a:gd name="connsiteX33" fmla="*/ 755374 w 2465346"/>
              <a:gd name="connsiteY33" fmla="*/ 212035 h 548302"/>
              <a:gd name="connsiteX34" fmla="*/ 768627 w 2465346"/>
              <a:gd name="connsiteY34" fmla="*/ 265043 h 548302"/>
              <a:gd name="connsiteX35" fmla="*/ 768627 w 2465346"/>
              <a:gd name="connsiteY35" fmla="*/ 371061 h 548302"/>
              <a:gd name="connsiteX36" fmla="*/ 728870 w 2465346"/>
              <a:gd name="connsiteY36" fmla="*/ 397565 h 548302"/>
              <a:gd name="connsiteX37" fmla="*/ 662609 w 2465346"/>
              <a:gd name="connsiteY37" fmla="*/ 384313 h 548302"/>
              <a:gd name="connsiteX38" fmla="*/ 636105 w 2465346"/>
              <a:gd name="connsiteY38" fmla="*/ 304800 h 548302"/>
              <a:gd name="connsiteX39" fmla="*/ 649357 w 2465346"/>
              <a:gd name="connsiteY39" fmla="*/ 225287 h 548302"/>
              <a:gd name="connsiteX40" fmla="*/ 689113 w 2465346"/>
              <a:gd name="connsiteY40" fmla="*/ 185530 h 548302"/>
              <a:gd name="connsiteX41" fmla="*/ 742122 w 2465346"/>
              <a:gd name="connsiteY41" fmla="*/ 145774 h 548302"/>
              <a:gd name="connsiteX42" fmla="*/ 821635 w 2465346"/>
              <a:gd name="connsiteY42" fmla="*/ 92765 h 548302"/>
              <a:gd name="connsiteX43" fmla="*/ 901148 w 2465346"/>
              <a:gd name="connsiteY43" fmla="*/ 145774 h 548302"/>
              <a:gd name="connsiteX44" fmla="*/ 914400 w 2465346"/>
              <a:gd name="connsiteY44" fmla="*/ 185530 h 548302"/>
              <a:gd name="connsiteX45" fmla="*/ 887896 w 2465346"/>
              <a:gd name="connsiteY45" fmla="*/ 132521 h 548302"/>
              <a:gd name="connsiteX46" fmla="*/ 861392 w 2465346"/>
              <a:gd name="connsiteY46" fmla="*/ 26504 h 548302"/>
              <a:gd name="connsiteX47" fmla="*/ 834887 w 2465346"/>
              <a:gd name="connsiteY47" fmla="*/ 0 h 548302"/>
              <a:gd name="connsiteX48" fmla="*/ 781879 w 2465346"/>
              <a:gd name="connsiteY48" fmla="*/ 132521 h 548302"/>
              <a:gd name="connsiteX49" fmla="*/ 755374 w 2465346"/>
              <a:gd name="connsiteY49" fmla="*/ 225287 h 548302"/>
              <a:gd name="connsiteX50" fmla="*/ 768627 w 2465346"/>
              <a:gd name="connsiteY50" fmla="*/ 265043 h 548302"/>
              <a:gd name="connsiteX51" fmla="*/ 795131 w 2465346"/>
              <a:gd name="connsiteY51" fmla="*/ 291548 h 548302"/>
              <a:gd name="connsiteX52" fmla="*/ 834887 w 2465346"/>
              <a:gd name="connsiteY52" fmla="*/ 304800 h 548302"/>
              <a:gd name="connsiteX53" fmla="*/ 1073427 w 2465346"/>
              <a:gd name="connsiteY53" fmla="*/ 318052 h 548302"/>
              <a:gd name="connsiteX54" fmla="*/ 940905 w 2465346"/>
              <a:gd name="connsiteY54" fmla="*/ 357808 h 548302"/>
              <a:gd name="connsiteX55" fmla="*/ 901148 w 2465346"/>
              <a:gd name="connsiteY55" fmla="*/ 278295 h 548302"/>
              <a:gd name="connsiteX56" fmla="*/ 914400 w 2465346"/>
              <a:gd name="connsiteY56" fmla="*/ 225287 h 548302"/>
              <a:gd name="connsiteX57" fmla="*/ 967409 w 2465346"/>
              <a:gd name="connsiteY57" fmla="*/ 145774 h 548302"/>
              <a:gd name="connsiteX58" fmla="*/ 1020418 w 2465346"/>
              <a:gd name="connsiteY58" fmla="*/ 159026 h 548302"/>
              <a:gd name="connsiteX59" fmla="*/ 1073427 w 2465346"/>
              <a:gd name="connsiteY59" fmla="*/ 251791 h 548302"/>
              <a:gd name="connsiteX60" fmla="*/ 1099931 w 2465346"/>
              <a:gd name="connsiteY60" fmla="*/ 291548 h 548302"/>
              <a:gd name="connsiteX61" fmla="*/ 1099931 w 2465346"/>
              <a:gd name="connsiteY61" fmla="*/ 490330 h 548302"/>
              <a:gd name="connsiteX62" fmla="*/ 967409 w 2465346"/>
              <a:gd name="connsiteY62" fmla="*/ 477078 h 548302"/>
              <a:gd name="connsiteX63" fmla="*/ 967409 w 2465346"/>
              <a:gd name="connsiteY63" fmla="*/ 132521 h 548302"/>
              <a:gd name="connsiteX64" fmla="*/ 1007166 w 2465346"/>
              <a:gd name="connsiteY64" fmla="*/ 106017 h 548302"/>
              <a:gd name="connsiteX65" fmla="*/ 1099931 w 2465346"/>
              <a:gd name="connsiteY65" fmla="*/ 119269 h 548302"/>
              <a:gd name="connsiteX66" fmla="*/ 1166192 w 2465346"/>
              <a:gd name="connsiteY66" fmla="*/ 172278 h 548302"/>
              <a:gd name="connsiteX67" fmla="*/ 1166192 w 2465346"/>
              <a:gd name="connsiteY67" fmla="*/ 291548 h 548302"/>
              <a:gd name="connsiteX68" fmla="*/ 1126435 w 2465346"/>
              <a:gd name="connsiteY68" fmla="*/ 304800 h 548302"/>
              <a:gd name="connsiteX69" fmla="*/ 1086679 w 2465346"/>
              <a:gd name="connsiteY69" fmla="*/ 291548 h 548302"/>
              <a:gd name="connsiteX70" fmla="*/ 1086679 w 2465346"/>
              <a:gd name="connsiteY70" fmla="*/ 145774 h 548302"/>
              <a:gd name="connsiteX71" fmla="*/ 1126435 w 2465346"/>
              <a:gd name="connsiteY71" fmla="*/ 53008 h 548302"/>
              <a:gd name="connsiteX72" fmla="*/ 1152940 w 2465346"/>
              <a:gd name="connsiteY72" fmla="*/ 26504 h 548302"/>
              <a:gd name="connsiteX73" fmla="*/ 1192696 w 2465346"/>
              <a:gd name="connsiteY73" fmla="*/ 13252 h 548302"/>
              <a:gd name="connsiteX74" fmla="*/ 1258957 w 2465346"/>
              <a:gd name="connsiteY74" fmla="*/ 26504 h 548302"/>
              <a:gd name="connsiteX75" fmla="*/ 1298713 w 2465346"/>
              <a:gd name="connsiteY75" fmla="*/ 106017 h 548302"/>
              <a:gd name="connsiteX76" fmla="*/ 1325218 w 2465346"/>
              <a:gd name="connsiteY76" fmla="*/ 159026 h 548302"/>
              <a:gd name="connsiteX77" fmla="*/ 1364974 w 2465346"/>
              <a:gd name="connsiteY77" fmla="*/ 304800 h 548302"/>
              <a:gd name="connsiteX78" fmla="*/ 1351722 w 2465346"/>
              <a:gd name="connsiteY78" fmla="*/ 344556 h 548302"/>
              <a:gd name="connsiteX79" fmla="*/ 1219200 w 2465346"/>
              <a:gd name="connsiteY79" fmla="*/ 304800 h 548302"/>
              <a:gd name="connsiteX80" fmla="*/ 1205948 w 2465346"/>
              <a:gd name="connsiteY80" fmla="*/ 265043 h 548302"/>
              <a:gd name="connsiteX81" fmla="*/ 1285461 w 2465346"/>
              <a:gd name="connsiteY81" fmla="*/ 145774 h 548302"/>
              <a:gd name="connsiteX82" fmla="*/ 1325218 w 2465346"/>
              <a:gd name="connsiteY82" fmla="*/ 132521 h 548302"/>
              <a:gd name="connsiteX83" fmla="*/ 1404731 w 2465346"/>
              <a:gd name="connsiteY83" fmla="*/ 145774 h 548302"/>
              <a:gd name="connsiteX84" fmla="*/ 1444487 w 2465346"/>
              <a:gd name="connsiteY84" fmla="*/ 278295 h 548302"/>
              <a:gd name="connsiteX85" fmla="*/ 1417983 w 2465346"/>
              <a:gd name="connsiteY85" fmla="*/ 424069 h 548302"/>
              <a:gd name="connsiteX86" fmla="*/ 1391479 w 2465346"/>
              <a:gd name="connsiteY86" fmla="*/ 450574 h 548302"/>
              <a:gd name="connsiteX87" fmla="*/ 1338470 w 2465346"/>
              <a:gd name="connsiteY87" fmla="*/ 477078 h 548302"/>
              <a:gd name="connsiteX88" fmla="*/ 1311966 w 2465346"/>
              <a:gd name="connsiteY88" fmla="*/ 318052 h 548302"/>
              <a:gd name="connsiteX89" fmla="*/ 1351722 w 2465346"/>
              <a:gd name="connsiteY89" fmla="*/ 225287 h 548302"/>
              <a:gd name="connsiteX90" fmla="*/ 1378227 w 2465346"/>
              <a:gd name="connsiteY90" fmla="*/ 198782 h 548302"/>
              <a:gd name="connsiteX91" fmla="*/ 1457740 w 2465346"/>
              <a:gd name="connsiteY91" fmla="*/ 159026 h 548302"/>
              <a:gd name="connsiteX92" fmla="*/ 1537253 w 2465346"/>
              <a:gd name="connsiteY92" fmla="*/ 106017 h 548302"/>
              <a:gd name="connsiteX93" fmla="*/ 1577009 w 2465346"/>
              <a:gd name="connsiteY93" fmla="*/ 145774 h 548302"/>
              <a:gd name="connsiteX94" fmla="*/ 1577009 w 2465346"/>
              <a:gd name="connsiteY94" fmla="*/ 238539 h 548302"/>
              <a:gd name="connsiteX95" fmla="*/ 1524000 w 2465346"/>
              <a:gd name="connsiteY95" fmla="*/ 251791 h 548302"/>
              <a:gd name="connsiteX96" fmla="*/ 1484244 w 2465346"/>
              <a:gd name="connsiteY96" fmla="*/ 278295 h 548302"/>
              <a:gd name="connsiteX97" fmla="*/ 1364974 w 2465346"/>
              <a:gd name="connsiteY97" fmla="*/ 225287 h 548302"/>
              <a:gd name="connsiteX98" fmla="*/ 1338470 w 2465346"/>
              <a:gd name="connsiteY98" fmla="*/ 172278 h 548302"/>
              <a:gd name="connsiteX99" fmla="*/ 1391479 w 2465346"/>
              <a:gd name="connsiteY99" fmla="*/ 79513 h 548302"/>
              <a:gd name="connsiteX100" fmla="*/ 1404731 w 2465346"/>
              <a:gd name="connsiteY100" fmla="*/ 132521 h 548302"/>
              <a:gd name="connsiteX101" fmla="*/ 1417983 w 2465346"/>
              <a:gd name="connsiteY101" fmla="*/ 172278 h 548302"/>
              <a:gd name="connsiteX102" fmla="*/ 1404731 w 2465346"/>
              <a:gd name="connsiteY102" fmla="*/ 371061 h 548302"/>
              <a:gd name="connsiteX103" fmla="*/ 1364974 w 2465346"/>
              <a:gd name="connsiteY103" fmla="*/ 344556 h 548302"/>
              <a:gd name="connsiteX104" fmla="*/ 1364974 w 2465346"/>
              <a:gd name="connsiteY104" fmla="*/ 251791 h 548302"/>
              <a:gd name="connsiteX105" fmla="*/ 1417983 w 2465346"/>
              <a:gd name="connsiteY105" fmla="*/ 212035 h 548302"/>
              <a:gd name="connsiteX106" fmla="*/ 1444487 w 2465346"/>
              <a:gd name="connsiteY106" fmla="*/ 185530 h 548302"/>
              <a:gd name="connsiteX107" fmla="*/ 1484244 w 2465346"/>
              <a:gd name="connsiteY107" fmla="*/ 159026 h 548302"/>
              <a:gd name="connsiteX108" fmla="*/ 1510748 w 2465346"/>
              <a:gd name="connsiteY108" fmla="*/ 132521 h 548302"/>
              <a:gd name="connsiteX109" fmla="*/ 1550505 w 2465346"/>
              <a:gd name="connsiteY109" fmla="*/ 119269 h 548302"/>
              <a:gd name="connsiteX110" fmla="*/ 1603513 w 2465346"/>
              <a:gd name="connsiteY110" fmla="*/ 185530 h 548302"/>
              <a:gd name="connsiteX111" fmla="*/ 1616766 w 2465346"/>
              <a:gd name="connsiteY111" fmla="*/ 225287 h 548302"/>
              <a:gd name="connsiteX112" fmla="*/ 1603513 w 2465346"/>
              <a:gd name="connsiteY112" fmla="*/ 278295 h 548302"/>
              <a:gd name="connsiteX113" fmla="*/ 1577009 w 2465346"/>
              <a:gd name="connsiteY113" fmla="*/ 304800 h 548302"/>
              <a:gd name="connsiteX114" fmla="*/ 1550505 w 2465346"/>
              <a:gd name="connsiteY114" fmla="*/ 265043 h 548302"/>
              <a:gd name="connsiteX115" fmla="*/ 1563757 w 2465346"/>
              <a:gd name="connsiteY115" fmla="*/ 39756 h 548302"/>
              <a:gd name="connsiteX116" fmla="*/ 1603513 w 2465346"/>
              <a:gd name="connsiteY116" fmla="*/ 13252 h 548302"/>
              <a:gd name="connsiteX117" fmla="*/ 1683027 w 2465346"/>
              <a:gd name="connsiteY117" fmla="*/ 53008 h 548302"/>
              <a:gd name="connsiteX118" fmla="*/ 1709531 w 2465346"/>
              <a:gd name="connsiteY118" fmla="*/ 92765 h 548302"/>
              <a:gd name="connsiteX119" fmla="*/ 1749287 w 2465346"/>
              <a:gd name="connsiteY119" fmla="*/ 212035 h 548302"/>
              <a:gd name="connsiteX120" fmla="*/ 1775792 w 2465346"/>
              <a:gd name="connsiteY120" fmla="*/ 291548 h 548302"/>
              <a:gd name="connsiteX121" fmla="*/ 1749287 w 2465346"/>
              <a:gd name="connsiteY121" fmla="*/ 410817 h 548302"/>
              <a:gd name="connsiteX122" fmla="*/ 1709531 w 2465346"/>
              <a:gd name="connsiteY122" fmla="*/ 437321 h 548302"/>
              <a:gd name="connsiteX123" fmla="*/ 1669774 w 2465346"/>
              <a:gd name="connsiteY123" fmla="*/ 397565 h 548302"/>
              <a:gd name="connsiteX124" fmla="*/ 1630018 w 2465346"/>
              <a:gd name="connsiteY124" fmla="*/ 331304 h 548302"/>
              <a:gd name="connsiteX125" fmla="*/ 1603513 w 2465346"/>
              <a:gd name="connsiteY125" fmla="*/ 291548 h 548302"/>
              <a:gd name="connsiteX126" fmla="*/ 1616766 w 2465346"/>
              <a:gd name="connsiteY126" fmla="*/ 172278 h 548302"/>
              <a:gd name="connsiteX127" fmla="*/ 1656522 w 2465346"/>
              <a:gd name="connsiteY127" fmla="*/ 159026 h 548302"/>
              <a:gd name="connsiteX128" fmla="*/ 1709531 w 2465346"/>
              <a:gd name="connsiteY128" fmla="*/ 145774 h 548302"/>
              <a:gd name="connsiteX129" fmla="*/ 1842053 w 2465346"/>
              <a:gd name="connsiteY129" fmla="*/ 132521 h 548302"/>
              <a:gd name="connsiteX130" fmla="*/ 1961322 w 2465346"/>
              <a:gd name="connsiteY130" fmla="*/ 145774 h 548302"/>
              <a:gd name="connsiteX131" fmla="*/ 1987827 w 2465346"/>
              <a:gd name="connsiteY131" fmla="*/ 172278 h 548302"/>
              <a:gd name="connsiteX132" fmla="*/ 2014331 w 2465346"/>
              <a:gd name="connsiteY132" fmla="*/ 251791 h 548302"/>
              <a:gd name="connsiteX133" fmla="*/ 2001079 w 2465346"/>
              <a:gd name="connsiteY133" fmla="*/ 344556 h 548302"/>
              <a:gd name="connsiteX134" fmla="*/ 1868557 w 2465346"/>
              <a:gd name="connsiteY134" fmla="*/ 344556 h 548302"/>
              <a:gd name="connsiteX135" fmla="*/ 1842053 w 2465346"/>
              <a:gd name="connsiteY135" fmla="*/ 304800 h 548302"/>
              <a:gd name="connsiteX136" fmla="*/ 1881809 w 2465346"/>
              <a:gd name="connsiteY136" fmla="*/ 92765 h 548302"/>
              <a:gd name="connsiteX137" fmla="*/ 1974574 w 2465346"/>
              <a:gd name="connsiteY137" fmla="*/ 119269 h 548302"/>
              <a:gd name="connsiteX138" fmla="*/ 1987827 w 2465346"/>
              <a:gd name="connsiteY138" fmla="*/ 172278 h 548302"/>
              <a:gd name="connsiteX139" fmla="*/ 2027583 w 2465346"/>
              <a:gd name="connsiteY139" fmla="*/ 265043 h 548302"/>
              <a:gd name="connsiteX140" fmla="*/ 2027583 w 2465346"/>
              <a:gd name="connsiteY140" fmla="*/ 543339 h 548302"/>
              <a:gd name="connsiteX141" fmla="*/ 1974574 w 2465346"/>
              <a:gd name="connsiteY141" fmla="*/ 503582 h 548302"/>
              <a:gd name="connsiteX142" fmla="*/ 1974574 w 2465346"/>
              <a:gd name="connsiteY142" fmla="*/ 331304 h 548302"/>
              <a:gd name="connsiteX143" fmla="*/ 2027583 w 2465346"/>
              <a:gd name="connsiteY143" fmla="*/ 265043 h 548302"/>
              <a:gd name="connsiteX144" fmla="*/ 2133600 w 2465346"/>
              <a:gd name="connsiteY144" fmla="*/ 185530 h 548302"/>
              <a:gd name="connsiteX145" fmla="*/ 2226366 w 2465346"/>
              <a:gd name="connsiteY145" fmla="*/ 119269 h 548302"/>
              <a:gd name="connsiteX146" fmla="*/ 2292627 w 2465346"/>
              <a:gd name="connsiteY146" fmla="*/ 132521 h 548302"/>
              <a:gd name="connsiteX147" fmla="*/ 2332383 w 2465346"/>
              <a:gd name="connsiteY147" fmla="*/ 225287 h 548302"/>
              <a:gd name="connsiteX148" fmla="*/ 2319131 w 2465346"/>
              <a:gd name="connsiteY148" fmla="*/ 318052 h 548302"/>
              <a:gd name="connsiteX149" fmla="*/ 2226366 w 2465346"/>
              <a:gd name="connsiteY149" fmla="*/ 357808 h 548302"/>
              <a:gd name="connsiteX150" fmla="*/ 2146853 w 2465346"/>
              <a:gd name="connsiteY150" fmla="*/ 318052 h 548302"/>
              <a:gd name="connsiteX151" fmla="*/ 2093844 w 2465346"/>
              <a:gd name="connsiteY151" fmla="*/ 265043 h 548302"/>
              <a:gd name="connsiteX152" fmla="*/ 2080592 w 2465346"/>
              <a:gd name="connsiteY152" fmla="*/ 198782 h 548302"/>
              <a:gd name="connsiteX153" fmla="*/ 2067340 w 2465346"/>
              <a:gd name="connsiteY153" fmla="*/ 39756 h 548302"/>
              <a:gd name="connsiteX154" fmla="*/ 2107096 w 2465346"/>
              <a:gd name="connsiteY154" fmla="*/ 26504 h 548302"/>
              <a:gd name="connsiteX155" fmla="*/ 2173357 w 2465346"/>
              <a:gd name="connsiteY155" fmla="*/ 159026 h 548302"/>
              <a:gd name="connsiteX156" fmla="*/ 2160105 w 2465346"/>
              <a:gd name="connsiteY156" fmla="*/ 251791 h 548302"/>
              <a:gd name="connsiteX157" fmla="*/ 2120348 w 2465346"/>
              <a:gd name="connsiteY157" fmla="*/ 212035 h 548302"/>
              <a:gd name="connsiteX158" fmla="*/ 2186609 w 2465346"/>
              <a:gd name="connsiteY158" fmla="*/ 119269 h 548302"/>
              <a:gd name="connsiteX159" fmla="*/ 2226366 w 2465346"/>
              <a:gd name="connsiteY159" fmla="*/ 92765 h 548302"/>
              <a:gd name="connsiteX160" fmla="*/ 2319131 w 2465346"/>
              <a:gd name="connsiteY160" fmla="*/ 79513 h 548302"/>
              <a:gd name="connsiteX161" fmla="*/ 2372140 w 2465346"/>
              <a:gd name="connsiteY161" fmla="*/ 92765 h 548302"/>
              <a:gd name="connsiteX162" fmla="*/ 2425148 w 2465346"/>
              <a:gd name="connsiteY162" fmla="*/ 185530 h 548302"/>
              <a:gd name="connsiteX163" fmla="*/ 2438400 w 2465346"/>
              <a:gd name="connsiteY163" fmla="*/ 251791 h 548302"/>
              <a:gd name="connsiteX164" fmla="*/ 2425148 w 2465346"/>
              <a:gd name="connsiteY164" fmla="*/ 384313 h 548302"/>
              <a:gd name="connsiteX165" fmla="*/ 2385392 w 2465346"/>
              <a:gd name="connsiteY165" fmla="*/ 371061 h 548302"/>
              <a:gd name="connsiteX166" fmla="*/ 2372140 w 2465346"/>
              <a:gd name="connsiteY166" fmla="*/ 318052 h 548302"/>
              <a:gd name="connsiteX167" fmla="*/ 2345635 w 2465346"/>
              <a:gd name="connsiteY167" fmla="*/ 225287 h 548302"/>
              <a:gd name="connsiteX168" fmla="*/ 2358887 w 2465346"/>
              <a:gd name="connsiteY168" fmla="*/ 185530 h 548302"/>
              <a:gd name="connsiteX169" fmla="*/ 2398644 w 2465346"/>
              <a:gd name="connsiteY169" fmla="*/ 212035 h 548302"/>
              <a:gd name="connsiteX170" fmla="*/ 2425148 w 2465346"/>
              <a:gd name="connsiteY170" fmla="*/ 251791 h 548302"/>
              <a:gd name="connsiteX171" fmla="*/ 2451653 w 2465346"/>
              <a:gd name="connsiteY171" fmla="*/ 278295 h 548302"/>
              <a:gd name="connsiteX172" fmla="*/ 2464905 w 2465346"/>
              <a:gd name="connsiteY172" fmla="*/ 278295 h 5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465346" h="548302">
                <a:moveTo>
                  <a:pt x="0" y="185530"/>
                </a:moveTo>
                <a:cubicBezTo>
                  <a:pt x="57426" y="189947"/>
                  <a:pt x="115802" y="187486"/>
                  <a:pt x="172279" y="198782"/>
                </a:cubicBezTo>
                <a:cubicBezTo>
                  <a:pt x="184531" y="201232"/>
                  <a:pt x="190978" y="215531"/>
                  <a:pt x="198783" y="225287"/>
                </a:cubicBezTo>
                <a:cubicBezTo>
                  <a:pt x="265647" y="308869"/>
                  <a:pt x="187800" y="227556"/>
                  <a:pt x="251792" y="291548"/>
                </a:cubicBezTo>
                <a:cubicBezTo>
                  <a:pt x="267139" y="337588"/>
                  <a:pt x="284423" y="369685"/>
                  <a:pt x="251792" y="424069"/>
                </a:cubicBezTo>
                <a:cubicBezTo>
                  <a:pt x="245364" y="434783"/>
                  <a:pt x="234122" y="406400"/>
                  <a:pt x="225287" y="397565"/>
                </a:cubicBezTo>
                <a:cubicBezTo>
                  <a:pt x="212300" y="345617"/>
                  <a:pt x="201379" y="334079"/>
                  <a:pt x="225287" y="278295"/>
                </a:cubicBezTo>
                <a:cubicBezTo>
                  <a:pt x="230209" y="266811"/>
                  <a:pt x="242957" y="260626"/>
                  <a:pt x="251792" y="251791"/>
                </a:cubicBezTo>
                <a:cubicBezTo>
                  <a:pt x="260067" y="226967"/>
                  <a:pt x="264839" y="185530"/>
                  <a:pt x="304800" y="185530"/>
                </a:cubicBezTo>
                <a:cubicBezTo>
                  <a:pt x="317295" y="185530"/>
                  <a:pt x="322470" y="203200"/>
                  <a:pt x="331305" y="212035"/>
                </a:cubicBezTo>
                <a:cubicBezTo>
                  <a:pt x="336353" y="227180"/>
                  <a:pt x="361596" y="276403"/>
                  <a:pt x="331305" y="291548"/>
                </a:cubicBezTo>
                <a:cubicBezTo>
                  <a:pt x="318810" y="297795"/>
                  <a:pt x="304800" y="282713"/>
                  <a:pt x="291548" y="278295"/>
                </a:cubicBezTo>
                <a:cubicBezTo>
                  <a:pt x="267644" y="254391"/>
                  <a:pt x="238540" y="237140"/>
                  <a:pt x="238540" y="198782"/>
                </a:cubicBezTo>
                <a:cubicBezTo>
                  <a:pt x="238540" y="184813"/>
                  <a:pt x="240425" y="167145"/>
                  <a:pt x="251792" y="159026"/>
                </a:cubicBezTo>
                <a:cubicBezTo>
                  <a:pt x="274526" y="142787"/>
                  <a:pt x="331305" y="132521"/>
                  <a:pt x="331305" y="132521"/>
                </a:cubicBezTo>
                <a:cubicBezTo>
                  <a:pt x="344779" y="137013"/>
                  <a:pt x="395292" y="147267"/>
                  <a:pt x="397566" y="172278"/>
                </a:cubicBezTo>
                <a:cubicBezTo>
                  <a:pt x="401188" y="212115"/>
                  <a:pt x="390889" y="252091"/>
                  <a:pt x="384313" y="291548"/>
                </a:cubicBezTo>
                <a:cubicBezTo>
                  <a:pt x="382016" y="305327"/>
                  <a:pt x="379787" y="320396"/>
                  <a:pt x="371061" y="331304"/>
                </a:cubicBezTo>
                <a:cubicBezTo>
                  <a:pt x="361112" y="343741"/>
                  <a:pt x="344557" y="348973"/>
                  <a:pt x="331305" y="357808"/>
                </a:cubicBezTo>
                <a:cubicBezTo>
                  <a:pt x="285044" y="311549"/>
                  <a:pt x="308751" y="343157"/>
                  <a:pt x="278296" y="251791"/>
                </a:cubicBezTo>
                <a:lnTo>
                  <a:pt x="265044" y="212035"/>
                </a:lnTo>
                <a:lnTo>
                  <a:pt x="251792" y="172278"/>
                </a:lnTo>
                <a:cubicBezTo>
                  <a:pt x="256209" y="159026"/>
                  <a:pt x="251171" y="134153"/>
                  <a:pt x="265044" y="132521"/>
                </a:cubicBezTo>
                <a:cubicBezTo>
                  <a:pt x="362537" y="121051"/>
                  <a:pt x="435241" y="128428"/>
                  <a:pt x="516835" y="159026"/>
                </a:cubicBezTo>
                <a:cubicBezTo>
                  <a:pt x="539109" y="167379"/>
                  <a:pt x="561009" y="176695"/>
                  <a:pt x="583096" y="185530"/>
                </a:cubicBezTo>
                <a:cubicBezTo>
                  <a:pt x="604089" y="206524"/>
                  <a:pt x="622853" y="217387"/>
                  <a:pt x="622853" y="251791"/>
                </a:cubicBezTo>
                <a:cubicBezTo>
                  <a:pt x="622853" y="265760"/>
                  <a:pt x="614018" y="278296"/>
                  <a:pt x="609600" y="291548"/>
                </a:cubicBezTo>
                <a:lnTo>
                  <a:pt x="530087" y="278295"/>
                </a:lnTo>
                <a:cubicBezTo>
                  <a:pt x="510992" y="228648"/>
                  <a:pt x="536742" y="172051"/>
                  <a:pt x="543340" y="119269"/>
                </a:cubicBezTo>
                <a:cubicBezTo>
                  <a:pt x="547718" y="84248"/>
                  <a:pt x="551880" y="58486"/>
                  <a:pt x="583096" y="39756"/>
                </a:cubicBezTo>
                <a:cubicBezTo>
                  <a:pt x="595074" y="32569"/>
                  <a:pt x="609601" y="30921"/>
                  <a:pt x="622853" y="26504"/>
                </a:cubicBezTo>
                <a:cubicBezTo>
                  <a:pt x="636105" y="30921"/>
                  <a:pt x="652732" y="29878"/>
                  <a:pt x="662609" y="39756"/>
                </a:cubicBezTo>
                <a:cubicBezTo>
                  <a:pt x="695780" y="72927"/>
                  <a:pt x="682569" y="96886"/>
                  <a:pt x="702366" y="132521"/>
                </a:cubicBezTo>
                <a:cubicBezTo>
                  <a:pt x="717836" y="160367"/>
                  <a:pt x="755374" y="212035"/>
                  <a:pt x="755374" y="212035"/>
                </a:cubicBezTo>
                <a:cubicBezTo>
                  <a:pt x="759792" y="229704"/>
                  <a:pt x="763623" y="247531"/>
                  <a:pt x="768627" y="265043"/>
                </a:cubicBezTo>
                <a:cubicBezTo>
                  <a:pt x="780922" y="308075"/>
                  <a:pt x="797646" y="320277"/>
                  <a:pt x="768627" y="371061"/>
                </a:cubicBezTo>
                <a:cubicBezTo>
                  <a:pt x="760725" y="384890"/>
                  <a:pt x="742122" y="388730"/>
                  <a:pt x="728870" y="397565"/>
                </a:cubicBezTo>
                <a:cubicBezTo>
                  <a:pt x="706783" y="393148"/>
                  <a:pt x="678536" y="400240"/>
                  <a:pt x="662609" y="384313"/>
                </a:cubicBezTo>
                <a:cubicBezTo>
                  <a:pt x="642854" y="364558"/>
                  <a:pt x="636105" y="304800"/>
                  <a:pt x="636105" y="304800"/>
                </a:cubicBezTo>
                <a:cubicBezTo>
                  <a:pt x="640522" y="278296"/>
                  <a:pt x="638444" y="249841"/>
                  <a:pt x="649357" y="225287"/>
                </a:cubicBezTo>
                <a:cubicBezTo>
                  <a:pt x="656968" y="208161"/>
                  <a:pt x="674883" y="197727"/>
                  <a:pt x="689113" y="185530"/>
                </a:cubicBezTo>
                <a:cubicBezTo>
                  <a:pt x="705883" y="171156"/>
                  <a:pt x="725352" y="160148"/>
                  <a:pt x="742122" y="145774"/>
                </a:cubicBezTo>
                <a:cubicBezTo>
                  <a:pt x="805294" y="91627"/>
                  <a:pt x="754009" y="115307"/>
                  <a:pt x="821635" y="92765"/>
                </a:cubicBezTo>
                <a:cubicBezTo>
                  <a:pt x="878136" y="106890"/>
                  <a:pt x="875000" y="93477"/>
                  <a:pt x="901148" y="145774"/>
                </a:cubicBezTo>
                <a:cubicBezTo>
                  <a:pt x="907395" y="158268"/>
                  <a:pt x="924277" y="195408"/>
                  <a:pt x="914400" y="185530"/>
                </a:cubicBezTo>
                <a:cubicBezTo>
                  <a:pt x="900431" y="171560"/>
                  <a:pt x="894143" y="151262"/>
                  <a:pt x="887896" y="132521"/>
                </a:cubicBezTo>
                <a:cubicBezTo>
                  <a:pt x="876377" y="97964"/>
                  <a:pt x="887150" y="52261"/>
                  <a:pt x="861392" y="26504"/>
                </a:cubicBezTo>
                <a:lnTo>
                  <a:pt x="834887" y="0"/>
                </a:lnTo>
                <a:cubicBezTo>
                  <a:pt x="774558" y="180989"/>
                  <a:pt x="840377" y="-3977"/>
                  <a:pt x="781879" y="132521"/>
                </a:cubicBezTo>
                <a:cubicBezTo>
                  <a:pt x="770474" y="159133"/>
                  <a:pt x="762098" y="198393"/>
                  <a:pt x="755374" y="225287"/>
                </a:cubicBezTo>
                <a:cubicBezTo>
                  <a:pt x="759792" y="238539"/>
                  <a:pt x="761440" y="253065"/>
                  <a:pt x="768627" y="265043"/>
                </a:cubicBezTo>
                <a:cubicBezTo>
                  <a:pt x="775055" y="275757"/>
                  <a:pt x="784417" y="285120"/>
                  <a:pt x="795131" y="291548"/>
                </a:cubicBezTo>
                <a:cubicBezTo>
                  <a:pt x="807109" y="298735"/>
                  <a:pt x="820981" y="303476"/>
                  <a:pt x="834887" y="304800"/>
                </a:cubicBezTo>
                <a:cubicBezTo>
                  <a:pt x="914164" y="312350"/>
                  <a:pt x="993914" y="313635"/>
                  <a:pt x="1073427" y="318052"/>
                </a:cubicBezTo>
                <a:cubicBezTo>
                  <a:pt x="1001418" y="390061"/>
                  <a:pt x="1045067" y="375169"/>
                  <a:pt x="940905" y="357808"/>
                </a:cubicBezTo>
                <a:cubicBezTo>
                  <a:pt x="927503" y="337706"/>
                  <a:pt x="901148" y="305730"/>
                  <a:pt x="901148" y="278295"/>
                </a:cubicBezTo>
                <a:cubicBezTo>
                  <a:pt x="901148" y="260082"/>
                  <a:pt x="906255" y="241577"/>
                  <a:pt x="914400" y="225287"/>
                </a:cubicBezTo>
                <a:cubicBezTo>
                  <a:pt x="928646" y="196796"/>
                  <a:pt x="967409" y="145774"/>
                  <a:pt x="967409" y="145774"/>
                </a:cubicBezTo>
                <a:cubicBezTo>
                  <a:pt x="985079" y="150191"/>
                  <a:pt x="1004604" y="149990"/>
                  <a:pt x="1020418" y="159026"/>
                </a:cubicBezTo>
                <a:cubicBezTo>
                  <a:pt x="1077572" y="191685"/>
                  <a:pt x="1051237" y="200014"/>
                  <a:pt x="1073427" y="251791"/>
                </a:cubicBezTo>
                <a:cubicBezTo>
                  <a:pt x="1079701" y="266430"/>
                  <a:pt x="1091096" y="278296"/>
                  <a:pt x="1099931" y="291548"/>
                </a:cubicBezTo>
                <a:cubicBezTo>
                  <a:pt x="1113583" y="346156"/>
                  <a:pt x="1145462" y="448938"/>
                  <a:pt x="1099931" y="490330"/>
                </a:cubicBezTo>
                <a:cubicBezTo>
                  <a:pt x="1067082" y="520193"/>
                  <a:pt x="1011583" y="481495"/>
                  <a:pt x="967409" y="477078"/>
                </a:cubicBezTo>
                <a:cubicBezTo>
                  <a:pt x="925446" y="351185"/>
                  <a:pt x="928454" y="375987"/>
                  <a:pt x="967409" y="132521"/>
                </a:cubicBezTo>
                <a:cubicBezTo>
                  <a:pt x="969925" y="116794"/>
                  <a:pt x="993914" y="114852"/>
                  <a:pt x="1007166" y="106017"/>
                </a:cubicBezTo>
                <a:cubicBezTo>
                  <a:pt x="1038088" y="110434"/>
                  <a:pt x="1070013" y="110293"/>
                  <a:pt x="1099931" y="119269"/>
                </a:cubicBezTo>
                <a:cubicBezTo>
                  <a:pt x="1123810" y="126433"/>
                  <a:pt x="1149035" y="155122"/>
                  <a:pt x="1166192" y="172278"/>
                </a:cubicBezTo>
                <a:cubicBezTo>
                  <a:pt x="1180708" y="215828"/>
                  <a:pt x="1195652" y="239993"/>
                  <a:pt x="1166192" y="291548"/>
                </a:cubicBezTo>
                <a:cubicBezTo>
                  <a:pt x="1159261" y="303677"/>
                  <a:pt x="1139687" y="300383"/>
                  <a:pt x="1126435" y="304800"/>
                </a:cubicBezTo>
                <a:cubicBezTo>
                  <a:pt x="1113183" y="300383"/>
                  <a:pt x="1096556" y="301426"/>
                  <a:pt x="1086679" y="291548"/>
                </a:cubicBezTo>
                <a:cubicBezTo>
                  <a:pt x="1056840" y="261709"/>
                  <a:pt x="1085270" y="154229"/>
                  <a:pt x="1086679" y="145774"/>
                </a:cubicBezTo>
                <a:cubicBezTo>
                  <a:pt x="1094384" y="99543"/>
                  <a:pt x="1098057" y="88481"/>
                  <a:pt x="1126435" y="53008"/>
                </a:cubicBezTo>
                <a:cubicBezTo>
                  <a:pt x="1134240" y="43252"/>
                  <a:pt x="1142226" y="32932"/>
                  <a:pt x="1152940" y="26504"/>
                </a:cubicBezTo>
                <a:cubicBezTo>
                  <a:pt x="1164918" y="19317"/>
                  <a:pt x="1179444" y="17669"/>
                  <a:pt x="1192696" y="13252"/>
                </a:cubicBezTo>
                <a:cubicBezTo>
                  <a:pt x="1214783" y="17669"/>
                  <a:pt x="1239400" y="15329"/>
                  <a:pt x="1258957" y="26504"/>
                </a:cubicBezTo>
                <a:cubicBezTo>
                  <a:pt x="1283047" y="40270"/>
                  <a:pt x="1289337" y="84140"/>
                  <a:pt x="1298713" y="106017"/>
                </a:cubicBezTo>
                <a:cubicBezTo>
                  <a:pt x="1306495" y="124175"/>
                  <a:pt x="1316383" y="141356"/>
                  <a:pt x="1325218" y="159026"/>
                </a:cubicBezTo>
                <a:cubicBezTo>
                  <a:pt x="1355110" y="278595"/>
                  <a:pt x="1340203" y="230486"/>
                  <a:pt x="1364974" y="304800"/>
                </a:cubicBezTo>
                <a:cubicBezTo>
                  <a:pt x="1360557" y="318052"/>
                  <a:pt x="1365358" y="341526"/>
                  <a:pt x="1351722" y="344556"/>
                </a:cubicBezTo>
                <a:cubicBezTo>
                  <a:pt x="1266949" y="363394"/>
                  <a:pt x="1259086" y="344685"/>
                  <a:pt x="1219200" y="304800"/>
                </a:cubicBezTo>
                <a:cubicBezTo>
                  <a:pt x="1214783" y="291548"/>
                  <a:pt x="1205948" y="279012"/>
                  <a:pt x="1205948" y="265043"/>
                </a:cubicBezTo>
                <a:cubicBezTo>
                  <a:pt x="1205948" y="219438"/>
                  <a:pt x="1242041" y="160248"/>
                  <a:pt x="1285461" y="145774"/>
                </a:cubicBezTo>
                <a:lnTo>
                  <a:pt x="1325218" y="132521"/>
                </a:lnTo>
                <a:cubicBezTo>
                  <a:pt x="1351722" y="136939"/>
                  <a:pt x="1384509" y="128080"/>
                  <a:pt x="1404731" y="145774"/>
                </a:cubicBezTo>
                <a:cubicBezTo>
                  <a:pt x="1415055" y="154808"/>
                  <a:pt x="1438762" y="255394"/>
                  <a:pt x="1444487" y="278295"/>
                </a:cubicBezTo>
                <a:cubicBezTo>
                  <a:pt x="1442660" y="292912"/>
                  <a:pt x="1437337" y="391813"/>
                  <a:pt x="1417983" y="424069"/>
                </a:cubicBezTo>
                <a:cubicBezTo>
                  <a:pt x="1411555" y="434783"/>
                  <a:pt x="1401875" y="443643"/>
                  <a:pt x="1391479" y="450574"/>
                </a:cubicBezTo>
                <a:cubicBezTo>
                  <a:pt x="1375042" y="461532"/>
                  <a:pt x="1356140" y="468243"/>
                  <a:pt x="1338470" y="477078"/>
                </a:cubicBezTo>
                <a:cubicBezTo>
                  <a:pt x="1254282" y="449016"/>
                  <a:pt x="1290962" y="475576"/>
                  <a:pt x="1311966" y="318052"/>
                </a:cubicBezTo>
                <a:cubicBezTo>
                  <a:pt x="1317822" y="274130"/>
                  <a:pt x="1324960" y="258739"/>
                  <a:pt x="1351722" y="225287"/>
                </a:cubicBezTo>
                <a:cubicBezTo>
                  <a:pt x="1359527" y="215530"/>
                  <a:pt x="1367513" y="205210"/>
                  <a:pt x="1378227" y="198782"/>
                </a:cubicBezTo>
                <a:cubicBezTo>
                  <a:pt x="1463608" y="147553"/>
                  <a:pt x="1371567" y="230837"/>
                  <a:pt x="1457740" y="159026"/>
                </a:cubicBezTo>
                <a:cubicBezTo>
                  <a:pt x="1523920" y="103876"/>
                  <a:pt x="1467383" y="129306"/>
                  <a:pt x="1537253" y="106017"/>
                </a:cubicBezTo>
                <a:cubicBezTo>
                  <a:pt x="1550505" y="119269"/>
                  <a:pt x="1566613" y="130180"/>
                  <a:pt x="1577009" y="145774"/>
                </a:cubicBezTo>
                <a:cubicBezTo>
                  <a:pt x="1592113" y="168430"/>
                  <a:pt x="1598744" y="216804"/>
                  <a:pt x="1577009" y="238539"/>
                </a:cubicBezTo>
                <a:cubicBezTo>
                  <a:pt x="1564130" y="251418"/>
                  <a:pt x="1541670" y="247374"/>
                  <a:pt x="1524000" y="251791"/>
                </a:cubicBezTo>
                <a:cubicBezTo>
                  <a:pt x="1510748" y="260626"/>
                  <a:pt x="1500074" y="276536"/>
                  <a:pt x="1484244" y="278295"/>
                </a:cubicBezTo>
                <a:cubicBezTo>
                  <a:pt x="1410745" y="286462"/>
                  <a:pt x="1406643" y="266955"/>
                  <a:pt x="1364974" y="225287"/>
                </a:cubicBezTo>
                <a:cubicBezTo>
                  <a:pt x="1356139" y="207617"/>
                  <a:pt x="1338470" y="192033"/>
                  <a:pt x="1338470" y="172278"/>
                </a:cubicBezTo>
                <a:cubicBezTo>
                  <a:pt x="1338470" y="11597"/>
                  <a:pt x="1345139" y="33173"/>
                  <a:pt x="1391479" y="79513"/>
                </a:cubicBezTo>
                <a:cubicBezTo>
                  <a:pt x="1395896" y="97182"/>
                  <a:pt x="1399728" y="115009"/>
                  <a:pt x="1404731" y="132521"/>
                </a:cubicBezTo>
                <a:cubicBezTo>
                  <a:pt x="1408569" y="145953"/>
                  <a:pt x="1417983" y="158309"/>
                  <a:pt x="1417983" y="172278"/>
                </a:cubicBezTo>
                <a:cubicBezTo>
                  <a:pt x="1417983" y="238686"/>
                  <a:pt x="1409148" y="304800"/>
                  <a:pt x="1404731" y="371061"/>
                </a:cubicBezTo>
                <a:cubicBezTo>
                  <a:pt x="1391479" y="362226"/>
                  <a:pt x="1374924" y="356993"/>
                  <a:pt x="1364974" y="344556"/>
                </a:cubicBezTo>
                <a:cubicBezTo>
                  <a:pt x="1345929" y="320750"/>
                  <a:pt x="1348378" y="275026"/>
                  <a:pt x="1364974" y="251791"/>
                </a:cubicBezTo>
                <a:cubicBezTo>
                  <a:pt x="1377812" y="233818"/>
                  <a:pt x="1401015" y="226175"/>
                  <a:pt x="1417983" y="212035"/>
                </a:cubicBezTo>
                <a:cubicBezTo>
                  <a:pt x="1427581" y="204036"/>
                  <a:pt x="1434731" y="193335"/>
                  <a:pt x="1444487" y="185530"/>
                </a:cubicBezTo>
                <a:cubicBezTo>
                  <a:pt x="1456924" y="175580"/>
                  <a:pt x="1471807" y="168976"/>
                  <a:pt x="1484244" y="159026"/>
                </a:cubicBezTo>
                <a:cubicBezTo>
                  <a:pt x="1494000" y="151221"/>
                  <a:pt x="1500034" y="138949"/>
                  <a:pt x="1510748" y="132521"/>
                </a:cubicBezTo>
                <a:cubicBezTo>
                  <a:pt x="1522726" y="125334"/>
                  <a:pt x="1537253" y="123686"/>
                  <a:pt x="1550505" y="119269"/>
                </a:cubicBezTo>
                <a:cubicBezTo>
                  <a:pt x="1575156" y="143921"/>
                  <a:pt x="1586796" y="152096"/>
                  <a:pt x="1603513" y="185530"/>
                </a:cubicBezTo>
                <a:cubicBezTo>
                  <a:pt x="1609760" y="198024"/>
                  <a:pt x="1612348" y="212035"/>
                  <a:pt x="1616766" y="225287"/>
                </a:cubicBezTo>
                <a:cubicBezTo>
                  <a:pt x="1612348" y="242956"/>
                  <a:pt x="1611658" y="262005"/>
                  <a:pt x="1603513" y="278295"/>
                </a:cubicBezTo>
                <a:cubicBezTo>
                  <a:pt x="1597925" y="289470"/>
                  <a:pt x="1589130" y="307830"/>
                  <a:pt x="1577009" y="304800"/>
                </a:cubicBezTo>
                <a:cubicBezTo>
                  <a:pt x="1561557" y="300937"/>
                  <a:pt x="1559340" y="278295"/>
                  <a:pt x="1550505" y="265043"/>
                </a:cubicBezTo>
                <a:cubicBezTo>
                  <a:pt x="1527749" y="174021"/>
                  <a:pt x="1519847" y="171489"/>
                  <a:pt x="1563757" y="39756"/>
                </a:cubicBezTo>
                <a:cubicBezTo>
                  <a:pt x="1568793" y="24646"/>
                  <a:pt x="1590261" y="22087"/>
                  <a:pt x="1603513" y="13252"/>
                </a:cubicBezTo>
                <a:cubicBezTo>
                  <a:pt x="1635847" y="24030"/>
                  <a:pt x="1657338" y="27319"/>
                  <a:pt x="1683027" y="53008"/>
                </a:cubicBezTo>
                <a:cubicBezTo>
                  <a:pt x="1694289" y="64270"/>
                  <a:pt x="1700696" y="79513"/>
                  <a:pt x="1709531" y="92765"/>
                </a:cubicBezTo>
                <a:cubicBezTo>
                  <a:pt x="1734997" y="220097"/>
                  <a:pt x="1705395" y="102307"/>
                  <a:pt x="1749287" y="212035"/>
                </a:cubicBezTo>
                <a:cubicBezTo>
                  <a:pt x="1759663" y="237975"/>
                  <a:pt x="1775792" y="291548"/>
                  <a:pt x="1775792" y="291548"/>
                </a:cubicBezTo>
                <a:cubicBezTo>
                  <a:pt x="1775656" y="292367"/>
                  <a:pt x="1763025" y="393644"/>
                  <a:pt x="1749287" y="410817"/>
                </a:cubicBezTo>
                <a:cubicBezTo>
                  <a:pt x="1739337" y="423254"/>
                  <a:pt x="1722783" y="428486"/>
                  <a:pt x="1709531" y="437321"/>
                </a:cubicBezTo>
                <a:cubicBezTo>
                  <a:pt x="1696279" y="424069"/>
                  <a:pt x="1681019" y="412558"/>
                  <a:pt x="1669774" y="397565"/>
                </a:cubicBezTo>
                <a:cubicBezTo>
                  <a:pt x="1654319" y="376959"/>
                  <a:pt x="1643670" y="353146"/>
                  <a:pt x="1630018" y="331304"/>
                </a:cubicBezTo>
                <a:cubicBezTo>
                  <a:pt x="1621577" y="317798"/>
                  <a:pt x="1612348" y="304800"/>
                  <a:pt x="1603513" y="291548"/>
                </a:cubicBezTo>
                <a:cubicBezTo>
                  <a:pt x="1607931" y="251791"/>
                  <a:pt x="1601910" y="209418"/>
                  <a:pt x="1616766" y="172278"/>
                </a:cubicBezTo>
                <a:cubicBezTo>
                  <a:pt x="1621954" y="159308"/>
                  <a:pt x="1643091" y="162863"/>
                  <a:pt x="1656522" y="159026"/>
                </a:cubicBezTo>
                <a:cubicBezTo>
                  <a:pt x="1674035" y="154022"/>
                  <a:pt x="1691501" y="148350"/>
                  <a:pt x="1709531" y="145774"/>
                </a:cubicBezTo>
                <a:cubicBezTo>
                  <a:pt x="1753479" y="139496"/>
                  <a:pt x="1797879" y="136939"/>
                  <a:pt x="1842053" y="132521"/>
                </a:cubicBezTo>
                <a:cubicBezTo>
                  <a:pt x="1881809" y="136939"/>
                  <a:pt x="1922730" y="135249"/>
                  <a:pt x="1961322" y="145774"/>
                </a:cubicBezTo>
                <a:cubicBezTo>
                  <a:pt x="1973376" y="149062"/>
                  <a:pt x="1982239" y="161103"/>
                  <a:pt x="1987827" y="172278"/>
                </a:cubicBezTo>
                <a:cubicBezTo>
                  <a:pt x="2000321" y="197266"/>
                  <a:pt x="2014331" y="251791"/>
                  <a:pt x="2014331" y="251791"/>
                </a:cubicBezTo>
                <a:cubicBezTo>
                  <a:pt x="2009914" y="282713"/>
                  <a:pt x="2017634" y="318068"/>
                  <a:pt x="2001079" y="344556"/>
                </a:cubicBezTo>
                <a:cubicBezTo>
                  <a:pt x="1982429" y="374396"/>
                  <a:pt x="1876889" y="345945"/>
                  <a:pt x="1868557" y="344556"/>
                </a:cubicBezTo>
                <a:cubicBezTo>
                  <a:pt x="1859722" y="331304"/>
                  <a:pt x="1843046" y="320696"/>
                  <a:pt x="1842053" y="304800"/>
                </a:cubicBezTo>
                <a:cubicBezTo>
                  <a:pt x="1832542" y="152618"/>
                  <a:pt x="1829989" y="170495"/>
                  <a:pt x="1881809" y="92765"/>
                </a:cubicBezTo>
                <a:cubicBezTo>
                  <a:pt x="1912731" y="101600"/>
                  <a:pt x="1948847" y="99974"/>
                  <a:pt x="1974574" y="119269"/>
                </a:cubicBezTo>
                <a:cubicBezTo>
                  <a:pt x="1989145" y="130197"/>
                  <a:pt x="1982823" y="154765"/>
                  <a:pt x="1987827" y="172278"/>
                </a:cubicBezTo>
                <a:cubicBezTo>
                  <a:pt x="2000828" y="217780"/>
                  <a:pt x="2004021" y="217920"/>
                  <a:pt x="2027583" y="265043"/>
                </a:cubicBezTo>
                <a:cubicBezTo>
                  <a:pt x="2039602" y="349178"/>
                  <a:pt x="2062912" y="465615"/>
                  <a:pt x="2027583" y="543339"/>
                </a:cubicBezTo>
                <a:cubicBezTo>
                  <a:pt x="2018443" y="563446"/>
                  <a:pt x="1992244" y="516834"/>
                  <a:pt x="1974574" y="503582"/>
                </a:cubicBezTo>
                <a:cubicBezTo>
                  <a:pt x="1959412" y="427771"/>
                  <a:pt x="1950505" y="419555"/>
                  <a:pt x="1974574" y="331304"/>
                </a:cubicBezTo>
                <a:cubicBezTo>
                  <a:pt x="1979379" y="313687"/>
                  <a:pt x="2012277" y="277288"/>
                  <a:pt x="2027583" y="265043"/>
                </a:cubicBezTo>
                <a:cubicBezTo>
                  <a:pt x="2062077" y="237448"/>
                  <a:pt x="2102364" y="216765"/>
                  <a:pt x="2133600" y="185530"/>
                </a:cubicBezTo>
                <a:cubicBezTo>
                  <a:pt x="2187326" y="131805"/>
                  <a:pt x="2156594" y="154156"/>
                  <a:pt x="2226366" y="119269"/>
                </a:cubicBezTo>
                <a:cubicBezTo>
                  <a:pt x="2248453" y="123686"/>
                  <a:pt x="2273070" y="121346"/>
                  <a:pt x="2292627" y="132521"/>
                </a:cubicBezTo>
                <a:cubicBezTo>
                  <a:pt x="2319319" y="147774"/>
                  <a:pt x="2326606" y="202178"/>
                  <a:pt x="2332383" y="225287"/>
                </a:cubicBezTo>
                <a:cubicBezTo>
                  <a:pt x="2327966" y="256209"/>
                  <a:pt x="2334300" y="290747"/>
                  <a:pt x="2319131" y="318052"/>
                </a:cubicBezTo>
                <a:cubicBezTo>
                  <a:pt x="2311688" y="331450"/>
                  <a:pt x="2243809" y="351994"/>
                  <a:pt x="2226366" y="357808"/>
                </a:cubicBezTo>
                <a:cubicBezTo>
                  <a:pt x="2199862" y="344556"/>
                  <a:pt x="2171129" y="335045"/>
                  <a:pt x="2146853" y="318052"/>
                </a:cubicBezTo>
                <a:cubicBezTo>
                  <a:pt x="2126381" y="303722"/>
                  <a:pt x="2093844" y="265043"/>
                  <a:pt x="2093844" y="265043"/>
                </a:cubicBezTo>
                <a:cubicBezTo>
                  <a:pt x="2089427" y="242956"/>
                  <a:pt x="2087715" y="220150"/>
                  <a:pt x="2080592" y="198782"/>
                </a:cubicBezTo>
                <a:cubicBezTo>
                  <a:pt x="2055782" y="124352"/>
                  <a:pt x="2019867" y="146570"/>
                  <a:pt x="2067340" y="39756"/>
                </a:cubicBezTo>
                <a:cubicBezTo>
                  <a:pt x="2073013" y="26991"/>
                  <a:pt x="2093844" y="30921"/>
                  <a:pt x="2107096" y="26504"/>
                </a:cubicBezTo>
                <a:cubicBezTo>
                  <a:pt x="2140923" y="71606"/>
                  <a:pt x="2168573" y="96832"/>
                  <a:pt x="2173357" y="159026"/>
                </a:cubicBezTo>
                <a:cubicBezTo>
                  <a:pt x="2175753" y="190170"/>
                  <a:pt x="2164522" y="220869"/>
                  <a:pt x="2160105" y="251791"/>
                </a:cubicBezTo>
                <a:cubicBezTo>
                  <a:pt x="2146853" y="238539"/>
                  <a:pt x="2125497" y="230055"/>
                  <a:pt x="2120348" y="212035"/>
                </a:cubicBezTo>
                <a:cubicBezTo>
                  <a:pt x="2106311" y="162907"/>
                  <a:pt x="2158618" y="139262"/>
                  <a:pt x="2186609" y="119269"/>
                </a:cubicBezTo>
                <a:cubicBezTo>
                  <a:pt x="2199570" y="110012"/>
                  <a:pt x="2211110" y="97342"/>
                  <a:pt x="2226366" y="92765"/>
                </a:cubicBezTo>
                <a:cubicBezTo>
                  <a:pt x="2256284" y="83790"/>
                  <a:pt x="2288209" y="83930"/>
                  <a:pt x="2319131" y="79513"/>
                </a:cubicBezTo>
                <a:cubicBezTo>
                  <a:pt x="2336801" y="83930"/>
                  <a:pt x="2356326" y="83729"/>
                  <a:pt x="2372140" y="92765"/>
                </a:cubicBezTo>
                <a:cubicBezTo>
                  <a:pt x="2416702" y="118229"/>
                  <a:pt x="2415196" y="140745"/>
                  <a:pt x="2425148" y="185530"/>
                </a:cubicBezTo>
                <a:cubicBezTo>
                  <a:pt x="2430034" y="207518"/>
                  <a:pt x="2433983" y="229704"/>
                  <a:pt x="2438400" y="251791"/>
                </a:cubicBezTo>
                <a:cubicBezTo>
                  <a:pt x="2433983" y="295965"/>
                  <a:pt x="2443178" y="343745"/>
                  <a:pt x="2425148" y="384313"/>
                </a:cubicBezTo>
                <a:cubicBezTo>
                  <a:pt x="2419475" y="397078"/>
                  <a:pt x="2394118" y="381969"/>
                  <a:pt x="2385392" y="371061"/>
                </a:cubicBezTo>
                <a:cubicBezTo>
                  <a:pt x="2374014" y="356839"/>
                  <a:pt x="2377144" y="335565"/>
                  <a:pt x="2372140" y="318052"/>
                </a:cubicBezTo>
                <a:cubicBezTo>
                  <a:pt x="2334113" y="184960"/>
                  <a:pt x="2387066" y="391010"/>
                  <a:pt x="2345635" y="225287"/>
                </a:cubicBezTo>
                <a:cubicBezTo>
                  <a:pt x="2350052" y="212035"/>
                  <a:pt x="2345335" y="188918"/>
                  <a:pt x="2358887" y="185530"/>
                </a:cubicBezTo>
                <a:cubicBezTo>
                  <a:pt x="2374339" y="181667"/>
                  <a:pt x="2387382" y="200773"/>
                  <a:pt x="2398644" y="212035"/>
                </a:cubicBezTo>
                <a:cubicBezTo>
                  <a:pt x="2409906" y="223297"/>
                  <a:pt x="2415198" y="239354"/>
                  <a:pt x="2425148" y="251791"/>
                </a:cubicBezTo>
                <a:cubicBezTo>
                  <a:pt x="2432953" y="261547"/>
                  <a:pt x="2442818" y="269460"/>
                  <a:pt x="2451653" y="278295"/>
                </a:cubicBezTo>
                <a:cubicBezTo>
                  <a:pt x="2469096" y="330624"/>
                  <a:pt x="2464905" y="332021"/>
                  <a:pt x="2464905" y="27829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BCAB67CE-6CA9-46D0-92FE-8EDFFB6CFB5D}"/>
              </a:ext>
            </a:extLst>
          </p:cNvPr>
          <p:cNvCxnSpPr>
            <a:cxnSpLocks/>
          </p:cNvCxnSpPr>
          <p:nvPr/>
        </p:nvCxnSpPr>
        <p:spPr>
          <a:xfrm>
            <a:off x="1066800" y="5475589"/>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158" name="Text Box 4">
            <a:extLst>
              <a:ext uri="{FF2B5EF4-FFF2-40B4-BE49-F238E27FC236}">
                <a16:creationId xmlns:a16="http://schemas.microsoft.com/office/drawing/2014/main" id="{72DABD23-C9E6-4802-A1C5-CDB162DD3739}"/>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59" name="Text Box 5">
            <a:extLst>
              <a:ext uri="{FF2B5EF4-FFF2-40B4-BE49-F238E27FC236}">
                <a16:creationId xmlns:a16="http://schemas.microsoft.com/office/drawing/2014/main" id="{AB8A0747-F44E-41B5-B222-E580FC114F74}"/>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60" name="Line 6">
            <a:extLst>
              <a:ext uri="{FF2B5EF4-FFF2-40B4-BE49-F238E27FC236}">
                <a16:creationId xmlns:a16="http://schemas.microsoft.com/office/drawing/2014/main" id="{D30445E4-3E00-44E5-A8BC-28626554EFA4}"/>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TextBox 130">
            <a:extLst>
              <a:ext uri="{FF2B5EF4-FFF2-40B4-BE49-F238E27FC236}">
                <a16:creationId xmlns:a16="http://schemas.microsoft.com/office/drawing/2014/main" id="{87258358-95A2-469E-AFBF-82A0549D241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38612250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3757259-A051-4E0F-BEEC-2CAA78CEEB84}"/>
              </a:ext>
            </a:extLst>
          </p:cNvPr>
          <p:cNvSpPr>
            <a:spLocks noChangeArrowheads="1"/>
          </p:cNvSpPr>
          <p:nvPr/>
        </p:nvSpPr>
        <p:spPr bwMode="auto">
          <a:xfrm>
            <a:off x="1981200" y="4645445"/>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3" name="Rectangle 13">
            <a:extLst>
              <a:ext uri="{FF2B5EF4-FFF2-40B4-BE49-F238E27FC236}">
                <a16:creationId xmlns:a16="http://schemas.microsoft.com/office/drawing/2014/main" id="{E96786A8-306A-420F-8E7F-6A5BBDD7EABD}"/>
              </a:ext>
            </a:extLst>
          </p:cNvPr>
          <p:cNvSpPr>
            <a:spLocks noChangeArrowheads="1"/>
          </p:cNvSpPr>
          <p:nvPr/>
        </p:nvSpPr>
        <p:spPr bwMode="auto">
          <a:xfrm>
            <a:off x="1066800" y="5111889"/>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2" name="Rectangle 11">
            <a:extLst>
              <a:ext uri="{FF2B5EF4-FFF2-40B4-BE49-F238E27FC236}">
                <a16:creationId xmlns:a16="http://schemas.microsoft.com/office/drawing/2014/main" id="{0DC1D23C-4D75-43E9-B46A-816E4AA27BE7}"/>
              </a:ext>
            </a:extLst>
          </p:cNvPr>
          <p:cNvSpPr>
            <a:spLocks noChangeArrowheads="1"/>
          </p:cNvSpPr>
          <p:nvPr/>
        </p:nvSpPr>
        <p:spPr bwMode="auto">
          <a:xfrm>
            <a:off x="1066800" y="4153177"/>
            <a:ext cx="9906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800" dirty="0"/>
          </a:p>
        </p:txBody>
      </p:sp>
      <p:sp>
        <p:nvSpPr>
          <p:cNvPr id="21" name="Rectangle 8">
            <a:extLst>
              <a:ext uri="{FF2B5EF4-FFF2-40B4-BE49-F238E27FC236}">
                <a16:creationId xmlns:a16="http://schemas.microsoft.com/office/drawing/2014/main" id="{75ABF65C-FED8-4339-90CD-9389A70A3D9D}"/>
              </a:ext>
            </a:extLst>
          </p:cNvPr>
          <p:cNvSpPr>
            <a:spLocks noChangeArrowheads="1"/>
          </p:cNvSpPr>
          <p:nvPr/>
        </p:nvSpPr>
        <p:spPr bwMode="auto">
          <a:xfrm>
            <a:off x="1905000" y="3697426"/>
            <a:ext cx="1828800" cy="3810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20" name="Rectangle 9">
            <a:extLst>
              <a:ext uri="{FF2B5EF4-FFF2-40B4-BE49-F238E27FC236}">
                <a16:creationId xmlns:a16="http://schemas.microsoft.com/office/drawing/2014/main" id="{3B26427F-FB0C-42D5-9E35-6DF020FD3F5E}"/>
              </a:ext>
            </a:extLst>
          </p:cNvPr>
          <p:cNvSpPr>
            <a:spLocks noChangeArrowheads="1"/>
          </p:cNvSpPr>
          <p:nvPr/>
        </p:nvSpPr>
        <p:spPr bwMode="auto">
          <a:xfrm>
            <a:off x="1066800" y="3165475"/>
            <a:ext cx="3200400" cy="457200"/>
          </a:xfrm>
          <a:prstGeom prst="rect">
            <a:avLst/>
          </a:prstGeom>
          <a:solidFill>
            <a:srgbClr val="CCE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p>
        </p:txBody>
      </p:sp>
      <p:sp>
        <p:nvSpPr>
          <p:cNvPr id="121864" name="Rectangle 8"/>
          <p:cNvSpPr>
            <a:spLocks noGrp="1" noChangeArrowheads="1"/>
          </p:cNvSpPr>
          <p:nvPr>
            <p:ph type="body" idx="1"/>
          </p:nvPr>
        </p:nvSpPr>
        <p:spPr>
          <a:xfrm>
            <a:off x="304800" y="2065338"/>
            <a:ext cx="8610600" cy="4411662"/>
          </a:xfrm>
        </p:spPr>
        <p:txBody>
          <a:bodyPr/>
          <a:lstStyle/>
          <a:p>
            <a:pPr marL="0" indent="0">
              <a:buNone/>
            </a:pPr>
            <a:r>
              <a:rPr lang="en-US" dirty="0">
                <a:solidFill>
                  <a:schemeClr val="bg1">
                    <a:lumMod val="95000"/>
                  </a:schemeClr>
                </a:solidFill>
              </a:rPr>
              <a:t>The five layers of Bruch’s membrane:</a:t>
            </a:r>
          </a:p>
          <a:p>
            <a:endParaRPr lang="en-US" dirty="0">
              <a:solidFill>
                <a:schemeClr val="bg1">
                  <a:lumMod val="75000"/>
                </a:schemeClr>
              </a:solidFill>
            </a:endParaRPr>
          </a:p>
          <a:p>
            <a:pPr lvl="1"/>
            <a:r>
              <a:rPr lang="en-US" dirty="0">
                <a:solidFill>
                  <a:srgbClr val="0000FF"/>
                </a:solidFill>
              </a:rPr>
              <a:t>Basement membrane</a:t>
            </a:r>
            <a:r>
              <a:rPr lang="en-US" dirty="0"/>
              <a:t> of RPE</a:t>
            </a:r>
          </a:p>
          <a:p>
            <a:pPr lvl="1"/>
            <a:r>
              <a:rPr lang="en-US" dirty="0"/>
              <a:t>Inner </a:t>
            </a:r>
            <a:r>
              <a:rPr lang="en-US" dirty="0">
                <a:solidFill>
                  <a:srgbClr val="0000FF"/>
                </a:solidFill>
              </a:rPr>
              <a:t>collagenous</a:t>
            </a:r>
            <a:r>
              <a:rPr lang="en-US" dirty="0"/>
              <a:t> layer</a:t>
            </a:r>
          </a:p>
          <a:p>
            <a:pPr lvl="1"/>
            <a:r>
              <a:rPr lang="en-US" dirty="0">
                <a:solidFill>
                  <a:srgbClr val="0000FF"/>
                </a:solidFill>
              </a:rPr>
              <a:t>Elastic</a:t>
            </a:r>
            <a:r>
              <a:rPr lang="en-US" dirty="0"/>
              <a:t> layer</a:t>
            </a:r>
          </a:p>
          <a:p>
            <a:pPr lvl="1"/>
            <a:r>
              <a:rPr lang="en-US" dirty="0"/>
              <a:t>Outer </a:t>
            </a:r>
            <a:r>
              <a:rPr lang="en-US" dirty="0">
                <a:solidFill>
                  <a:srgbClr val="0000FF"/>
                </a:solidFill>
              </a:rPr>
              <a:t>collagenous</a:t>
            </a:r>
            <a:r>
              <a:rPr lang="en-US" dirty="0"/>
              <a:t> layer</a:t>
            </a:r>
          </a:p>
          <a:p>
            <a:pPr lvl="1"/>
            <a:r>
              <a:rPr lang="en-US" dirty="0">
                <a:solidFill>
                  <a:srgbClr val="0000FF"/>
                </a:solidFill>
              </a:rPr>
              <a:t>Basement membrane </a:t>
            </a:r>
            <a:r>
              <a:rPr lang="en-US" dirty="0"/>
              <a:t>of choriocapillaris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132</a:t>
            </a:fld>
            <a:endParaRPr lang="en-US" altLang="en-US"/>
          </a:p>
        </p:txBody>
      </p:sp>
      <p:cxnSp>
        <p:nvCxnSpPr>
          <p:cNvPr id="30" name="Straight Connector 29">
            <a:extLst>
              <a:ext uri="{FF2B5EF4-FFF2-40B4-BE49-F238E27FC236}">
                <a16:creationId xmlns:a16="http://schemas.microsoft.com/office/drawing/2014/main" id="{BD3105EF-389F-47BA-8ADC-127B5B80D860}"/>
              </a:ext>
            </a:extLst>
          </p:cNvPr>
          <p:cNvCxnSpPr>
            <a:cxnSpLocks/>
          </p:cNvCxnSpPr>
          <p:nvPr/>
        </p:nvCxnSpPr>
        <p:spPr>
          <a:xfrm>
            <a:off x="1090751" y="3119596"/>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7158893-B92B-43ED-A4F1-6E33563A4B36}"/>
              </a:ext>
            </a:extLst>
          </p:cNvPr>
          <p:cNvSpPr txBox="1"/>
          <p:nvPr/>
        </p:nvSpPr>
        <p:spPr>
          <a:xfrm>
            <a:off x="381000" y="2018010"/>
            <a:ext cx="3262432" cy="461665"/>
          </a:xfrm>
          <a:prstGeom prst="rect">
            <a:avLst/>
          </a:prstGeom>
          <a:noFill/>
        </p:spPr>
        <p:txBody>
          <a:bodyPr wrap="none" rtlCol="0">
            <a:spAutoFit/>
          </a:bodyPr>
          <a:lstStyle/>
          <a:p>
            <a:r>
              <a:rPr lang="en-US" sz="2400" dirty="0">
                <a:latin typeface="Segoe Script" panose="020B0504020000000003" pitchFamily="34" charset="0"/>
              </a:rPr>
              <a:t>-1)  </a:t>
            </a:r>
            <a:r>
              <a:rPr lang="en-US" sz="2400" dirty="0">
                <a:solidFill>
                  <a:srgbClr val="0000FF"/>
                </a:solidFill>
                <a:latin typeface="Segoe Script" panose="020B0504020000000003" pitchFamily="34" charset="0"/>
              </a:rPr>
              <a:t>PR  outer segs</a:t>
            </a:r>
          </a:p>
        </p:txBody>
      </p:sp>
      <p:sp>
        <p:nvSpPr>
          <p:cNvPr id="3" name="Cylinder 2">
            <a:extLst>
              <a:ext uri="{FF2B5EF4-FFF2-40B4-BE49-F238E27FC236}">
                <a16:creationId xmlns:a16="http://schemas.microsoft.com/office/drawing/2014/main" id="{77200CB5-C272-4709-9BA9-52E0E4A78A31}"/>
              </a:ext>
            </a:extLst>
          </p:cNvPr>
          <p:cNvSpPr/>
          <p:nvPr/>
        </p:nvSpPr>
        <p:spPr>
          <a:xfrm rot="10800000">
            <a:off x="4229102" y="2045800"/>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A8385F66-B59E-465F-B1AC-2F8D4B9F448C}"/>
              </a:ext>
            </a:extLst>
          </p:cNvPr>
          <p:cNvSpPr/>
          <p:nvPr/>
        </p:nvSpPr>
        <p:spPr>
          <a:xfrm rot="10800000">
            <a:off x="4039388" y="2009245"/>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50AC53BC-EC1A-400F-954E-41E3AF8DF58B}"/>
              </a:ext>
            </a:extLst>
          </p:cNvPr>
          <p:cNvSpPr/>
          <p:nvPr/>
        </p:nvSpPr>
        <p:spPr>
          <a:xfrm rot="10800000">
            <a:off x="3886201" y="2011094"/>
            <a:ext cx="152400" cy="423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ylinder 54">
            <a:extLst>
              <a:ext uri="{FF2B5EF4-FFF2-40B4-BE49-F238E27FC236}">
                <a16:creationId xmlns:a16="http://schemas.microsoft.com/office/drawing/2014/main" id="{CCED5329-3010-47CB-9326-FBEAEE673C79}"/>
              </a:ext>
            </a:extLst>
          </p:cNvPr>
          <p:cNvSpPr/>
          <p:nvPr/>
        </p:nvSpPr>
        <p:spPr>
          <a:xfrm rot="10800000">
            <a:off x="3657601" y="2087294"/>
            <a:ext cx="203199" cy="42386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AA4B6C9-2541-4AC7-8C23-D9F10B6D1915}"/>
              </a:ext>
            </a:extLst>
          </p:cNvPr>
          <p:cNvCxnSpPr>
            <a:cxnSpLocks/>
            <a:stCxn id="3" idx="3"/>
          </p:cNvCxnSpPr>
          <p:nvPr/>
        </p:nvCxnSpPr>
        <p:spPr>
          <a:xfrm flipV="1">
            <a:off x="4330701" y="1737600"/>
            <a:ext cx="0" cy="3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C57FE18-2BFB-4963-9069-82C9481C4EB3}"/>
              </a:ext>
            </a:extLst>
          </p:cNvPr>
          <p:cNvCxnSpPr>
            <a:cxnSpLocks/>
          </p:cNvCxnSpPr>
          <p:nvPr/>
        </p:nvCxnSpPr>
        <p:spPr>
          <a:xfrm flipV="1">
            <a:off x="3759200" y="1703525"/>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06ED18-6D20-42AD-B4F9-2EFDFEA9D75B}"/>
              </a:ext>
            </a:extLst>
          </p:cNvPr>
          <p:cNvCxnSpPr>
            <a:cxnSpLocks/>
          </p:cNvCxnSpPr>
          <p:nvPr/>
        </p:nvCxnSpPr>
        <p:spPr>
          <a:xfrm flipH="1" flipV="1">
            <a:off x="4086960" y="1684625"/>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10D93FC-6256-4618-9087-9C423FA7E253}"/>
              </a:ext>
            </a:extLst>
          </p:cNvPr>
          <p:cNvCxnSpPr>
            <a:cxnSpLocks/>
          </p:cNvCxnSpPr>
          <p:nvPr/>
        </p:nvCxnSpPr>
        <p:spPr>
          <a:xfrm flipV="1">
            <a:off x="3962400" y="1703525"/>
            <a:ext cx="0" cy="32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A84228-2BF1-412B-B3C3-53A20BAF4EF7}"/>
              </a:ext>
            </a:extLst>
          </p:cNvPr>
          <p:cNvCxnSpPr>
            <a:cxnSpLocks/>
          </p:cNvCxnSpPr>
          <p:nvPr/>
        </p:nvCxnSpPr>
        <p:spPr>
          <a:xfrm>
            <a:off x="3656028"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94FDA-E687-41C5-B854-9A57604C1C95}"/>
              </a:ext>
            </a:extLst>
          </p:cNvPr>
          <p:cNvCxnSpPr>
            <a:cxnSpLocks/>
          </p:cNvCxnSpPr>
          <p:nvPr/>
        </p:nvCxnSpPr>
        <p:spPr>
          <a:xfrm flipV="1">
            <a:off x="3762694"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C6BBEDA-2AAC-499D-9C7A-7BB2EB498828}"/>
              </a:ext>
            </a:extLst>
          </p:cNvPr>
          <p:cNvCxnSpPr>
            <a:cxnSpLocks/>
          </p:cNvCxnSpPr>
          <p:nvPr/>
        </p:nvCxnSpPr>
        <p:spPr>
          <a:xfrm>
            <a:off x="4237115" y="1608237"/>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3A6BDF-037A-45CA-8918-4412BE7AA95F}"/>
              </a:ext>
            </a:extLst>
          </p:cNvPr>
          <p:cNvCxnSpPr>
            <a:cxnSpLocks/>
          </p:cNvCxnSpPr>
          <p:nvPr/>
        </p:nvCxnSpPr>
        <p:spPr>
          <a:xfrm flipV="1">
            <a:off x="4343781" y="1608237"/>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8D212C7-353B-4E20-B896-568FB5303FAB}"/>
              </a:ext>
            </a:extLst>
          </p:cNvPr>
          <p:cNvCxnSpPr>
            <a:cxnSpLocks/>
          </p:cNvCxnSpPr>
          <p:nvPr/>
        </p:nvCxnSpPr>
        <p:spPr>
          <a:xfrm>
            <a:off x="3992552"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CC0E49-3F31-459F-B160-CB46A26995F7}"/>
              </a:ext>
            </a:extLst>
          </p:cNvPr>
          <p:cNvCxnSpPr>
            <a:cxnSpLocks/>
          </p:cNvCxnSpPr>
          <p:nvPr/>
        </p:nvCxnSpPr>
        <p:spPr>
          <a:xfrm flipV="1">
            <a:off x="4099218"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C2E80E-4A03-4BF5-864B-9F2EF5DF97AB}"/>
              </a:ext>
            </a:extLst>
          </p:cNvPr>
          <p:cNvCxnSpPr>
            <a:cxnSpLocks/>
          </p:cNvCxnSpPr>
          <p:nvPr/>
        </p:nvCxnSpPr>
        <p:spPr>
          <a:xfrm>
            <a:off x="3848419" y="1573312"/>
            <a:ext cx="94408" cy="12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F8F192C-4872-4B1E-99E4-11A43901337A}"/>
              </a:ext>
            </a:extLst>
          </p:cNvPr>
          <p:cNvCxnSpPr>
            <a:cxnSpLocks/>
          </p:cNvCxnSpPr>
          <p:nvPr/>
        </p:nvCxnSpPr>
        <p:spPr>
          <a:xfrm flipV="1">
            <a:off x="3955085" y="1573312"/>
            <a:ext cx="92570" cy="13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D46D96-BCE6-4FF8-ACF2-71E74E024BBC}"/>
              </a:ext>
            </a:extLst>
          </p:cNvPr>
          <p:cNvCxnSpPr>
            <a:cxnSpLocks/>
          </p:cNvCxnSpPr>
          <p:nvPr/>
        </p:nvCxnSpPr>
        <p:spPr>
          <a:xfrm>
            <a:off x="4332273" y="1237426"/>
            <a:ext cx="0" cy="32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4327CDB-EFC4-497B-B9EB-2FF70DA373E1}"/>
              </a:ext>
            </a:extLst>
          </p:cNvPr>
          <p:cNvCxnSpPr>
            <a:cxnSpLocks/>
          </p:cNvCxnSpPr>
          <p:nvPr/>
        </p:nvCxnSpPr>
        <p:spPr>
          <a:xfrm>
            <a:off x="3760772" y="1237426"/>
            <a:ext cx="0" cy="28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0368D34-BE8A-44A6-AB44-5DD0D225DDFF}"/>
              </a:ext>
            </a:extLst>
          </p:cNvPr>
          <p:cNvCxnSpPr>
            <a:cxnSpLocks/>
          </p:cNvCxnSpPr>
          <p:nvPr/>
        </p:nvCxnSpPr>
        <p:spPr>
          <a:xfrm flipH="1">
            <a:off x="4088532" y="1258400"/>
            <a:ext cx="6022" cy="282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EED8C5-BC04-4FC0-AF86-DBA9A564EFD1}"/>
              </a:ext>
            </a:extLst>
          </p:cNvPr>
          <p:cNvCxnSpPr>
            <a:cxnSpLocks/>
          </p:cNvCxnSpPr>
          <p:nvPr/>
        </p:nvCxnSpPr>
        <p:spPr>
          <a:xfrm>
            <a:off x="3963972" y="1254276"/>
            <a:ext cx="0" cy="270520"/>
          </a:xfrm>
          <a:prstGeom prst="line">
            <a:avLst/>
          </a:prstGeom>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B70EF172-72B7-40BB-AEBA-ED444C52CD3C}"/>
              </a:ext>
            </a:extLst>
          </p:cNvPr>
          <p:cNvGrpSpPr/>
          <p:nvPr/>
        </p:nvGrpSpPr>
        <p:grpSpPr>
          <a:xfrm flipV="1">
            <a:off x="3657600" y="1522471"/>
            <a:ext cx="199236" cy="111650"/>
            <a:chOff x="5828989" y="1069811"/>
            <a:chExt cx="237719" cy="239057"/>
          </a:xfrm>
        </p:grpSpPr>
        <p:cxnSp>
          <p:nvCxnSpPr>
            <p:cNvPr id="108" name="Straight Connector 107">
              <a:extLst>
                <a:ext uri="{FF2B5EF4-FFF2-40B4-BE49-F238E27FC236}">
                  <a16:creationId xmlns:a16="http://schemas.microsoft.com/office/drawing/2014/main" id="{35B8E05C-AFB5-46DE-A3A9-00D2A9BF1DB3}"/>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13D60B8-7962-4F16-9A0F-29C1D9DF6D6D}"/>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1DCE97A-6374-44EA-8D9E-F42D739676C7}"/>
              </a:ext>
            </a:extLst>
          </p:cNvPr>
          <p:cNvGrpSpPr/>
          <p:nvPr/>
        </p:nvGrpSpPr>
        <p:grpSpPr>
          <a:xfrm flipV="1">
            <a:off x="3994124" y="1522471"/>
            <a:ext cx="199236" cy="111650"/>
            <a:chOff x="5828989" y="1069811"/>
            <a:chExt cx="237719" cy="239057"/>
          </a:xfrm>
        </p:grpSpPr>
        <p:cxnSp>
          <p:nvCxnSpPr>
            <p:cNvPr id="104" name="Straight Connector 103">
              <a:extLst>
                <a:ext uri="{FF2B5EF4-FFF2-40B4-BE49-F238E27FC236}">
                  <a16:creationId xmlns:a16="http://schemas.microsoft.com/office/drawing/2014/main" id="{56909E99-9B1C-4425-924E-AFD946F18482}"/>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734E1B4-A728-4945-98D0-48E0F14DAA59}"/>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EF352C08-B387-4B3F-BE68-73CE5C95CEF2}"/>
              </a:ext>
            </a:extLst>
          </p:cNvPr>
          <p:cNvGrpSpPr/>
          <p:nvPr/>
        </p:nvGrpSpPr>
        <p:grpSpPr>
          <a:xfrm flipV="1">
            <a:off x="3849991" y="1522471"/>
            <a:ext cx="199236" cy="111650"/>
            <a:chOff x="5828989" y="1069811"/>
            <a:chExt cx="237719" cy="239057"/>
          </a:xfrm>
        </p:grpSpPr>
        <p:cxnSp>
          <p:nvCxnSpPr>
            <p:cNvPr id="102" name="Straight Connector 101">
              <a:extLst>
                <a:ext uri="{FF2B5EF4-FFF2-40B4-BE49-F238E27FC236}">
                  <a16:creationId xmlns:a16="http://schemas.microsoft.com/office/drawing/2014/main" id="{B1BD1187-A5D1-4F05-B079-F6C5D6F6AF61}"/>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13E5440-B58A-4BF0-B2EC-2B1CD77E02E6}"/>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1" name="Straight Connector 110">
            <a:extLst>
              <a:ext uri="{FF2B5EF4-FFF2-40B4-BE49-F238E27FC236}">
                <a16:creationId xmlns:a16="http://schemas.microsoft.com/office/drawing/2014/main" id="{3913B162-FD9A-4350-972C-C9BDF9CAEDD8}"/>
              </a:ext>
            </a:extLst>
          </p:cNvPr>
          <p:cNvCxnSpPr>
            <a:cxnSpLocks/>
          </p:cNvCxnSpPr>
          <p:nvPr/>
        </p:nvCxnSpPr>
        <p:spPr>
          <a:xfrm flipV="1">
            <a:off x="4338290" y="899657"/>
            <a:ext cx="0" cy="38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37093BA-ECCF-45AE-B65C-E2FBB563EF5D}"/>
              </a:ext>
            </a:extLst>
          </p:cNvPr>
          <p:cNvCxnSpPr>
            <a:cxnSpLocks/>
          </p:cNvCxnSpPr>
          <p:nvPr/>
        </p:nvCxnSpPr>
        <p:spPr>
          <a:xfrm flipV="1">
            <a:off x="3766789" y="942002"/>
            <a:ext cx="0" cy="342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1BCE16D-2542-40C0-A126-0DB943E6A51B}"/>
              </a:ext>
            </a:extLst>
          </p:cNvPr>
          <p:cNvCxnSpPr>
            <a:cxnSpLocks/>
          </p:cNvCxnSpPr>
          <p:nvPr/>
        </p:nvCxnSpPr>
        <p:spPr>
          <a:xfrm flipH="1" flipV="1">
            <a:off x="4094549" y="923102"/>
            <a:ext cx="6022" cy="336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66D6ECD-3646-4F0B-A00E-21DE58AC4ABF}"/>
              </a:ext>
            </a:extLst>
          </p:cNvPr>
          <p:cNvCxnSpPr>
            <a:cxnSpLocks/>
          </p:cNvCxnSpPr>
          <p:nvPr/>
        </p:nvCxnSpPr>
        <p:spPr>
          <a:xfrm flipV="1">
            <a:off x="3969989" y="942002"/>
            <a:ext cx="0" cy="322206"/>
          </a:xfrm>
          <a:prstGeom prst="line">
            <a:avLst/>
          </a:prstGeom>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B91227CA-9AF7-4C34-B395-07493A86F679}"/>
              </a:ext>
            </a:extLst>
          </p:cNvPr>
          <p:cNvGrpSpPr/>
          <p:nvPr/>
        </p:nvGrpSpPr>
        <p:grpSpPr>
          <a:xfrm>
            <a:off x="3663617" y="811789"/>
            <a:ext cx="199236" cy="132982"/>
            <a:chOff x="5828989" y="1069811"/>
            <a:chExt cx="237719" cy="239057"/>
          </a:xfrm>
        </p:grpSpPr>
        <p:cxnSp>
          <p:nvCxnSpPr>
            <p:cNvPr id="125" name="Straight Connector 124">
              <a:extLst>
                <a:ext uri="{FF2B5EF4-FFF2-40B4-BE49-F238E27FC236}">
                  <a16:creationId xmlns:a16="http://schemas.microsoft.com/office/drawing/2014/main" id="{F6C32C44-006D-427F-BFE2-B61167169BE9}"/>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B49B491-4A51-4385-A13C-FC53654BD3A3}"/>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60683E24-ECCE-47CC-A12E-5D865233846B}"/>
              </a:ext>
            </a:extLst>
          </p:cNvPr>
          <p:cNvGrpSpPr/>
          <p:nvPr/>
        </p:nvGrpSpPr>
        <p:grpSpPr>
          <a:xfrm>
            <a:off x="4244704" y="762000"/>
            <a:ext cx="199236" cy="132982"/>
            <a:chOff x="5828989" y="1069811"/>
            <a:chExt cx="237719" cy="239057"/>
          </a:xfrm>
        </p:grpSpPr>
        <p:cxnSp>
          <p:nvCxnSpPr>
            <p:cNvPr id="123" name="Straight Connector 122">
              <a:extLst>
                <a:ext uri="{FF2B5EF4-FFF2-40B4-BE49-F238E27FC236}">
                  <a16:creationId xmlns:a16="http://schemas.microsoft.com/office/drawing/2014/main" id="{7222C0B3-1EB0-4DA3-81CE-20CF0E038AEF}"/>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084DBFD-7893-4926-B47E-DD7D89889FBA}"/>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6313299F-01FE-4299-9485-1363FD80F64C}"/>
              </a:ext>
            </a:extLst>
          </p:cNvPr>
          <p:cNvGrpSpPr/>
          <p:nvPr/>
        </p:nvGrpSpPr>
        <p:grpSpPr>
          <a:xfrm>
            <a:off x="4000141" y="811789"/>
            <a:ext cx="199236" cy="132982"/>
            <a:chOff x="5828989" y="1069811"/>
            <a:chExt cx="237719" cy="239057"/>
          </a:xfrm>
        </p:grpSpPr>
        <p:cxnSp>
          <p:nvCxnSpPr>
            <p:cNvPr id="121" name="Straight Connector 120">
              <a:extLst>
                <a:ext uri="{FF2B5EF4-FFF2-40B4-BE49-F238E27FC236}">
                  <a16:creationId xmlns:a16="http://schemas.microsoft.com/office/drawing/2014/main" id="{BB88ADA6-B2A3-47B6-BB7B-E54672553181}"/>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F8961DB-132F-405D-9833-D73D457DFA75}"/>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7D0EA96C-F852-4F55-827D-964AFAE7DC39}"/>
              </a:ext>
            </a:extLst>
          </p:cNvPr>
          <p:cNvGrpSpPr/>
          <p:nvPr/>
        </p:nvGrpSpPr>
        <p:grpSpPr>
          <a:xfrm>
            <a:off x="3856008" y="811789"/>
            <a:ext cx="199236" cy="132982"/>
            <a:chOff x="5828989" y="1069811"/>
            <a:chExt cx="237719" cy="239057"/>
          </a:xfrm>
        </p:grpSpPr>
        <p:cxnSp>
          <p:nvCxnSpPr>
            <p:cNvPr id="119" name="Straight Connector 118">
              <a:extLst>
                <a:ext uri="{FF2B5EF4-FFF2-40B4-BE49-F238E27FC236}">
                  <a16:creationId xmlns:a16="http://schemas.microsoft.com/office/drawing/2014/main" id="{FA2D1F54-8477-4CC3-B81C-B4AF0AE34ECB}"/>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08360FB-FB7B-407C-8356-54DE43EC88BD}"/>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1880" name="Oval 121879">
            <a:extLst>
              <a:ext uri="{FF2B5EF4-FFF2-40B4-BE49-F238E27FC236}">
                <a16:creationId xmlns:a16="http://schemas.microsoft.com/office/drawing/2014/main" id="{BB50B56B-3CCC-46E5-9451-934CE5585D40}"/>
              </a:ext>
            </a:extLst>
          </p:cNvPr>
          <p:cNvSpPr/>
          <p:nvPr/>
        </p:nvSpPr>
        <p:spPr>
          <a:xfrm>
            <a:off x="3876147" y="1189715"/>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4367C63-510A-4314-9BB7-FD816005DA5F}"/>
              </a:ext>
            </a:extLst>
          </p:cNvPr>
          <p:cNvSpPr/>
          <p:nvPr/>
        </p:nvSpPr>
        <p:spPr>
          <a:xfrm>
            <a:off x="4029174" y="118267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96990C2-22E9-4EC9-B1BB-9D5625F015AE}"/>
              </a:ext>
            </a:extLst>
          </p:cNvPr>
          <p:cNvSpPr/>
          <p:nvPr/>
        </p:nvSpPr>
        <p:spPr>
          <a:xfrm>
            <a:off x="3677072" y="1176353"/>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324172B-5124-4E58-9F7B-3009BD263854}"/>
              </a:ext>
            </a:extLst>
          </p:cNvPr>
          <p:cNvSpPr/>
          <p:nvPr/>
        </p:nvSpPr>
        <p:spPr>
          <a:xfrm>
            <a:off x="4279910" y="1185831"/>
            <a:ext cx="152391" cy="171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941861A-945A-4196-A18F-0AC0DDDC2348}"/>
              </a:ext>
            </a:extLst>
          </p:cNvPr>
          <p:cNvGrpSpPr/>
          <p:nvPr/>
        </p:nvGrpSpPr>
        <p:grpSpPr>
          <a:xfrm flipV="1">
            <a:off x="4238687" y="1564273"/>
            <a:ext cx="199236" cy="111650"/>
            <a:chOff x="5828989" y="1069811"/>
            <a:chExt cx="237719" cy="239057"/>
          </a:xfrm>
        </p:grpSpPr>
        <p:cxnSp>
          <p:nvCxnSpPr>
            <p:cNvPr id="133" name="Straight Connector 132">
              <a:extLst>
                <a:ext uri="{FF2B5EF4-FFF2-40B4-BE49-F238E27FC236}">
                  <a16:creationId xmlns:a16="http://schemas.microsoft.com/office/drawing/2014/main" id="{6D4A8053-2B7E-4BB0-85B8-27A9ECF7B1B7}"/>
                </a:ext>
              </a:extLst>
            </p:cNvPr>
            <p:cNvCxnSpPr>
              <a:cxnSpLocks/>
            </p:cNvCxnSpPr>
            <p:nvPr/>
          </p:nvCxnSpPr>
          <p:spPr>
            <a:xfrm>
              <a:off x="5828989" y="1069811"/>
              <a:ext cx="112643" cy="221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01041CA-ACC4-43E3-A6CB-BE750C8565CB}"/>
                </a:ext>
              </a:extLst>
            </p:cNvPr>
            <p:cNvCxnSpPr>
              <a:cxnSpLocks/>
            </p:cNvCxnSpPr>
            <p:nvPr/>
          </p:nvCxnSpPr>
          <p:spPr>
            <a:xfrm flipV="1">
              <a:off x="5956258" y="1069811"/>
              <a:ext cx="110450" cy="2390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Explosion: 14 Points 85">
            <a:extLst>
              <a:ext uri="{FF2B5EF4-FFF2-40B4-BE49-F238E27FC236}">
                <a16:creationId xmlns:a16="http://schemas.microsoft.com/office/drawing/2014/main" id="{79206900-5A8A-4A36-BE99-D4B69C507F21}"/>
              </a:ext>
            </a:extLst>
          </p:cNvPr>
          <p:cNvSpPr/>
          <p:nvPr/>
        </p:nvSpPr>
        <p:spPr>
          <a:xfrm rot="1781587">
            <a:off x="1101447" y="2514459"/>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xplosion: 14 Points 87">
            <a:extLst>
              <a:ext uri="{FF2B5EF4-FFF2-40B4-BE49-F238E27FC236}">
                <a16:creationId xmlns:a16="http://schemas.microsoft.com/office/drawing/2014/main" id="{A73CE9F5-F8B5-41FD-BCB2-22E30BC3FAD1}"/>
              </a:ext>
            </a:extLst>
          </p:cNvPr>
          <p:cNvSpPr/>
          <p:nvPr/>
        </p:nvSpPr>
        <p:spPr>
          <a:xfrm rot="1781587">
            <a:off x="1511907" y="2518842"/>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xplosion: 14 Points 88">
            <a:extLst>
              <a:ext uri="{FF2B5EF4-FFF2-40B4-BE49-F238E27FC236}">
                <a16:creationId xmlns:a16="http://schemas.microsoft.com/office/drawing/2014/main" id="{4221CE95-9C7C-464C-B084-F4831299B5E7}"/>
              </a:ext>
            </a:extLst>
          </p:cNvPr>
          <p:cNvSpPr/>
          <p:nvPr/>
        </p:nvSpPr>
        <p:spPr>
          <a:xfrm rot="1781587">
            <a:off x="2007873" y="251007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14 Points 89">
            <a:extLst>
              <a:ext uri="{FF2B5EF4-FFF2-40B4-BE49-F238E27FC236}">
                <a16:creationId xmlns:a16="http://schemas.microsoft.com/office/drawing/2014/main" id="{D6C51151-A26A-4121-8301-31CCEFD9B228}"/>
              </a:ext>
            </a:extLst>
          </p:cNvPr>
          <p:cNvSpPr/>
          <p:nvPr/>
        </p:nvSpPr>
        <p:spPr>
          <a:xfrm rot="1781587">
            <a:off x="2418333" y="251445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14 Points 90">
            <a:extLst>
              <a:ext uri="{FF2B5EF4-FFF2-40B4-BE49-F238E27FC236}">
                <a16:creationId xmlns:a16="http://schemas.microsoft.com/office/drawing/2014/main" id="{63877A81-080C-496C-BA0A-9F71BEABE69D}"/>
              </a:ext>
            </a:extLst>
          </p:cNvPr>
          <p:cNvSpPr/>
          <p:nvPr/>
        </p:nvSpPr>
        <p:spPr>
          <a:xfrm rot="1781587">
            <a:off x="3723970" y="249162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14 Points 91">
            <a:extLst>
              <a:ext uri="{FF2B5EF4-FFF2-40B4-BE49-F238E27FC236}">
                <a16:creationId xmlns:a16="http://schemas.microsoft.com/office/drawing/2014/main" id="{7A767414-EC39-404F-89F8-292B2B1AB0B4}"/>
              </a:ext>
            </a:extLst>
          </p:cNvPr>
          <p:cNvSpPr/>
          <p:nvPr/>
        </p:nvSpPr>
        <p:spPr>
          <a:xfrm rot="1781587">
            <a:off x="4134430" y="2496007"/>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14 Points 92">
            <a:extLst>
              <a:ext uri="{FF2B5EF4-FFF2-40B4-BE49-F238E27FC236}">
                <a16:creationId xmlns:a16="http://schemas.microsoft.com/office/drawing/2014/main" id="{C289A705-8A78-425F-88BC-72B896CE83BD}"/>
              </a:ext>
            </a:extLst>
          </p:cNvPr>
          <p:cNvSpPr/>
          <p:nvPr/>
        </p:nvSpPr>
        <p:spPr>
          <a:xfrm rot="1781587">
            <a:off x="2847537" y="2504831"/>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xplosion: 14 Points 98">
            <a:extLst>
              <a:ext uri="{FF2B5EF4-FFF2-40B4-BE49-F238E27FC236}">
                <a16:creationId xmlns:a16="http://schemas.microsoft.com/office/drawing/2014/main" id="{D62A9572-029E-4D27-A137-A34469EAE123}"/>
              </a:ext>
            </a:extLst>
          </p:cNvPr>
          <p:cNvSpPr/>
          <p:nvPr/>
        </p:nvSpPr>
        <p:spPr>
          <a:xfrm rot="1781587">
            <a:off x="3257997" y="2509214"/>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xplosion: 14 Points 105">
            <a:extLst>
              <a:ext uri="{FF2B5EF4-FFF2-40B4-BE49-F238E27FC236}">
                <a16:creationId xmlns:a16="http://schemas.microsoft.com/office/drawing/2014/main" id="{6EB7489D-B56B-427B-8323-4E74B881DE7B}"/>
              </a:ext>
            </a:extLst>
          </p:cNvPr>
          <p:cNvSpPr/>
          <p:nvPr/>
        </p:nvSpPr>
        <p:spPr>
          <a:xfrm rot="3754591">
            <a:off x="1239065" y="2247205"/>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4 Points 106">
            <a:extLst>
              <a:ext uri="{FF2B5EF4-FFF2-40B4-BE49-F238E27FC236}">
                <a16:creationId xmlns:a16="http://schemas.microsoft.com/office/drawing/2014/main" id="{357F8B51-63DD-450D-90F7-B419B288749B}"/>
              </a:ext>
            </a:extLst>
          </p:cNvPr>
          <p:cNvSpPr/>
          <p:nvPr/>
        </p:nvSpPr>
        <p:spPr>
          <a:xfrm rot="3754591">
            <a:off x="38112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xplosion: 14 Points 109">
            <a:extLst>
              <a:ext uri="{FF2B5EF4-FFF2-40B4-BE49-F238E27FC236}">
                <a16:creationId xmlns:a16="http://schemas.microsoft.com/office/drawing/2014/main" id="{7706CD79-2F22-4122-A17E-D8BD5F2A71DA}"/>
              </a:ext>
            </a:extLst>
          </p:cNvPr>
          <p:cNvSpPr/>
          <p:nvPr/>
        </p:nvSpPr>
        <p:spPr>
          <a:xfrm rot="3754591">
            <a:off x="2993130"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xplosion: 14 Points 126">
            <a:extLst>
              <a:ext uri="{FF2B5EF4-FFF2-40B4-BE49-F238E27FC236}">
                <a16:creationId xmlns:a16="http://schemas.microsoft.com/office/drawing/2014/main" id="{928DDB1A-6740-4BAE-B18E-B942798EBB78}"/>
              </a:ext>
            </a:extLst>
          </p:cNvPr>
          <p:cNvSpPr/>
          <p:nvPr/>
        </p:nvSpPr>
        <p:spPr>
          <a:xfrm rot="3754591">
            <a:off x="2134824" y="2261918"/>
            <a:ext cx="510846" cy="701903"/>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CCE4E247-8E90-45B3-84FA-719366E4A9CC}"/>
              </a:ext>
            </a:extLst>
          </p:cNvPr>
          <p:cNvSpPr/>
          <p:nvPr/>
        </p:nvSpPr>
        <p:spPr>
          <a:xfrm>
            <a:off x="1066800" y="2520175"/>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40DC2E6A-8EA0-4C4B-8480-1B85F031EF20}"/>
              </a:ext>
            </a:extLst>
          </p:cNvPr>
          <p:cNvSpPr/>
          <p:nvPr/>
        </p:nvSpPr>
        <p:spPr>
          <a:xfrm>
            <a:off x="1933161" y="2529313"/>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FACF8516-F42B-4021-9373-EF252FE38C91}"/>
              </a:ext>
            </a:extLst>
          </p:cNvPr>
          <p:cNvSpPr/>
          <p:nvPr/>
        </p:nvSpPr>
        <p:spPr>
          <a:xfrm>
            <a:off x="2790403" y="252561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Rounded Corners 137">
            <a:extLst>
              <a:ext uri="{FF2B5EF4-FFF2-40B4-BE49-F238E27FC236}">
                <a16:creationId xmlns:a16="http://schemas.microsoft.com/office/drawing/2014/main" id="{66C36F36-1DB8-4833-A526-018D907E4F77}"/>
              </a:ext>
            </a:extLst>
          </p:cNvPr>
          <p:cNvSpPr/>
          <p:nvPr/>
        </p:nvSpPr>
        <p:spPr>
          <a:xfrm>
            <a:off x="3656764" y="2512157"/>
            <a:ext cx="838200" cy="4875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5D321B2F-A04C-4A25-9570-EF2BDB99C8AC}"/>
              </a:ext>
            </a:extLst>
          </p:cNvPr>
          <p:cNvSpPr txBox="1"/>
          <p:nvPr/>
        </p:nvSpPr>
        <p:spPr>
          <a:xfrm>
            <a:off x="586096" y="2601048"/>
            <a:ext cx="3945311" cy="461665"/>
          </a:xfrm>
          <a:prstGeom prst="rect">
            <a:avLst/>
          </a:prstGeom>
          <a:noFill/>
        </p:spPr>
        <p:txBody>
          <a:bodyPr wrap="none" rtlCol="0">
            <a:spAutoFit/>
          </a:bodyPr>
          <a:lstStyle/>
          <a:p>
            <a:r>
              <a:rPr lang="en-US" sz="2400" dirty="0">
                <a:latin typeface="Segoe Script" panose="020B0504020000000003" pitchFamily="34" charset="0"/>
              </a:rPr>
              <a:t>0) </a:t>
            </a:r>
            <a:r>
              <a:rPr lang="en-US" sz="2400" dirty="0">
                <a:solidFill>
                  <a:srgbClr val="0000FF"/>
                </a:solidFill>
                <a:latin typeface="Segoe Script" panose="020B0504020000000003" pitchFamily="34" charset="0"/>
              </a:rPr>
              <a:t>RPE cells RPE cells</a:t>
            </a:r>
          </a:p>
        </p:txBody>
      </p:sp>
      <p:sp>
        <p:nvSpPr>
          <p:cNvPr id="140" name="Rectangle 139">
            <a:extLst>
              <a:ext uri="{FF2B5EF4-FFF2-40B4-BE49-F238E27FC236}">
                <a16:creationId xmlns:a16="http://schemas.microsoft.com/office/drawing/2014/main" id="{F073CF93-1CB5-4A52-A06A-06FC83F8BD17}"/>
              </a:ext>
            </a:extLst>
          </p:cNvPr>
          <p:cNvSpPr/>
          <p:nvPr/>
        </p:nvSpPr>
        <p:spPr>
          <a:xfrm>
            <a:off x="1295400" y="2477055"/>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A7CF101-0EE6-4D6B-BC58-69331A0D24F6}"/>
              </a:ext>
            </a:extLst>
          </p:cNvPr>
          <p:cNvSpPr/>
          <p:nvPr/>
        </p:nvSpPr>
        <p:spPr>
          <a:xfrm>
            <a:off x="3876147" y="2503452"/>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2B68494-315B-414D-A521-36892ACE6BBB}"/>
              </a:ext>
            </a:extLst>
          </p:cNvPr>
          <p:cNvSpPr/>
          <p:nvPr/>
        </p:nvSpPr>
        <p:spPr>
          <a:xfrm>
            <a:off x="2190856" y="2510608"/>
            <a:ext cx="381000" cy="12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0B0A218-9F94-40F4-98D7-C474DD6A6724}"/>
              </a:ext>
            </a:extLst>
          </p:cNvPr>
          <p:cNvSpPr/>
          <p:nvPr/>
        </p:nvSpPr>
        <p:spPr>
          <a:xfrm>
            <a:off x="3037111" y="2524287"/>
            <a:ext cx="381000" cy="7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47E03E52-5C0D-48E0-92F6-23EB4078BCED}"/>
              </a:ext>
            </a:extLst>
          </p:cNvPr>
          <p:cNvSpPr/>
          <p:nvPr/>
        </p:nvSpPr>
        <p:spPr>
          <a:xfrm>
            <a:off x="4535557" y="2529313"/>
            <a:ext cx="26504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70BB6835-34F0-4BE9-B1C3-1AA14F7182A2}"/>
              </a:ext>
            </a:extLst>
          </p:cNvPr>
          <p:cNvCxnSpPr>
            <a:cxnSpLocks/>
          </p:cNvCxnSpPr>
          <p:nvPr/>
        </p:nvCxnSpPr>
        <p:spPr>
          <a:xfrm>
            <a:off x="1121410"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92C1D50-4C64-4233-8156-140BA301101B}"/>
              </a:ext>
            </a:extLst>
          </p:cNvPr>
          <p:cNvCxnSpPr>
            <a:cxnSpLocks/>
          </p:cNvCxnSpPr>
          <p:nvPr/>
        </p:nvCxnSpPr>
        <p:spPr>
          <a:xfrm>
            <a:off x="3686145"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75E80D9-4B12-44E6-962A-FF6F96FAEB7B}"/>
              </a:ext>
            </a:extLst>
          </p:cNvPr>
          <p:cNvCxnSpPr>
            <a:cxnSpLocks/>
          </p:cNvCxnSpPr>
          <p:nvPr/>
        </p:nvCxnSpPr>
        <p:spPr>
          <a:xfrm>
            <a:off x="2837507" y="2999678"/>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875889-B8BD-4BA2-AE77-6E7B318D0BA0}"/>
              </a:ext>
            </a:extLst>
          </p:cNvPr>
          <p:cNvCxnSpPr>
            <a:cxnSpLocks/>
          </p:cNvCxnSpPr>
          <p:nvPr/>
        </p:nvCxnSpPr>
        <p:spPr>
          <a:xfrm>
            <a:off x="1981200" y="3007696"/>
            <a:ext cx="7461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F67D8E2A-4D7B-4D19-BAE8-BC80C0209515}"/>
              </a:ext>
            </a:extLst>
          </p:cNvPr>
          <p:cNvSpPr txBox="1"/>
          <p:nvPr/>
        </p:nvSpPr>
        <p:spPr>
          <a:xfrm>
            <a:off x="387495" y="1066800"/>
            <a:ext cx="3068469" cy="461665"/>
          </a:xfrm>
          <a:prstGeom prst="rect">
            <a:avLst/>
          </a:prstGeom>
          <a:noFill/>
        </p:spPr>
        <p:txBody>
          <a:bodyPr wrap="none" rtlCol="0">
            <a:spAutoFit/>
          </a:bodyPr>
          <a:lstStyle/>
          <a:p>
            <a:r>
              <a:rPr lang="en-US" sz="2400" dirty="0">
                <a:latin typeface="Segoe Script" panose="020B0504020000000003" pitchFamily="34" charset="0"/>
              </a:rPr>
              <a:t>-2)  </a:t>
            </a:r>
            <a:r>
              <a:rPr lang="en-US" sz="2400" dirty="0">
                <a:solidFill>
                  <a:srgbClr val="0000FF"/>
                </a:solidFill>
                <a:latin typeface="Segoe Script" panose="020B0504020000000003" pitchFamily="34" charset="0"/>
              </a:rPr>
              <a:t>Bipolar cells</a:t>
            </a:r>
          </a:p>
        </p:txBody>
      </p:sp>
      <p:sp>
        <p:nvSpPr>
          <p:cNvPr id="150" name="Text Box 12">
            <a:extLst>
              <a:ext uri="{FF2B5EF4-FFF2-40B4-BE49-F238E27FC236}">
                <a16:creationId xmlns:a16="http://schemas.microsoft.com/office/drawing/2014/main" id="{414D860B-788C-496A-ABCB-2A9413A6BE9D}"/>
              </a:ext>
            </a:extLst>
          </p:cNvPr>
          <p:cNvSpPr txBox="1">
            <a:spLocks noChangeArrowheads="1"/>
          </p:cNvSpPr>
          <p:nvPr/>
        </p:nvSpPr>
        <p:spPr bwMode="auto">
          <a:xfrm>
            <a:off x="609600"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51" name="Text Box 13">
            <a:extLst>
              <a:ext uri="{FF2B5EF4-FFF2-40B4-BE49-F238E27FC236}">
                <a16:creationId xmlns:a16="http://schemas.microsoft.com/office/drawing/2014/main" id="{49EFAD22-BFB6-4789-97F6-2C9F6182B981}"/>
              </a:ext>
            </a:extLst>
          </p:cNvPr>
          <p:cNvSpPr txBox="1">
            <a:spLocks noChangeArrowheads="1"/>
          </p:cNvSpPr>
          <p:nvPr/>
        </p:nvSpPr>
        <p:spPr bwMode="auto">
          <a:xfrm>
            <a:off x="612913" y="3089275"/>
            <a:ext cx="477838" cy="247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sz="2600" dirty="0"/>
              <a:t>1)</a:t>
            </a:r>
          </a:p>
          <a:p>
            <a:pPr>
              <a:lnSpc>
                <a:spcPct val="120000"/>
              </a:lnSpc>
            </a:pPr>
            <a:r>
              <a:rPr lang="en-US" sz="2600" dirty="0"/>
              <a:t>2)</a:t>
            </a:r>
          </a:p>
          <a:p>
            <a:pPr>
              <a:lnSpc>
                <a:spcPct val="120000"/>
              </a:lnSpc>
            </a:pPr>
            <a:r>
              <a:rPr lang="en-US" sz="2600" dirty="0"/>
              <a:t>3)</a:t>
            </a:r>
          </a:p>
          <a:p>
            <a:pPr>
              <a:lnSpc>
                <a:spcPct val="120000"/>
              </a:lnSpc>
            </a:pPr>
            <a:r>
              <a:rPr lang="en-US" sz="2600" dirty="0"/>
              <a:t>4)</a:t>
            </a:r>
          </a:p>
          <a:p>
            <a:pPr>
              <a:lnSpc>
                <a:spcPct val="120000"/>
              </a:lnSpc>
            </a:pPr>
            <a:r>
              <a:rPr lang="en-US" sz="2600" dirty="0"/>
              <a:t>5)</a:t>
            </a:r>
          </a:p>
        </p:txBody>
      </p:sp>
      <p:sp>
        <p:nvSpPr>
          <p:cNvPr id="152" name="Left Brace 151">
            <a:extLst>
              <a:ext uri="{FF2B5EF4-FFF2-40B4-BE49-F238E27FC236}">
                <a16:creationId xmlns:a16="http://schemas.microsoft.com/office/drawing/2014/main" id="{49BF19E7-D29D-4E1C-B1AF-2DCCB3874EB8}"/>
              </a:ext>
            </a:extLst>
          </p:cNvPr>
          <p:cNvSpPr/>
          <p:nvPr/>
        </p:nvSpPr>
        <p:spPr>
          <a:xfrm>
            <a:off x="558801" y="3165475"/>
            <a:ext cx="203199" cy="23193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D31DA610-CE8B-4D58-8316-C73DEA4541E8}"/>
              </a:ext>
            </a:extLst>
          </p:cNvPr>
          <p:cNvSpPr txBox="1"/>
          <p:nvPr/>
        </p:nvSpPr>
        <p:spPr>
          <a:xfrm rot="16200000">
            <a:off x="-643624" y="4140478"/>
            <a:ext cx="2116926" cy="369332"/>
          </a:xfrm>
          <a:prstGeom prst="rect">
            <a:avLst/>
          </a:prstGeom>
          <a:noFill/>
        </p:spPr>
        <p:txBody>
          <a:bodyPr wrap="none" rtlCol="0">
            <a:spAutoFit/>
          </a:bodyPr>
          <a:lstStyle/>
          <a:p>
            <a:r>
              <a:rPr lang="en-US" dirty="0"/>
              <a:t>Bruch’s membrane</a:t>
            </a:r>
          </a:p>
        </p:txBody>
      </p:sp>
      <p:sp>
        <p:nvSpPr>
          <p:cNvPr id="154" name="TextBox 153">
            <a:extLst>
              <a:ext uri="{FF2B5EF4-FFF2-40B4-BE49-F238E27FC236}">
                <a16:creationId xmlns:a16="http://schemas.microsoft.com/office/drawing/2014/main" id="{539F92F7-0F4F-487D-A299-4DA1051D4C92}"/>
              </a:ext>
            </a:extLst>
          </p:cNvPr>
          <p:cNvSpPr txBox="1"/>
          <p:nvPr/>
        </p:nvSpPr>
        <p:spPr>
          <a:xfrm>
            <a:off x="394034" y="5558135"/>
            <a:ext cx="6192721" cy="461665"/>
          </a:xfrm>
          <a:prstGeom prst="rect">
            <a:avLst/>
          </a:prstGeom>
          <a:noFill/>
        </p:spPr>
        <p:txBody>
          <a:bodyPr wrap="none" rtlCol="0">
            <a:spAutoFit/>
          </a:bodyPr>
          <a:lstStyle/>
          <a:p>
            <a:r>
              <a:rPr lang="en-US" sz="2400" dirty="0">
                <a:solidFill>
                  <a:schemeClr val="bg1"/>
                </a:solidFill>
                <a:latin typeface="Segoe Script" panose="020B0504020000000003" pitchFamily="34" charset="0"/>
              </a:rPr>
              <a:t>-</a:t>
            </a:r>
            <a:r>
              <a:rPr lang="en-US" sz="2400" dirty="0">
                <a:latin typeface="Segoe Script" panose="020B0504020000000003" pitchFamily="34" charset="0"/>
              </a:rPr>
              <a:t>6)  			    </a:t>
            </a:r>
            <a:r>
              <a:rPr lang="en-US" sz="2400" dirty="0">
                <a:solidFill>
                  <a:srgbClr val="0000FF"/>
                </a:solidFill>
                <a:latin typeface="Segoe Script" panose="020B0504020000000003" pitchFamily="34" charset="0"/>
              </a:rPr>
              <a:t>Choriocapillaris</a:t>
            </a:r>
          </a:p>
        </p:txBody>
      </p:sp>
      <p:sp>
        <p:nvSpPr>
          <p:cNvPr id="156" name="Arrow: Left 155">
            <a:extLst>
              <a:ext uri="{FF2B5EF4-FFF2-40B4-BE49-F238E27FC236}">
                <a16:creationId xmlns:a16="http://schemas.microsoft.com/office/drawing/2014/main" id="{DEB4589D-03BC-4299-B7CC-17DA20C51119}"/>
              </a:ext>
            </a:extLst>
          </p:cNvPr>
          <p:cNvSpPr/>
          <p:nvPr/>
        </p:nvSpPr>
        <p:spPr>
          <a:xfrm>
            <a:off x="6705600" y="5766628"/>
            <a:ext cx="2384630" cy="957886"/>
          </a:xfrm>
          <a:prstGeom prst="leftArrow">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i="1" dirty="0">
                <a:solidFill>
                  <a:srgbClr val="0000FF"/>
                </a:solidFill>
              </a:rPr>
              <a:t>And the </a:t>
            </a:r>
            <a:r>
              <a:rPr lang="en-US" sz="1500" b="1" dirty="0">
                <a:solidFill>
                  <a:srgbClr val="FF0000"/>
                </a:solidFill>
              </a:rPr>
              <a:t>choroid</a:t>
            </a:r>
          </a:p>
        </p:txBody>
      </p:sp>
      <p:sp>
        <p:nvSpPr>
          <p:cNvPr id="5" name="Freeform: Shape 4">
            <a:extLst>
              <a:ext uri="{FF2B5EF4-FFF2-40B4-BE49-F238E27FC236}">
                <a16:creationId xmlns:a16="http://schemas.microsoft.com/office/drawing/2014/main" id="{856F08BC-960A-43A0-ACF9-E9B2C8F65D6C}"/>
              </a:ext>
            </a:extLst>
          </p:cNvPr>
          <p:cNvSpPr/>
          <p:nvPr/>
        </p:nvSpPr>
        <p:spPr>
          <a:xfrm>
            <a:off x="1118317" y="5502101"/>
            <a:ext cx="2465346" cy="548302"/>
          </a:xfrm>
          <a:custGeom>
            <a:avLst/>
            <a:gdLst>
              <a:gd name="connsiteX0" fmla="*/ 0 w 2465346"/>
              <a:gd name="connsiteY0" fmla="*/ 185530 h 548302"/>
              <a:gd name="connsiteX1" fmla="*/ 172279 w 2465346"/>
              <a:gd name="connsiteY1" fmla="*/ 198782 h 548302"/>
              <a:gd name="connsiteX2" fmla="*/ 198783 w 2465346"/>
              <a:gd name="connsiteY2" fmla="*/ 225287 h 548302"/>
              <a:gd name="connsiteX3" fmla="*/ 251792 w 2465346"/>
              <a:gd name="connsiteY3" fmla="*/ 291548 h 548302"/>
              <a:gd name="connsiteX4" fmla="*/ 251792 w 2465346"/>
              <a:gd name="connsiteY4" fmla="*/ 424069 h 548302"/>
              <a:gd name="connsiteX5" fmla="*/ 225287 w 2465346"/>
              <a:gd name="connsiteY5" fmla="*/ 397565 h 548302"/>
              <a:gd name="connsiteX6" fmla="*/ 225287 w 2465346"/>
              <a:gd name="connsiteY6" fmla="*/ 278295 h 548302"/>
              <a:gd name="connsiteX7" fmla="*/ 251792 w 2465346"/>
              <a:gd name="connsiteY7" fmla="*/ 251791 h 548302"/>
              <a:gd name="connsiteX8" fmla="*/ 304800 w 2465346"/>
              <a:gd name="connsiteY8" fmla="*/ 185530 h 548302"/>
              <a:gd name="connsiteX9" fmla="*/ 331305 w 2465346"/>
              <a:gd name="connsiteY9" fmla="*/ 212035 h 548302"/>
              <a:gd name="connsiteX10" fmla="*/ 331305 w 2465346"/>
              <a:gd name="connsiteY10" fmla="*/ 291548 h 548302"/>
              <a:gd name="connsiteX11" fmla="*/ 291548 w 2465346"/>
              <a:gd name="connsiteY11" fmla="*/ 278295 h 548302"/>
              <a:gd name="connsiteX12" fmla="*/ 238540 w 2465346"/>
              <a:gd name="connsiteY12" fmla="*/ 198782 h 548302"/>
              <a:gd name="connsiteX13" fmla="*/ 251792 w 2465346"/>
              <a:gd name="connsiteY13" fmla="*/ 159026 h 548302"/>
              <a:gd name="connsiteX14" fmla="*/ 331305 w 2465346"/>
              <a:gd name="connsiteY14" fmla="*/ 132521 h 548302"/>
              <a:gd name="connsiteX15" fmla="*/ 397566 w 2465346"/>
              <a:gd name="connsiteY15" fmla="*/ 172278 h 548302"/>
              <a:gd name="connsiteX16" fmla="*/ 384313 w 2465346"/>
              <a:gd name="connsiteY16" fmla="*/ 291548 h 548302"/>
              <a:gd name="connsiteX17" fmla="*/ 371061 w 2465346"/>
              <a:gd name="connsiteY17" fmla="*/ 331304 h 548302"/>
              <a:gd name="connsiteX18" fmla="*/ 331305 w 2465346"/>
              <a:gd name="connsiteY18" fmla="*/ 357808 h 548302"/>
              <a:gd name="connsiteX19" fmla="*/ 278296 w 2465346"/>
              <a:gd name="connsiteY19" fmla="*/ 251791 h 548302"/>
              <a:gd name="connsiteX20" fmla="*/ 265044 w 2465346"/>
              <a:gd name="connsiteY20" fmla="*/ 212035 h 548302"/>
              <a:gd name="connsiteX21" fmla="*/ 251792 w 2465346"/>
              <a:gd name="connsiteY21" fmla="*/ 172278 h 548302"/>
              <a:gd name="connsiteX22" fmla="*/ 265044 w 2465346"/>
              <a:gd name="connsiteY22" fmla="*/ 132521 h 548302"/>
              <a:gd name="connsiteX23" fmla="*/ 516835 w 2465346"/>
              <a:gd name="connsiteY23" fmla="*/ 159026 h 548302"/>
              <a:gd name="connsiteX24" fmla="*/ 583096 w 2465346"/>
              <a:gd name="connsiteY24" fmla="*/ 185530 h 548302"/>
              <a:gd name="connsiteX25" fmla="*/ 622853 w 2465346"/>
              <a:gd name="connsiteY25" fmla="*/ 251791 h 548302"/>
              <a:gd name="connsiteX26" fmla="*/ 609600 w 2465346"/>
              <a:gd name="connsiteY26" fmla="*/ 291548 h 548302"/>
              <a:gd name="connsiteX27" fmla="*/ 530087 w 2465346"/>
              <a:gd name="connsiteY27" fmla="*/ 278295 h 548302"/>
              <a:gd name="connsiteX28" fmla="*/ 543340 w 2465346"/>
              <a:gd name="connsiteY28" fmla="*/ 119269 h 548302"/>
              <a:gd name="connsiteX29" fmla="*/ 583096 w 2465346"/>
              <a:gd name="connsiteY29" fmla="*/ 39756 h 548302"/>
              <a:gd name="connsiteX30" fmla="*/ 622853 w 2465346"/>
              <a:gd name="connsiteY30" fmla="*/ 26504 h 548302"/>
              <a:gd name="connsiteX31" fmla="*/ 662609 w 2465346"/>
              <a:gd name="connsiteY31" fmla="*/ 39756 h 548302"/>
              <a:gd name="connsiteX32" fmla="*/ 702366 w 2465346"/>
              <a:gd name="connsiteY32" fmla="*/ 132521 h 548302"/>
              <a:gd name="connsiteX33" fmla="*/ 755374 w 2465346"/>
              <a:gd name="connsiteY33" fmla="*/ 212035 h 548302"/>
              <a:gd name="connsiteX34" fmla="*/ 768627 w 2465346"/>
              <a:gd name="connsiteY34" fmla="*/ 265043 h 548302"/>
              <a:gd name="connsiteX35" fmla="*/ 768627 w 2465346"/>
              <a:gd name="connsiteY35" fmla="*/ 371061 h 548302"/>
              <a:gd name="connsiteX36" fmla="*/ 728870 w 2465346"/>
              <a:gd name="connsiteY36" fmla="*/ 397565 h 548302"/>
              <a:gd name="connsiteX37" fmla="*/ 662609 w 2465346"/>
              <a:gd name="connsiteY37" fmla="*/ 384313 h 548302"/>
              <a:gd name="connsiteX38" fmla="*/ 636105 w 2465346"/>
              <a:gd name="connsiteY38" fmla="*/ 304800 h 548302"/>
              <a:gd name="connsiteX39" fmla="*/ 649357 w 2465346"/>
              <a:gd name="connsiteY39" fmla="*/ 225287 h 548302"/>
              <a:gd name="connsiteX40" fmla="*/ 689113 w 2465346"/>
              <a:gd name="connsiteY40" fmla="*/ 185530 h 548302"/>
              <a:gd name="connsiteX41" fmla="*/ 742122 w 2465346"/>
              <a:gd name="connsiteY41" fmla="*/ 145774 h 548302"/>
              <a:gd name="connsiteX42" fmla="*/ 821635 w 2465346"/>
              <a:gd name="connsiteY42" fmla="*/ 92765 h 548302"/>
              <a:gd name="connsiteX43" fmla="*/ 901148 w 2465346"/>
              <a:gd name="connsiteY43" fmla="*/ 145774 h 548302"/>
              <a:gd name="connsiteX44" fmla="*/ 914400 w 2465346"/>
              <a:gd name="connsiteY44" fmla="*/ 185530 h 548302"/>
              <a:gd name="connsiteX45" fmla="*/ 887896 w 2465346"/>
              <a:gd name="connsiteY45" fmla="*/ 132521 h 548302"/>
              <a:gd name="connsiteX46" fmla="*/ 861392 w 2465346"/>
              <a:gd name="connsiteY46" fmla="*/ 26504 h 548302"/>
              <a:gd name="connsiteX47" fmla="*/ 834887 w 2465346"/>
              <a:gd name="connsiteY47" fmla="*/ 0 h 548302"/>
              <a:gd name="connsiteX48" fmla="*/ 781879 w 2465346"/>
              <a:gd name="connsiteY48" fmla="*/ 132521 h 548302"/>
              <a:gd name="connsiteX49" fmla="*/ 755374 w 2465346"/>
              <a:gd name="connsiteY49" fmla="*/ 225287 h 548302"/>
              <a:gd name="connsiteX50" fmla="*/ 768627 w 2465346"/>
              <a:gd name="connsiteY50" fmla="*/ 265043 h 548302"/>
              <a:gd name="connsiteX51" fmla="*/ 795131 w 2465346"/>
              <a:gd name="connsiteY51" fmla="*/ 291548 h 548302"/>
              <a:gd name="connsiteX52" fmla="*/ 834887 w 2465346"/>
              <a:gd name="connsiteY52" fmla="*/ 304800 h 548302"/>
              <a:gd name="connsiteX53" fmla="*/ 1073427 w 2465346"/>
              <a:gd name="connsiteY53" fmla="*/ 318052 h 548302"/>
              <a:gd name="connsiteX54" fmla="*/ 940905 w 2465346"/>
              <a:gd name="connsiteY54" fmla="*/ 357808 h 548302"/>
              <a:gd name="connsiteX55" fmla="*/ 901148 w 2465346"/>
              <a:gd name="connsiteY55" fmla="*/ 278295 h 548302"/>
              <a:gd name="connsiteX56" fmla="*/ 914400 w 2465346"/>
              <a:gd name="connsiteY56" fmla="*/ 225287 h 548302"/>
              <a:gd name="connsiteX57" fmla="*/ 967409 w 2465346"/>
              <a:gd name="connsiteY57" fmla="*/ 145774 h 548302"/>
              <a:gd name="connsiteX58" fmla="*/ 1020418 w 2465346"/>
              <a:gd name="connsiteY58" fmla="*/ 159026 h 548302"/>
              <a:gd name="connsiteX59" fmla="*/ 1073427 w 2465346"/>
              <a:gd name="connsiteY59" fmla="*/ 251791 h 548302"/>
              <a:gd name="connsiteX60" fmla="*/ 1099931 w 2465346"/>
              <a:gd name="connsiteY60" fmla="*/ 291548 h 548302"/>
              <a:gd name="connsiteX61" fmla="*/ 1099931 w 2465346"/>
              <a:gd name="connsiteY61" fmla="*/ 490330 h 548302"/>
              <a:gd name="connsiteX62" fmla="*/ 967409 w 2465346"/>
              <a:gd name="connsiteY62" fmla="*/ 477078 h 548302"/>
              <a:gd name="connsiteX63" fmla="*/ 967409 w 2465346"/>
              <a:gd name="connsiteY63" fmla="*/ 132521 h 548302"/>
              <a:gd name="connsiteX64" fmla="*/ 1007166 w 2465346"/>
              <a:gd name="connsiteY64" fmla="*/ 106017 h 548302"/>
              <a:gd name="connsiteX65" fmla="*/ 1099931 w 2465346"/>
              <a:gd name="connsiteY65" fmla="*/ 119269 h 548302"/>
              <a:gd name="connsiteX66" fmla="*/ 1166192 w 2465346"/>
              <a:gd name="connsiteY66" fmla="*/ 172278 h 548302"/>
              <a:gd name="connsiteX67" fmla="*/ 1166192 w 2465346"/>
              <a:gd name="connsiteY67" fmla="*/ 291548 h 548302"/>
              <a:gd name="connsiteX68" fmla="*/ 1126435 w 2465346"/>
              <a:gd name="connsiteY68" fmla="*/ 304800 h 548302"/>
              <a:gd name="connsiteX69" fmla="*/ 1086679 w 2465346"/>
              <a:gd name="connsiteY69" fmla="*/ 291548 h 548302"/>
              <a:gd name="connsiteX70" fmla="*/ 1086679 w 2465346"/>
              <a:gd name="connsiteY70" fmla="*/ 145774 h 548302"/>
              <a:gd name="connsiteX71" fmla="*/ 1126435 w 2465346"/>
              <a:gd name="connsiteY71" fmla="*/ 53008 h 548302"/>
              <a:gd name="connsiteX72" fmla="*/ 1152940 w 2465346"/>
              <a:gd name="connsiteY72" fmla="*/ 26504 h 548302"/>
              <a:gd name="connsiteX73" fmla="*/ 1192696 w 2465346"/>
              <a:gd name="connsiteY73" fmla="*/ 13252 h 548302"/>
              <a:gd name="connsiteX74" fmla="*/ 1258957 w 2465346"/>
              <a:gd name="connsiteY74" fmla="*/ 26504 h 548302"/>
              <a:gd name="connsiteX75" fmla="*/ 1298713 w 2465346"/>
              <a:gd name="connsiteY75" fmla="*/ 106017 h 548302"/>
              <a:gd name="connsiteX76" fmla="*/ 1325218 w 2465346"/>
              <a:gd name="connsiteY76" fmla="*/ 159026 h 548302"/>
              <a:gd name="connsiteX77" fmla="*/ 1364974 w 2465346"/>
              <a:gd name="connsiteY77" fmla="*/ 304800 h 548302"/>
              <a:gd name="connsiteX78" fmla="*/ 1351722 w 2465346"/>
              <a:gd name="connsiteY78" fmla="*/ 344556 h 548302"/>
              <a:gd name="connsiteX79" fmla="*/ 1219200 w 2465346"/>
              <a:gd name="connsiteY79" fmla="*/ 304800 h 548302"/>
              <a:gd name="connsiteX80" fmla="*/ 1205948 w 2465346"/>
              <a:gd name="connsiteY80" fmla="*/ 265043 h 548302"/>
              <a:gd name="connsiteX81" fmla="*/ 1285461 w 2465346"/>
              <a:gd name="connsiteY81" fmla="*/ 145774 h 548302"/>
              <a:gd name="connsiteX82" fmla="*/ 1325218 w 2465346"/>
              <a:gd name="connsiteY82" fmla="*/ 132521 h 548302"/>
              <a:gd name="connsiteX83" fmla="*/ 1404731 w 2465346"/>
              <a:gd name="connsiteY83" fmla="*/ 145774 h 548302"/>
              <a:gd name="connsiteX84" fmla="*/ 1444487 w 2465346"/>
              <a:gd name="connsiteY84" fmla="*/ 278295 h 548302"/>
              <a:gd name="connsiteX85" fmla="*/ 1417983 w 2465346"/>
              <a:gd name="connsiteY85" fmla="*/ 424069 h 548302"/>
              <a:gd name="connsiteX86" fmla="*/ 1391479 w 2465346"/>
              <a:gd name="connsiteY86" fmla="*/ 450574 h 548302"/>
              <a:gd name="connsiteX87" fmla="*/ 1338470 w 2465346"/>
              <a:gd name="connsiteY87" fmla="*/ 477078 h 548302"/>
              <a:gd name="connsiteX88" fmla="*/ 1311966 w 2465346"/>
              <a:gd name="connsiteY88" fmla="*/ 318052 h 548302"/>
              <a:gd name="connsiteX89" fmla="*/ 1351722 w 2465346"/>
              <a:gd name="connsiteY89" fmla="*/ 225287 h 548302"/>
              <a:gd name="connsiteX90" fmla="*/ 1378227 w 2465346"/>
              <a:gd name="connsiteY90" fmla="*/ 198782 h 548302"/>
              <a:gd name="connsiteX91" fmla="*/ 1457740 w 2465346"/>
              <a:gd name="connsiteY91" fmla="*/ 159026 h 548302"/>
              <a:gd name="connsiteX92" fmla="*/ 1537253 w 2465346"/>
              <a:gd name="connsiteY92" fmla="*/ 106017 h 548302"/>
              <a:gd name="connsiteX93" fmla="*/ 1577009 w 2465346"/>
              <a:gd name="connsiteY93" fmla="*/ 145774 h 548302"/>
              <a:gd name="connsiteX94" fmla="*/ 1577009 w 2465346"/>
              <a:gd name="connsiteY94" fmla="*/ 238539 h 548302"/>
              <a:gd name="connsiteX95" fmla="*/ 1524000 w 2465346"/>
              <a:gd name="connsiteY95" fmla="*/ 251791 h 548302"/>
              <a:gd name="connsiteX96" fmla="*/ 1484244 w 2465346"/>
              <a:gd name="connsiteY96" fmla="*/ 278295 h 548302"/>
              <a:gd name="connsiteX97" fmla="*/ 1364974 w 2465346"/>
              <a:gd name="connsiteY97" fmla="*/ 225287 h 548302"/>
              <a:gd name="connsiteX98" fmla="*/ 1338470 w 2465346"/>
              <a:gd name="connsiteY98" fmla="*/ 172278 h 548302"/>
              <a:gd name="connsiteX99" fmla="*/ 1391479 w 2465346"/>
              <a:gd name="connsiteY99" fmla="*/ 79513 h 548302"/>
              <a:gd name="connsiteX100" fmla="*/ 1404731 w 2465346"/>
              <a:gd name="connsiteY100" fmla="*/ 132521 h 548302"/>
              <a:gd name="connsiteX101" fmla="*/ 1417983 w 2465346"/>
              <a:gd name="connsiteY101" fmla="*/ 172278 h 548302"/>
              <a:gd name="connsiteX102" fmla="*/ 1404731 w 2465346"/>
              <a:gd name="connsiteY102" fmla="*/ 371061 h 548302"/>
              <a:gd name="connsiteX103" fmla="*/ 1364974 w 2465346"/>
              <a:gd name="connsiteY103" fmla="*/ 344556 h 548302"/>
              <a:gd name="connsiteX104" fmla="*/ 1364974 w 2465346"/>
              <a:gd name="connsiteY104" fmla="*/ 251791 h 548302"/>
              <a:gd name="connsiteX105" fmla="*/ 1417983 w 2465346"/>
              <a:gd name="connsiteY105" fmla="*/ 212035 h 548302"/>
              <a:gd name="connsiteX106" fmla="*/ 1444487 w 2465346"/>
              <a:gd name="connsiteY106" fmla="*/ 185530 h 548302"/>
              <a:gd name="connsiteX107" fmla="*/ 1484244 w 2465346"/>
              <a:gd name="connsiteY107" fmla="*/ 159026 h 548302"/>
              <a:gd name="connsiteX108" fmla="*/ 1510748 w 2465346"/>
              <a:gd name="connsiteY108" fmla="*/ 132521 h 548302"/>
              <a:gd name="connsiteX109" fmla="*/ 1550505 w 2465346"/>
              <a:gd name="connsiteY109" fmla="*/ 119269 h 548302"/>
              <a:gd name="connsiteX110" fmla="*/ 1603513 w 2465346"/>
              <a:gd name="connsiteY110" fmla="*/ 185530 h 548302"/>
              <a:gd name="connsiteX111" fmla="*/ 1616766 w 2465346"/>
              <a:gd name="connsiteY111" fmla="*/ 225287 h 548302"/>
              <a:gd name="connsiteX112" fmla="*/ 1603513 w 2465346"/>
              <a:gd name="connsiteY112" fmla="*/ 278295 h 548302"/>
              <a:gd name="connsiteX113" fmla="*/ 1577009 w 2465346"/>
              <a:gd name="connsiteY113" fmla="*/ 304800 h 548302"/>
              <a:gd name="connsiteX114" fmla="*/ 1550505 w 2465346"/>
              <a:gd name="connsiteY114" fmla="*/ 265043 h 548302"/>
              <a:gd name="connsiteX115" fmla="*/ 1563757 w 2465346"/>
              <a:gd name="connsiteY115" fmla="*/ 39756 h 548302"/>
              <a:gd name="connsiteX116" fmla="*/ 1603513 w 2465346"/>
              <a:gd name="connsiteY116" fmla="*/ 13252 h 548302"/>
              <a:gd name="connsiteX117" fmla="*/ 1683027 w 2465346"/>
              <a:gd name="connsiteY117" fmla="*/ 53008 h 548302"/>
              <a:gd name="connsiteX118" fmla="*/ 1709531 w 2465346"/>
              <a:gd name="connsiteY118" fmla="*/ 92765 h 548302"/>
              <a:gd name="connsiteX119" fmla="*/ 1749287 w 2465346"/>
              <a:gd name="connsiteY119" fmla="*/ 212035 h 548302"/>
              <a:gd name="connsiteX120" fmla="*/ 1775792 w 2465346"/>
              <a:gd name="connsiteY120" fmla="*/ 291548 h 548302"/>
              <a:gd name="connsiteX121" fmla="*/ 1749287 w 2465346"/>
              <a:gd name="connsiteY121" fmla="*/ 410817 h 548302"/>
              <a:gd name="connsiteX122" fmla="*/ 1709531 w 2465346"/>
              <a:gd name="connsiteY122" fmla="*/ 437321 h 548302"/>
              <a:gd name="connsiteX123" fmla="*/ 1669774 w 2465346"/>
              <a:gd name="connsiteY123" fmla="*/ 397565 h 548302"/>
              <a:gd name="connsiteX124" fmla="*/ 1630018 w 2465346"/>
              <a:gd name="connsiteY124" fmla="*/ 331304 h 548302"/>
              <a:gd name="connsiteX125" fmla="*/ 1603513 w 2465346"/>
              <a:gd name="connsiteY125" fmla="*/ 291548 h 548302"/>
              <a:gd name="connsiteX126" fmla="*/ 1616766 w 2465346"/>
              <a:gd name="connsiteY126" fmla="*/ 172278 h 548302"/>
              <a:gd name="connsiteX127" fmla="*/ 1656522 w 2465346"/>
              <a:gd name="connsiteY127" fmla="*/ 159026 h 548302"/>
              <a:gd name="connsiteX128" fmla="*/ 1709531 w 2465346"/>
              <a:gd name="connsiteY128" fmla="*/ 145774 h 548302"/>
              <a:gd name="connsiteX129" fmla="*/ 1842053 w 2465346"/>
              <a:gd name="connsiteY129" fmla="*/ 132521 h 548302"/>
              <a:gd name="connsiteX130" fmla="*/ 1961322 w 2465346"/>
              <a:gd name="connsiteY130" fmla="*/ 145774 h 548302"/>
              <a:gd name="connsiteX131" fmla="*/ 1987827 w 2465346"/>
              <a:gd name="connsiteY131" fmla="*/ 172278 h 548302"/>
              <a:gd name="connsiteX132" fmla="*/ 2014331 w 2465346"/>
              <a:gd name="connsiteY132" fmla="*/ 251791 h 548302"/>
              <a:gd name="connsiteX133" fmla="*/ 2001079 w 2465346"/>
              <a:gd name="connsiteY133" fmla="*/ 344556 h 548302"/>
              <a:gd name="connsiteX134" fmla="*/ 1868557 w 2465346"/>
              <a:gd name="connsiteY134" fmla="*/ 344556 h 548302"/>
              <a:gd name="connsiteX135" fmla="*/ 1842053 w 2465346"/>
              <a:gd name="connsiteY135" fmla="*/ 304800 h 548302"/>
              <a:gd name="connsiteX136" fmla="*/ 1881809 w 2465346"/>
              <a:gd name="connsiteY136" fmla="*/ 92765 h 548302"/>
              <a:gd name="connsiteX137" fmla="*/ 1974574 w 2465346"/>
              <a:gd name="connsiteY137" fmla="*/ 119269 h 548302"/>
              <a:gd name="connsiteX138" fmla="*/ 1987827 w 2465346"/>
              <a:gd name="connsiteY138" fmla="*/ 172278 h 548302"/>
              <a:gd name="connsiteX139" fmla="*/ 2027583 w 2465346"/>
              <a:gd name="connsiteY139" fmla="*/ 265043 h 548302"/>
              <a:gd name="connsiteX140" fmla="*/ 2027583 w 2465346"/>
              <a:gd name="connsiteY140" fmla="*/ 543339 h 548302"/>
              <a:gd name="connsiteX141" fmla="*/ 1974574 w 2465346"/>
              <a:gd name="connsiteY141" fmla="*/ 503582 h 548302"/>
              <a:gd name="connsiteX142" fmla="*/ 1974574 w 2465346"/>
              <a:gd name="connsiteY142" fmla="*/ 331304 h 548302"/>
              <a:gd name="connsiteX143" fmla="*/ 2027583 w 2465346"/>
              <a:gd name="connsiteY143" fmla="*/ 265043 h 548302"/>
              <a:gd name="connsiteX144" fmla="*/ 2133600 w 2465346"/>
              <a:gd name="connsiteY144" fmla="*/ 185530 h 548302"/>
              <a:gd name="connsiteX145" fmla="*/ 2226366 w 2465346"/>
              <a:gd name="connsiteY145" fmla="*/ 119269 h 548302"/>
              <a:gd name="connsiteX146" fmla="*/ 2292627 w 2465346"/>
              <a:gd name="connsiteY146" fmla="*/ 132521 h 548302"/>
              <a:gd name="connsiteX147" fmla="*/ 2332383 w 2465346"/>
              <a:gd name="connsiteY147" fmla="*/ 225287 h 548302"/>
              <a:gd name="connsiteX148" fmla="*/ 2319131 w 2465346"/>
              <a:gd name="connsiteY148" fmla="*/ 318052 h 548302"/>
              <a:gd name="connsiteX149" fmla="*/ 2226366 w 2465346"/>
              <a:gd name="connsiteY149" fmla="*/ 357808 h 548302"/>
              <a:gd name="connsiteX150" fmla="*/ 2146853 w 2465346"/>
              <a:gd name="connsiteY150" fmla="*/ 318052 h 548302"/>
              <a:gd name="connsiteX151" fmla="*/ 2093844 w 2465346"/>
              <a:gd name="connsiteY151" fmla="*/ 265043 h 548302"/>
              <a:gd name="connsiteX152" fmla="*/ 2080592 w 2465346"/>
              <a:gd name="connsiteY152" fmla="*/ 198782 h 548302"/>
              <a:gd name="connsiteX153" fmla="*/ 2067340 w 2465346"/>
              <a:gd name="connsiteY153" fmla="*/ 39756 h 548302"/>
              <a:gd name="connsiteX154" fmla="*/ 2107096 w 2465346"/>
              <a:gd name="connsiteY154" fmla="*/ 26504 h 548302"/>
              <a:gd name="connsiteX155" fmla="*/ 2173357 w 2465346"/>
              <a:gd name="connsiteY155" fmla="*/ 159026 h 548302"/>
              <a:gd name="connsiteX156" fmla="*/ 2160105 w 2465346"/>
              <a:gd name="connsiteY156" fmla="*/ 251791 h 548302"/>
              <a:gd name="connsiteX157" fmla="*/ 2120348 w 2465346"/>
              <a:gd name="connsiteY157" fmla="*/ 212035 h 548302"/>
              <a:gd name="connsiteX158" fmla="*/ 2186609 w 2465346"/>
              <a:gd name="connsiteY158" fmla="*/ 119269 h 548302"/>
              <a:gd name="connsiteX159" fmla="*/ 2226366 w 2465346"/>
              <a:gd name="connsiteY159" fmla="*/ 92765 h 548302"/>
              <a:gd name="connsiteX160" fmla="*/ 2319131 w 2465346"/>
              <a:gd name="connsiteY160" fmla="*/ 79513 h 548302"/>
              <a:gd name="connsiteX161" fmla="*/ 2372140 w 2465346"/>
              <a:gd name="connsiteY161" fmla="*/ 92765 h 548302"/>
              <a:gd name="connsiteX162" fmla="*/ 2425148 w 2465346"/>
              <a:gd name="connsiteY162" fmla="*/ 185530 h 548302"/>
              <a:gd name="connsiteX163" fmla="*/ 2438400 w 2465346"/>
              <a:gd name="connsiteY163" fmla="*/ 251791 h 548302"/>
              <a:gd name="connsiteX164" fmla="*/ 2425148 w 2465346"/>
              <a:gd name="connsiteY164" fmla="*/ 384313 h 548302"/>
              <a:gd name="connsiteX165" fmla="*/ 2385392 w 2465346"/>
              <a:gd name="connsiteY165" fmla="*/ 371061 h 548302"/>
              <a:gd name="connsiteX166" fmla="*/ 2372140 w 2465346"/>
              <a:gd name="connsiteY166" fmla="*/ 318052 h 548302"/>
              <a:gd name="connsiteX167" fmla="*/ 2345635 w 2465346"/>
              <a:gd name="connsiteY167" fmla="*/ 225287 h 548302"/>
              <a:gd name="connsiteX168" fmla="*/ 2358887 w 2465346"/>
              <a:gd name="connsiteY168" fmla="*/ 185530 h 548302"/>
              <a:gd name="connsiteX169" fmla="*/ 2398644 w 2465346"/>
              <a:gd name="connsiteY169" fmla="*/ 212035 h 548302"/>
              <a:gd name="connsiteX170" fmla="*/ 2425148 w 2465346"/>
              <a:gd name="connsiteY170" fmla="*/ 251791 h 548302"/>
              <a:gd name="connsiteX171" fmla="*/ 2451653 w 2465346"/>
              <a:gd name="connsiteY171" fmla="*/ 278295 h 548302"/>
              <a:gd name="connsiteX172" fmla="*/ 2464905 w 2465346"/>
              <a:gd name="connsiteY172" fmla="*/ 278295 h 5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465346" h="548302">
                <a:moveTo>
                  <a:pt x="0" y="185530"/>
                </a:moveTo>
                <a:cubicBezTo>
                  <a:pt x="57426" y="189947"/>
                  <a:pt x="115802" y="187486"/>
                  <a:pt x="172279" y="198782"/>
                </a:cubicBezTo>
                <a:cubicBezTo>
                  <a:pt x="184531" y="201232"/>
                  <a:pt x="190978" y="215531"/>
                  <a:pt x="198783" y="225287"/>
                </a:cubicBezTo>
                <a:cubicBezTo>
                  <a:pt x="265647" y="308869"/>
                  <a:pt x="187800" y="227556"/>
                  <a:pt x="251792" y="291548"/>
                </a:cubicBezTo>
                <a:cubicBezTo>
                  <a:pt x="267139" y="337588"/>
                  <a:pt x="284423" y="369685"/>
                  <a:pt x="251792" y="424069"/>
                </a:cubicBezTo>
                <a:cubicBezTo>
                  <a:pt x="245364" y="434783"/>
                  <a:pt x="234122" y="406400"/>
                  <a:pt x="225287" y="397565"/>
                </a:cubicBezTo>
                <a:cubicBezTo>
                  <a:pt x="212300" y="345617"/>
                  <a:pt x="201379" y="334079"/>
                  <a:pt x="225287" y="278295"/>
                </a:cubicBezTo>
                <a:cubicBezTo>
                  <a:pt x="230209" y="266811"/>
                  <a:pt x="242957" y="260626"/>
                  <a:pt x="251792" y="251791"/>
                </a:cubicBezTo>
                <a:cubicBezTo>
                  <a:pt x="260067" y="226967"/>
                  <a:pt x="264839" y="185530"/>
                  <a:pt x="304800" y="185530"/>
                </a:cubicBezTo>
                <a:cubicBezTo>
                  <a:pt x="317295" y="185530"/>
                  <a:pt x="322470" y="203200"/>
                  <a:pt x="331305" y="212035"/>
                </a:cubicBezTo>
                <a:cubicBezTo>
                  <a:pt x="336353" y="227180"/>
                  <a:pt x="361596" y="276403"/>
                  <a:pt x="331305" y="291548"/>
                </a:cubicBezTo>
                <a:cubicBezTo>
                  <a:pt x="318810" y="297795"/>
                  <a:pt x="304800" y="282713"/>
                  <a:pt x="291548" y="278295"/>
                </a:cubicBezTo>
                <a:cubicBezTo>
                  <a:pt x="267644" y="254391"/>
                  <a:pt x="238540" y="237140"/>
                  <a:pt x="238540" y="198782"/>
                </a:cubicBezTo>
                <a:cubicBezTo>
                  <a:pt x="238540" y="184813"/>
                  <a:pt x="240425" y="167145"/>
                  <a:pt x="251792" y="159026"/>
                </a:cubicBezTo>
                <a:cubicBezTo>
                  <a:pt x="274526" y="142787"/>
                  <a:pt x="331305" y="132521"/>
                  <a:pt x="331305" y="132521"/>
                </a:cubicBezTo>
                <a:cubicBezTo>
                  <a:pt x="344779" y="137013"/>
                  <a:pt x="395292" y="147267"/>
                  <a:pt x="397566" y="172278"/>
                </a:cubicBezTo>
                <a:cubicBezTo>
                  <a:pt x="401188" y="212115"/>
                  <a:pt x="390889" y="252091"/>
                  <a:pt x="384313" y="291548"/>
                </a:cubicBezTo>
                <a:cubicBezTo>
                  <a:pt x="382016" y="305327"/>
                  <a:pt x="379787" y="320396"/>
                  <a:pt x="371061" y="331304"/>
                </a:cubicBezTo>
                <a:cubicBezTo>
                  <a:pt x="361112" y="343741"/>
                  <a:pt x="344557" y="348973"/>
                  <a:pt x="331305" y="357808"/>
                </a:cubicBezTo>
                <a:cubicBezTo>
                  <a:pt x="285044" y="311549"/>
                  <a:pt x="308751" y="343157"/>
                  <a:pt x="278296" y="251791"/>
                </a:cubicBezTo>
                <a:lnTo>
                  <a:pt x="265044" y="212035"/>
                </a:lnTo>
                <a:lnTo>
                  <a:pt x="251792" y="172278"/>
                </a:lnTo>
                <a:cubicBezTo>
                  <a:pt x="256209" y="159026"/>
                  <a:pt x="251171" y="134153"/>
                  <a:pt x="265044" y="132521"/>
                </a:cubicBezTo>
                <a:cubicBezTo>
                  <a:pt x="362537" y="121051"/>
                  <a:pt x="435241" y="128428"/>
                  <a:pt x="516835" y="159026"/>
                </a:cubicBezTo>
                <a:cubicBezTo>
                  <a:pt x="539109" y="167379"/>
                  <a:pt x="561009" y="176695"/>
                  <a:pt x="583096" y="185530"/>
                </a:cubicBezTo>
                <a:cubicBezTo>
                  <a:pt x="604089" y="206524"/>
                  <a:pt x="622853" y="217387"/>
                  <a:pt x="622853" y="251791"/>
                </a:cubicBezTo>
                <a:cubicBezTo>
                  <a:pt x="622853" y="265760"/>
                  <a:pt x="614018" y="278296"/>
                  <a:pt x="609600" y="291548"/>
                </a:cubicBezTo>
                <a:lnTo>
                  <a:pt x="530087" y="278295"/>
                </a:lnTo>
                <a:cubicBezTo>
                  <a:pt x="510992" y="228648"/>
                  <a:pt x="536742" y="172051"/>
                  <a:pt x="543340" y="119269"/>
                </a:cubicBezTo>
                <a:cubicBezTo>
                  <a:pt x="547718" y="84248"/>
                  <a:pt x="551880" y="58486"/>
                  <a:pt x="583096" y="39756"/>
                </a:cubicBezTo>
                <a:cubicBezTo>
                  <a:pt x="595074" y="32569"/>
                  <a:pt x="609601" y="30921"/>
                  <a:pt x="622853" y="26504"/>
                </a:cubicBezTo>
                <a:cubicBezTo>
                  <a:pt x="636105" y="30921"/>
                  <a:pt x="652732" y="29878"/>
                  <a:pt x="662609" y="39756"/>
                </a:cubicBezTo>
                <a:cubicBezTo>
                  <a:pt x="695780" y="72927"/>
                  <a:pt x="682569" y="96886"/>
                  <a:pt x="702366" y="132521"/>
                </a:cubicBezTo>
                <a:cubicBezTo>
                  <a:pt x="717836" y="160367"/>
                  <a:pt x="755374" y="212035"/>
                  <a:pt x="755374" y="212035"/>
                </a:cubicBezTo>
                <a:cubicBezTo>
                  <a:pt x="759792" y="229704"/>
                  <a:pt x="763623" y="247531"/>
                  <a:pt x="768627" y="265043"/>
                </a:cubicBezTo>
                <a:cubicBezTo>
                  <a:pt x="780922" y="308075"/>
                  <a:pt x="797646" y="320277"/>
                  <a:pt x="768627" y="371061"/>
                </a:cubicBezTo>
                <a:cubicBezTo>
                  <a:pt x="760725" y="384890"/>
                  <a:pt x="742122" y="388730"/>
                  <a:pt x="728870" y="397565"/>
                </a:cubicBezTo>
                <a:cubicBezTo>
                  <a:pt x="706783" y="393148"/>
                  <a:pt x="678536" y="400240"/>
                  <a:pt x="662609" y="384313"/>
                </a:cubicBezTo>
                <a:cubicBezTo>
                  <a:pt x="642854" y="364558"/>
                  <a:pt x="636105" y="304800"/>
                  <a:pt x="636105" y="304800"/>
                </a:cubicBezTo>
                <a:cubicBezTo>
                  <a:pt x="640522" y="278296"/>
                  <a:pt x="638444" y="249841"/>
                  <a:pt x="649357" y="225287"/>
                </a:cubicBezTo>
                <a:cubicBezTo>
                  <a:pt x="656968" y="208161"/>
                  <a:pt x="674883" y="197727"/>
                  <a:pt x="689113" y="185530"/>
                </a:cubicBezTo>
                <a:cubicBezTo>
                  <a:pt x="705883" y="171156"/>
                  <a:pt x="725352" y="160148"/>
                  <a:pt x="742122" y="145774"/>
                </a:cubicBezTo>
                <a:cubicBezTo>
                  <a:pt x="805294" y="91627"/>
                  <a:pt x="754009" y="115307"/>
                  <a:pt x="821635" y="92765"/>
                </a:cubicBezTo>
                <a:cubicBezTo>
                  <a:pt x="878136" y="106890"/>
                  <a:pt x="875000" y="93477"/>
                  <a:pt x="901148" y="145774"/>
                </a:cubicBezTo>
                <a:cubicBezTo>
                  <a:pt x="907395" y="158268"/>
                  <a:pt x="924277" y="195408"/>
                  <a:pt x="914400" y="185530"/>
                </a:cubicBezTo>
                <a:cubicBezTo>
                  <a:pt x="900431" y="171560"/>
                  <a:pt x="894143" y="151262"/>
                  <a:pt x="887896" y="132521"/>
                </a:cubicBezTo>
                <a:cubicBezTo>
                  <a:pt x="876377" y="97964"/>
                  <a:pt x="887150" y="52261"/>
                  <a:pt x="861392" y="26504"/>
                </a:cubicBezTo>
                <a:lnTo>
                  <a:pt x="834887" y="0"/>
                </a:lnTo>
                <a:cubicBezTo>
                  <a:pt x="774558" y="180989"/>
                  <a:pt x="840377" y="-3977"/>
                  <a:pt x="781879" y="132521"/>
                </a:cubicBezTo>
                <a:cubicBezTo>
                  <a:pt x="770474" y="159133"/>
                  <a:pt x="762098" y="198393"/>
                  <a:pt x="755374" y="225287"/>
                </a:cubicBezTo>
                <a:cubicBezTo>
                  <a:pt x="759792" y="238539"/>
                  <a:pt x="761440" y="253065"/>
                  <a:pt x="768627" y="265043"/>
                </a:cubicBezTo>
                <a:cubicBezTo>
                  <a:pt x="775055" y="275757"/>
                  <a:pt x="784417" y="285120"/>
                  <a:pt x="795131" y="291548"/>
                </a:cubicBezTo>
                <a:cubicBezTo>
                  <a:pt x="807109" y="298735"/>
                  <a:pt x="820981" y="303476"/>
                  <a:pt x="834887" y="304800"/>
                </a:cubicBezTo>
                <a:cubicBezTo>
                  <a:pt x="914164" y="312350"/>
                  <a:pt x="993914" y="313635"/>
                  <a:pt x="1073427" y="318052"/>
                </a:cubicBezTo>
                <a:cubicBezTo>
                  <a:pt x="1001418" y="390061"/>
                  <a:pt x="1045067" y="375169"/>
                  <a:pt x="940905" y="357808"/>
                </a:cubicBezTo>
                <a:cubicBezTo>
                  <a:pt x="927503" y="337706"/>
                  <a:pt x="901148" y="305730"/>
                  <a:pt x="901148" y="278295"/>
                </a:cubicBezTo>
                <a:cubicBezTo>
                  <a:pt x="901148" y="260082"/>
                  <a:pt x="906255" y="241577"/>
                  <a:pt x="914400" y="225287"/>
                </a:cubicBezTo>
                <a:cubicBezTo>
                  <a:pt x="928646" y="196796"/>
                  <a:pt x="967409" y="145774"/>
                  <a:pt x="967409" y="145774"/>
                </a:cubicBezTo>
                <a:cubicBezTo>
                  <a:pt x="985079" y="150191"/>
                  <a:pt x="1004604" y="149990"/>
                  <a:pt x="1020418" y="159026"/>
                </a:cubicBezTo>
                <a:cubicBezTo>
                  <a:pt x="1077572" y="191685"/>
                  <a:pt x="1051237" y="200014"/>
                  <a:pt x="1073427" y="251791"/>
                </a:cubicBezTo>
                <a:cubicBezTo>
                  <a:pt x="1079701" y="266430"/>
                  <a:pt x="1091096" y="278296"/>
                  <a:pt x="1099931" y="291548"/>
                </a:cubicBezTo>
                <a:cubicBezTo>
                  <a:pt x="1113583" y="346156"/>
                  <a:pt x="1145462" y="448938"/>
                  <a:pt x="1099931" y="490330"/>
                </a:cubicBezTo>
                <a:cubicBezTo>
                  <a:pt x="1067082" y="520193"/>
                  <a:pt x="1011583" y="481495"/>
                  <a:pt x="967409" y="477078"/>
                </a:cubicBezTo>
                <a:cubicBezTo>
                  <a:pt x="925446" y="351185"/>
                  <a:pt x="928454" y="375987"/>
                  <a:pt x="967409" y="132521"/>
                </a:cubicBezTo>
                <a:cubicBezTo>
                  <a:pt x="969925" y="116794"/>
                  <a:pt x="993914" y="114852"/>
                  <a:pt x="1007166" y="106017"/>
                </a:cubicBezTo>
                <a:cubicBezTo>
                  <a:pt x="1038088" y="110434"/>
                  <a:pt x="1070013" y="110293"/>
                  <a:pt x="1099931" y="119269"/>
                </a:cubicBezTo>
                <a:cubicBezTo>
                  <a:pt x="1123810" y="126433"/>
                  <a:pt x="1149035" y="155122"/>
                  <a:pt x="1166192" y="172278"/>
                </a:cubicBezTo>
                <a:cubicBezTo>
                  <a:pt x="1180708" y="215828"/>
                  <a:pt x="1195652" y="239993"/>
                  <a:pt x="1166192" y="291548"/>
                </a:cubicBezTo>
                <a:cubicBezTo>
                  <a:pt x="1159261" y="303677"/>
                  <a:pt x="1139687" y="300383"/>
                  <a:pt x="1126435" y="304800"/>
                </a:cubicBezTo>
                <a:cubicBezTo>
                  <a:pt x="1113183" y="300383"/>
                  <a:pt x="1096556" y="301426"/>
                  <a:pt x="1086679" y="291548"/>
                </a:cubicBezTo>
                <a:cubicBezTo>
                  <a:pt x="1056840" y="261709"/>
                  <a:pt x="1085270" y="154229"/>
                  <a:pt x="1086679" y="145774"/>
                </a:cubicBezTo>
                <a:cubicBezTo>
                  <a:pt x="1094384" y="99543"/>
                  <a:pt x="1098057" y="88481"/>
                  <a:pt x="1126435" y="53008"/>
                </a:cubicBezTo>
                <a:cubicBezTo>
                  <a:pt x="1134240" y="43252"/>
                  <a:pt x="1142226" y="32932"/>
                  <a:pt x="1152940" y="26504"/>
                </a:cubicBezTo>
                <a:cubicBezTo>
                  <a:pt x="1164918" y="19317"/>
                  <a:pt x="1179444" y="17669"/>
                  <a:pt x="1192696" y="13252"/>
                </a:cubicBezTo>
                <a:cubicBezTo>
                  <a:pt x="1214783" y="17669"/>
                  <a:pt x="1239400" y="15329"/>
                  <a:pt x="1258957" y="26504"/>
                </a:cubicBezTo>
                <a:cubicBezTo>
                  <a:pt x="1283047" y="40270"/>
                  <a:pt x="1289337" y="84140"/>
                  <a:pt x="1298713" y="106017"/>
                </a:cubicBezTo>
                <a:cubicBezTo>
                  <a:pt x="1306495" y="124175"/>
                  <a:pt x="1316383" y="141356"/>
                  <a:pt x="1325218" y="159026"/>
                </a:cubicBezTo>
                <a:cubicBezTo>
                  <a:pt x="1355110" y="278595"/>
                  <a:pt x="1340203" y="230486"/>
                  <a:pt x="1364974" y="304800"/>
                </a:cubicBezTo>
                <a:cubicBezTo>
                  <a:pt x="1360557" y="318052"/>
                  <a:pt x="1365358" y="341526"/>
                  <a:pt x="1351722" y="344556"/>
                </a:cubicBezTo>
                <a:cubicBezTo>
                  <a:pt x="1266949" y="363394"/>
                  <a:pt x="1259086" y="344685"/>
                  <a:pt x="1219200" y="304800"/>
                </a:cubicBezTo>
                <a:cubicBezTo>
                  <a:pt x="1214783" y="291548"/>
                  <a:pt x="1205948" y="279012"/>
                  <a:pt x="1205948" y="265043"/>
                </a:cubicBezTo>
                <a:cubicBezTo>
                  <a:pt x="1205948" y="219438"/>
                  <a:pt x="1242041" y="160248"/>
                  <a:pt x="1285461" y="145774"/>
                </a:cubicBezTo>
                <a:lnTo>
                  <a:pt x="1325218" y="132521"/>
                </a:lnTo>
                <a:cubicBezTo>
                  <a:pt x="1351722" y="136939"/>
                  <a:pt x="1384509" y="128080"/>
                  <a:pt x="1404731" y="145774"/>
                </a:cubicBezTo>
                <a:cubicBezTo>
                  <a:pt x="1415055" y="154808"/>
                  <a:pt x="1438762" y="255394"/>
                  <a:pt x="1444487" y="278295"/>
                </a:cubicBezTo>
                <a:cubicBezTo>
                  <a:pt x="1442660" y="292912"/>
                  <a:pt x="1437337" y="391813"/>
                  <a:pt x="1417983" y="424069"/>
                </a:cubicBezTo>
                <a:cubicBezTo>
                  <a:pt x="1411555" y="434783"/>
                  <a:pt x="1401875" y="443643"/>
                  <a:pt x="1391479" y="450574"/>
                </a:cubicBezTo>
                <a:cubicBezTo>
                  <a:pt x="1375042" y="461532"/>
                  <a:pt x="1356140" y="468243"/>
                  <a:pt x="1338470" y="477078"/>
                </a:cubicBezTo>
                <a:cubicBezTo>
                  <a:pt x="1254282" y="449016"/>
                  <a:pt x="1290962" y="475576"/>
                  <a:pt x="1311966" y="318052"/>
                </a:cubicBezTo>
                <a:cubicBezTo>
                  <a:pt x="1317822" y="274130"/>
                  <a:pt x="1324960" y="258739"/>
                  <a:pt x="1351722" y="225287"/>
                </a:cubicBezTo>
                <a:cubicBezTo>
                  <a:pt x="1359527" y="215530"/>
                  <a:pt x="1367513" y="205210"/>
                  <a:pt x="1378227" y="198782"/>
                </a:cubicBezTo>
                <a:cubicBezTo>
                  <a:pt x="1463608" y="147553"/>
                  <a:pt x="1371567" y="230837"/>
                  <a:pt x="1457740" y="159026"/>
                </a:cubicBezTo>
                <a:cubicBezTo>
                  <a:pt x="1523920" y="103876"/>
                  <a:pt x="1467383" y="129306"/>
                  <a:pt x="1537253" y="106017"/>
                </a:cubicBezTo>
                <a:cubicBezTo>
                  <a:pt x="1550505" y="119269"/>
                  <a:pt x="1566613" y="130180"/>
                  <a:pt x="1577009" y="145774"/>
                </a:cubicBezTo>
                <a:cubicBezTo>
                  <a:pt x="1592113" y="168430"/>
                  <a:pt x="1598744" y="216804"/>
                  <a:pt x="1577009" y="238539"/>
                </a:cubicBezTo>
                <a:cubicBezTo>
                  <a:pt x="1564130" y="251418"/>
                  <a:pt x="1541670" y="247374"/>
                  <a:pt x="1524000" y="251791"/>
                </a:cubicBezTo>
                <a:cubicBezTo>
                  <a:pt x="1510748" y="260626"/>
                  <a:pt x="1500074" y="276536"/>
                  <a:pt x="1484244" y="278295"/>
                </a:cubicBezTo>
                <a:cubicBezTo>
                  <a:pt x="1410745" y="286462"/>
                  <a:pt x="1406643" y="266955"/>
                  <a:pt x="1364974" y="225287"/>
                </a:cubicBezTo>
                <a:cubicBezTo>
                  <a:pt x="1356139" y="207617"/>
                  <a:pt x="1338470" y="192033"/>
                  <a:pt x="1338470" y="172278"/>
                </a:cubicBezTo>
                <a:cubicBezTo>
                  <a:pt x="1338470" y="11597"/>
                  <a:pt x="1345139" y="33173"/>
                  <a:pt x="1391479" y="79513"/>
                </a:cubicBezTo>
                <a:cubicBezTo>
                  <a:pt x="1395896" y="97182"/>
                  <a:pt x="1399728" y="115009"/>
                  <a:pt x="1404731" y="132521"/>
                </a:cubicBezTo>
                <a:cubicBezTo>
                  <a:pt x="1408569" y="145953"/>
                  <a:pt x="1417983" y="158309"/>
                  <a:pt x="1417983" y="172278"/>
                </a:cubicBezTo>
                <a:cubicBezTo>
                  <a:pt x="1417983" y="238686"/>
                  <a:pt x="1409148" y="304800"/>
                  <a:pt x="1404731" y="371061"/>
                </a:cubicBezTo>
                <a:cubicBezTo>
                  <a:pt x="1391479" y="362226"/>
                  <a:pt x="1374924" y="356993"/>
                  <a:pt x="1364974" y="344556"/>
                </a:cubicBezTo>
                <a:cubicBezTo>
                  <a:pt x="1345929" y="320750"/>
                  <a:pt x="1348378" y="275026"/>
                  <a:pt x="1364974" y="251791"/>
                </a:cubicBezTo>
                <a:cubicBezTo>
                  <a:pt x="1377812" y="233818"/>
                  <a:pt x="1401015" y="226175"/>
                  <a:pt x="1417983" y="212035"/>
                </a:cubicBezTo>
                <a:cubicBezTo>
                  <a:pt x="1427581" y="204036"/>
                  <a:pt x="1434731" y="193335"/>
                  <a:pt x="1444487" y="185530"/>
                </a:cubicBezTo>
                <a:cubicBezTo>
                  <a:pt x="1456924" y="175580"/>
                  <a:pt x="1471807" y="168976"/>
                  <a:pt x="1484244" y="159026"/>
                </a:cubicBezTo>
                <a:cubicBezTo>
                  <a:pt x="1494000" y="151221"/>
                  <a:pt x="1500034" y="138949"/>
                  <a:pt x="1510748" y="132521"/>
                </a:cubicBezTo>
                <a:cubicBezTo>
                  <a:pt x="1522726" y="125334"/>
                  <a:pt x="1537253" y="123686"/>
                  <a:pt x="1550505" y="119269"/>
                </a:cubicBezTo>
                <a:cubicBezTo>
                  <a:pt x="1575156" y="143921"/>
                  <a:pt x="1586796" y="152096"/>
                  <a:pt x="1603513" y="185530"/>
                </a:cubicBezTo>
                <a:cubicBezTo>
                  <a:pt x="1609760" y="198024"/>
                  <a:pt x="1612348" y="212035"/>
                  <a:pt x="1616766" y="225287"/>
                </a:cubicBezTo>
                <a:cubicBezTo>
                  <a:pt x="1612348" y="242956"/>
                  <a:pt x="1611658" y="262005"/>
                  <a:pt x="1603513" y="278295"/>
                </a:cubicBezTo>
                <a:cubicBezTo>
                  <a:pt x="1597925" y="289470"/>
                  <a:pt x="1589130" y="307830"/>
                  <a:pt x="1577009" y="304800"/>
                </a:cubicBezTo>
                <a:cubicBezTo>
                  <a:pt x="1561557" y="300937"/>
                  <a:pt x="1559340" y="278295"/>
                  <a:pt x="1550505" y="265043"/>
                </a:cubicBezTo>
                <a:cubicBezTo>
                  <a:pt x="1527749" y="174021"/>
                  <a:pt x="1519847" y="171489"/>
                  <a:pt x="1563757" y="39756"/>
                </a:cubicBezTo>
                <a:cubicBezTo>
                  <a:pt x="1568793" y="24646"/>
                  <a:pt x="1590261" y="22087"/>
                  <a:pt x="1603513" y="13252"/>
                </a:cubicBezTo>
                <a:cubicBezTo>
                  <a:pt x="1635847" y="24030"/>
                  <a:pt x="1657338" y="27319"/>
                  <a:pt x="1683027" y="53008"/>
                </a:cubicBezTo>
                <a:cubicBezTo>
                  <a:pt x="1694289" y="64270"/>
                  <a:pt x="1700696" y="79513"/>
                  <a:pt x="1709531" y="92765"/>
                </a:cubicBezTo>
                <a:cubicBezTo>
                  <a:pt x="1734997" y="220097"/>
                  <a:pt x="1705395" y="102307"/>
                  <a:pt x="1749287" y="212035"/>
                </a:cubicBezTo>
                <a:cubicBezTo>
                  <a:pt x="1759663" y="237975"/>
                  <a:pt x="1775792" y="291548"/>
                  <a:pt x="1775792" y="291548"/>
                </a:cubicBezTo>
                <a:cubicBezTo>
                  <a:pt x="1775656" y="292367"/>
                  <a:pt x="1763025" y="393644"/>
                  <a:pt x="1749287" y="410817"/>
                </a:cubicBezTo>
                <a:cubicBezTo>
                  <a:pt x="1739337" y="423254"/>
                  <a:pt x="1722783" y="428486"/>
                  <a:pt x="1709531" y="437321"/>
                </a:cubicBezTo>
                <a:cubicBezTo>
                  <a:pt x="1696279" y="424069"/>
                  <a:pt x="1681019" y="412558"/>
                  <a:pt x="1669774" y="397565"/>
                </a:cubicBezTo>
                <a:cubicBezTo>
                  <a:pt x="1654319" y="376959"/>
                  <a:pt x="1643670" y="353146"/>
                  <a:pt x="1630018" y="331304"/>
                </a:cubicBezTo>
                <a:cubicBezTo>
                  <a:pt x="1621577" y="317798"/>
                  <a:pt x="1612348" y="304800"/>
                  <a:pt x="1603513" y="291548"/>
                </a:cubicBezTo>
                <a:cubicBezTo>
                  <a:pt x="1607931" y="251791"/>
                  <a:pt x="1601910" y="209418"/>
                  <a:pt x="1616766" y="172278"/>
                </a:cubicBezTo>
                <a:cubicBezTo>
                  <a:pt x="1621954" y="159308"/>
                  <a:pt x="1643091" y="162863"/>
                  <a:pt x="1656522" y="159026"/>
                </a:cubicBezTo>
                <a:cubicBezTo>
                  <a:pt x="1674035" y="154022"/>
                  <a:pt x="1691501" y="148350"/>
                  <a:pt x="1709531" y="145774"/>
                </a:cubicBezTo>
                <a:cubicBezTo>
                  <a:pt x="1753479" y="139496"/>
                  <a:pt x="1797879" y="136939"/>
                  <a:pt x="1842053" y="132521"/>
                </a:cubicBezTo>
                <a:cubicBezTo>
                  <a:pt x="1881809" y="136939"/>
                  <a:pt x="1922730" y="135249"/>
                  <a:pt x="1961322" y="145774"/>
                </a:cubicBezTo>
                <a:cubicBezTo>
                  <a:pt x="1973376" y="149062"/>
                  <a:pt x="1982239" y="161103"/>
                  <a:pt x="1987827" y="172278"/>
                </a:cubicBezTo>
                <a:cubicBezTo>
                  <a:pt x="2000321" y="197266"/>
                  <a:pt x="2014331" y="251791"/>
                  <a:pt x="2014331" y="251791"/>
                </a:cubicBezTo>
                <a:cubicBezTo>
                  <a:pt x="2009914" y="282713"/>
                  <a:pt x="2017634" y="318068"/>
                  <a:pt x="2001079" y="344556"/>
                </a:cubicBezTo>
                <a:cubicBezTo>
                  <a:pt x="1982429" y="374396"/>
                  <a:pt x="1876889" y="345945"/>
                  <a:pt x="1868557" y="344556"/>
                </a:cubicBezTo>
                <a:cubicBezTo>
                  <a:pt x="1859722" y="331304"/>
                  <a:pt x="1843046" y="320696"/>
                  <a:pt x="1842053" y="304800"/>
                </a:cubicBezTo>
                <a:cubicBezTo>
                  <a:pt x="1832542" y="152618"/>
                  <a:pt x="1829989" y="170495"/>
                  <a:pt x="1881809" y="92765"/>
                </a:cubicBezTo>
                <a:cubicBezTo>
                  <a:pt x="1912731" y="101600"/>
                  <a:pt x="1948847" y="99974"/>
                  <a:pt x="1974574" y="119269"/>
                </a:cubicBezTo>
                <a:cubicBezTo>
                  <a:pt x="1989145" y="130197"/>
                  <a:pt x="1982823" y="154765"/>
                  <a:pt x="1987827" y="172278"/>
                </a:cubicBezTo>
                <a:cubicBezTo>
                  <a:pt x="2000828" y="217780"/>
                  <a:pt x="2004021" y="217920"/>
                  <a:pt x="2027583" y="265043"/>
                </a:cubicBezTo>
                <a:cubicBezTo>
                  <a:pt x="2039602" y="349178"/>
                  <a:pt x="2062912" y="465615"/>
                  <a:pt x="2027583" y="543339"/>
                </a:cubicBezTo>
                <a:cubicBezTo>
                  <a:pt x="2018443" y="563446"/>
                  <a:pt x="1992244" y="516834"/>
                  <a:pt x="1974574" y="503582"/>
                </a:cubicBezTo>
                <a:cubicBezTo>
                  <a:pt x="1959412" y="427771"/>
                  <a:pt x="1950505" y="419555"/>
                  <a:pt x="1974574" y="331304"/>
                </a:cubicBezTo>
                <a:cubicBezTo>
                  <a:pt x="1979379" y="313687"/>
                  <a:pt x="2012277" y="277288"/>
                  <a:pt x="2027583" y="265043"/>
                </a:cubicBezTo>
                <a:cubicBezTo>
                  <a:pt x="2062077" y="237448"/>
                  <a:pt x="2102364" y="216765"/>
                  <a:pt x="2133600" y="185530"/>
                </a:cubicBezTo>
                <a:cubicBezTo>
                  <a:pt x="2187326" y="131805"/>
                  <a:pt x="2156594" y="154156"/>
                  <a:pt x="2226366" y="119269"/>
                </a:cubicBezTo>
                <a:cubicBezTo>
                  <a:pt x="2248453" y="123686"/>
                  <a:pt x="2273070" y="121346"/>
                  <a:pt x="2292627" y="132521"/>
                </a:cubicBezTo>
                <a:cubicBezTo>
                  <a:pt x="2319319" y="147774"/>
                  <a:pt x="2326606" y="202178"/>
                  <a:pt x="2332383" y="225287"/>
                </a:cubicBezTo>
                <a:cubicBezTo>
                  <a:pt x="2327966" y="256209"/>
                  <a:pt x="2334300" y="290747"/>
                  <a:pt x="2319131" y="318052"/>
                </a:cubicBezTo>
                <a:cubicBezTo>
                  <a:pt x="2311688" y="331450"/>
                  <a:pt x="2243809" y="351994"/>
                  <a:pt x="2226366" y="357808"/>
                </a:cubicBezTo>
                <a:cubicBezTo>
                  <a:pt x="2199862" y="344556"/>
                  <a:pt x="2171129" y="335045"/>
                  <a:pt x="2146853" y="318052"/>
                </a:cubicBezTo>
                <a:cubicBezTo>
                  <a:pt x="2126381" y="303722"/>
                  <a:pt x="2093844" y="265043"/>
                  <a:pt x="2093844" y="265043"/>
                </a:cubicBezTo>
                <a:cubicBezTo>
                  <a:pt x="2089427" y="242956"/>
                  <a:pt x="2087715" y="220150"/>
                  <a:pt x="2080592" y="198782"/>
                </a:cubicBezTo>
                <a:cubicBezTo>
                  <a:pt x="2055782" y="124352"/>
                  <a:pt x="2019867" y="146570"/>
                  <a:pt x="2067340" y="39756"/>
                </a:cubicBezTo>
                <a:cubicBezTo>
                  <a:pt x="2073013" y="26991"/>
                  <a:pt x="2093844" y="30921"/>
                  <a:pt x="2107096" y="26504"/>
                </a:cubicBezTo>
                <a:cubicBezTo>
                  <a:pt x="2140923" y="71606"/>
                  <a:pt x="2168573" y="96832"/>
                  <a:pt x="2173357" y="159026"/>
                </a:cubicBezTo>
                <a:cubicBezTo>
                  <a:pt x="2175753" y="190170"/>
                  <a:pt x="2164522" y="220869"/>
                  <a:pt x="2160105" y="251791"/>
                </a:cubicBezTo>
                <a:cubicBezTo>
                  <a:pt x="2146853" y="238539"/>
                  <a:pt x="2125497" y="230055"/>
                  <a:pt x="2120348" y="212035"/>
                </a:cubicBezTo>
                <a:cubicBezTo>
                  <a:pt x="2106311" y="162907"/>
                  <a:pt x="2158618" y="139262"/>
                  <a:pt x="2186609" y="119269"/>
                </a:cubicBezTo>
                <a:cubicBezTo>
                  <a:pt x="2199570" y="110012"/>
                  <a:pt x="2211110" y="97342"/>
                  <a:pt x="2226366" y="92765"/>
                </a:cubicBezTo>
                <a:cubicBezTo>
                  <a:pt x="2256284" y="83790"/>
                  <a:pt x="2288209" y="83930"/>
                  <a:pt x="2319131" y="79513"/>
                </a:cubicBezTo>
                <a:cubicBezTo>
                  <a:pt x="2336801" y="83930"/>
                  <a:pt x="2356326" y="83729"/>
                  <a:pt x="2372140" y="92765"/>
                </a:cubicBezTo>
                <a:cubicBezTo>
                  <a:pt x="2416702" y="118229"/>
                  <a:pt x="2415196" y="140745"/>
                  <a:pt x="2425148" y="185530"/>
                </a:cubicBezTo>
                <a:cubicBezTo>
                  <a:pt x="2430034" y="207518"/>
                  <a:pt x="2433983" y="229704"/>
                  <a:pt x="2438400" y="251791"/>
                </a:cubicBezTo>
                <a:cubicBezTo>
                  <a:pt x="2433983" y="295965"/>
                  <a:pt x="2443178" y="343745"/>
                  <a:pt x="2425148" y="384313"/>
                </a:cubicBezTo>
                <a:cubicBezTo>
                  <a:pt x="2419475" y="397078"/>
                  <a:pt x="2394118" y="381969"/>
                  <a:pt x="2385392" y="371061"/>
                </a:cubicBezTo>
                <a:cubicBezTo>
                  <a:pt x="2374014" y="356839"/>
                  <a:pt x="2377144" y="335565"/>
                  <a:pt x="2372140" y="318052"/>
                </a:cubicBezTo>
                <a:cubicBezTo>
                  <a:pt x="2334113" y="184960"/>
                  <a:pt x="2387066" y="391010"/>
                  <a:pt x="2345635" y="225287"/>
                </a:cubicBezTo>
                <a:cubicBezTo>
                  <a:pt x="2350052" y="212035"/>
                  <a:pt x="2345335" y="188918"/>
                  <a:pt x="2358887" y="185530"/>
                </a:cubicBezTo>
                <a:cubicBezTo>
                  <a:pt x="2374339" y="181667"/>
                  <a:pt x="2387382" y="200773"/>
                  <a:pt x="2398644" y="212035"/>
                </a:cubicBezTo>
                <a:cubicBezTo>
                  <a:pt x="2409906" y="223297"/>
                  <a:pt x="2415198" y="239354"/>
                  <a:pt x="2425148" y="251791"/>
                </a:cubicBezTo>
                <a:cubicBezTo>
                  <a:pt x="2432953" y="261547"/>
                  <a:pt x="2442818" y="269460"/>
                  <a:pt x="2451653" y="278295"/>
                </a:cubicBezTo>
                <a:cubicBezTo>
                  <a:pt x="2469096" y="330624"/>
                  <a:pt x="2464905" y="332021"/>
                  <a:pt x="2464905" y="27829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B06BB731-CAD1-4C65-8219-F3478C704FE5}"/>
              </a:ext>
            </a:extLst>
          </p:cNvPr>
          <p:cNvSpPr txBox="1"/>
          <p:nvPr/>
        </p:nvSpPr>
        <p:spPr>
          <a:xfrm>
            <a:off x="400519" y="6015335"/>
            <a:ext cx="4794902" cy="461665"/>
          </a:xfrm>
          <a:prstGeom prst="rect">
            <a:avLst/>
          </a:prstGeom>
          <a:noFill/>
        </p:spPr>
        <p:txBody>
          <a:bodyPr wrap="none" rtlCol="0">
            <a:spAutoFit/>
          </a:bodyPr>
          <a:lstStyle/>
          <a:p>
            <a:r>
              <a:rPr lang="en-US" sz="2400" dirty="0">
                <a:solidFill>
                  <a:schemeClr val="bg1"/>
                </a:solidFill>
                <a:latin typeface="Segoe Script" panose="020B0504020000000003" pitchFamily="34" charset="0"/>
              </a:rPr>
              <a:t>-</a:t>
            </a:r>
            <a:r>
              <a:rPr lang="en-US" sz="2400" dirty="0">
                <a:latin typeface="Segoe Script" panose="020B0504020000000003" pitchFamily="34" charset="0"/>
              </a:rPr>
              <a:t>7)  			    </a:t>
            </a:r>
            <a:r>
              <a:rPr lang="en-US" sz="2400" dirty="0">
                <a:solidFill>
                  <a:srgbClr val="0000FF"/>
                </a:solidFill>
                <a:latin typeface="Segoe Script" panose="020B0504020000000003" pitchFamily="34" charset="0"/>
              </a:rPr>
              <a:t>Choroid</a:t>
            </a:r>
          </a:p>
        </p:txBody>
      </p:sp>
      <p:sp>
        <p:nvSpPr>
          <p:cNvPr id="158" name="Freeform: Shape 157">
            <a:extLst>
              <a:ext uri="{FF2B5EF4-FFF2-40B4-BE49-F238E27FC236}">
                <a16:creationId xmlns:a16="http://schemas.microsoft.com/office/drawing/2014/main" id="{DE94D608-0579-4679-AD0D-B2AC2C605DFE}"/>
              </a:ext>
            </a:extLst>
          </p:cNvPr>
          <p:cNvSpPr/>
          <p:nvPr/>
        </p:nvSpPr>
        <p:spPr>
          <a:xfrm>
            <a:off x="1118317" y="5971420"/>
            <a:ext cx="2465346" cy="548302"/>
          </a:xfrm>
          <a:custGeom>
            <a:avLst/>
            <a:gdLst>
              <a:gd name="connsiteX0" fmla="*/ 0 w 2465346"/>
              <a:gd name="connsiteY0" fmla="*/ 185530 h 548302"/>
              <a:gd name="connsiteX1" fmla="*/ 172279 w 2465346"/>
              <a:gd name="connsiteY1" fmla="*/ 198782 h 548302"/>
              <a:gd name="connsiteX2" fmla="*/ 198783 w 2465346"/>
              <a:gd name="connsiteY2" fmla="*/ 225287 h 548302"/>
              <a:gd name="connsiteX3" fmla="*/ 251792 w 2465346"/>
              <a:gd name="connsiteY3" fmla="*/ 291548 h 548302"/>
              <a:gd name="connsiteX4" fmla="*/ 251792 w 2465346"/>
              <a:gd name="connsiteY4" fmla="*/ 424069 h 548302"/>
              <a:gd name="connsiteX5" fmla="*/ 225287 w 2465346"/>
              <a:gd name="connsiteY5" fmla="*/ 397565 h 548302"/>
              <a:gd name="connsiteX6" fmla="*/ 225287 w 2465346"/>
              <a:gd name="connsiteY6" fmla="*/ 278295 h 548302"/>
              <a:gd name="connsiteX7" fmla="*/ 251792 w 2465346"/>
              <a:gd name="connsiteY7" fmla="*/ 251791 h 548302"/>
              <a:gd name="connsiteX8" fmla="*/ 304800 w 2465346"/>
              <a:gd name="connsiteY8" fmla="*/ 185530 h 548302"/>
              <a:gd name="connsiteX9" fmla="*/ 331305 w 2465346"/>
              <a:gd name="connsiteY9" fmla="*/ 212035 h 548302"/>
              <a:gd name="connsiteX10" fmla="*/ 331305 w 2465346"/>
              <a:gd name="connsiteY10" fmla="*/ 291548 h 548302"/>
              <a:gd name="connsiteX11" fmla="*/ 291548 w 2465346"/>
              <a:gd name="connsiteY11" fmla="*/ 278295 h 548302"/>
              <a:gd name="connsiteX12" fmla="*/ 238540 w 2465346"/>
              <a:gd name="connsiteY12" fmla="*/ 198782 h 548302"/>
              <a:gd name="connsiteX13" fmla="*/ 251792 w 2465346"/>
              <a:gd name="connsiteY13" fmla="*/ 159026 h 548302"/>
              <a:gd name="connsiteX14" fmla="*/ 331305 w 2465346"/>
              <a:gd name="connsiteY14" fmla="*/ 132521 h 548302"/>
              <a:gd name="connsiteX15" fmla="*/ 397566 w 2465346"/>
              <a:gd name="connsiteY15" fmla="*/ 172278 h 548302"/>
              <a:gd name="connsiteX16" fmla="*/ 384313 w 2465346"/>
              <a:gd name="connsiteY16" fmla="*/ 291548 h 548302"/>
              <a:gd name="connsiteX17" fmla="*/ 371061 w 2465346"/>
              <a:gd name="connsiteY17" fmla="*/ 331304 h 548302"/>
              <a:gd name="connsiteX18" fmla="*/ 331305 w 2465346"/>
              <a:gd name="connsiteY18" fmla="*/ 357808 h 548302"/>
              <a:gd name="connsiteX19" fmla="*/ 278296 w 2465346"/>
              <a:gd name="connsiteY19" fmla="*/ 251791 h 548302"/>
              <a:gd name="connsiteX20" fmla="*/ 265044 w 2465346"/>
              <a:gd name="connsiteY20" fmla="*/ 212035 h 548302"/>
              <a:gd name="connsiteX21" fmla="*/ 251792 w 2465346"/>
              <a:gd name="connsiteY21" fmla="*/ 172278 h 548302"/>
              <a:gd name="connsiteX22" fmla="*/ 265044 w 2465346"/>
              <a:gd name="connsiteY22" fmla="*/ 132521 h 548302"/>
              <a:gd name="connsiteX23" fmla="*/ 516835 w 2465346"/>
              <a:gd name="connsiteY23" fmla="*/ 159026 h 548302"/>
              <a:gd name="connsiteX24" fmla="*/ 583096 w 2465346"/>
              <a:gd name="connsiteY24" fmla="*/ 185530 h 548302"/>
              <a:gd name="connsiteX25" fmla="*/ 622853 w 2465346"/>
              <a:gd name="connsiteY25" fmla="*/ 251791 h 548302"/>
              <a:gd name="connsiteX26" fmla="*/ 609600 w 2465346"/>
              <a:gd name="connsiteY26" fmla="*/ 291548 h 548302"/>
              <a:gd name="connsiteX27" fmla="*/ 530087 w 2465346"/>
              <a:gd name="connsiteY27" fmla="*/ 278295 h 548302"/>
              <a:gd name="connsiteX28" fmla="*/ 543340 w 2465346"/>
              <a:gd name="connsiteY28" fmla="*/ 119269 h 548302"/>
              <a:gd name="connsiteX29" fmla="*/ 583096 w 2465346"/>
              <a:gd name="connsiteY29" fmla="*/ 39756 h 548302"/>
              <a:gd name="connsiteX30" fmla="*/ 622853 w 2465346"/>
              <a:gd name="connsiteY30" fmla="*/ 26504 h 548302"/>
              <a:gd name="connsiteX31" fmla="*/ 662609 w 2465346"/>
              <a:gd name="connsiteY31" fmla="*/ 39756 h 548302"/>
              <a:gd name="connsiteX32" fmla="*/ 702366 w 2465346"/>
              <a:gd name="connsiteY32" fmla="*/ 132521 h 548302"/>
              <a:gd name="connsiteX33" fmla="*/ 755374 w 2465346"/>
              <a:gd name="connsiteY33" fmla="*/ 212035 h 548302"/>
              <a:gd name="connsiteX34" fmla="*/ 768627 w 2465346"/>
              <a:gd name="connsiteY34" fmla="*/ 265043 h 548302"/>
              <a:gd name="connsiteX35" fmla="*/ 768627 w 2465346"/>
              <a:gd name="connsiteY35" fmla="*/ 371061 h 548302"/>
              <a:gd name="connsiteX36" fmla="*/ 728870 w 2465346"/>
              <a:gd name="connsiteY36" fmla="*/ 397565 h 548302"/>
              <a:gd name="connsiteX37" fmla="*/ 662609 w 2465346"/>
              <a:gd name="connsiteY37" fmla="*/ 384313 h 548302"/>
              <a:gd name="connsiteX38" fmla="*/ 636105 w 2465346"/>
              <a:gd name="connsiteY38" fmla="*/ 304800 h 548302"/>
              <a:gd name="connsiteX39" fmla="*/ 649357 w 2465346"/>
              <a:gd name="connsiteY39" fmla="*/ 225287 h 548302"/>
              <a:gd name="connsiteX40" fmla="*/ 689113 w 2465346"/>
              <a:gd name="connsiteY40" fmla="*/ 185530 h 548302"/>
              <a:gd name="connsiteX41" fmla="*/ 742122 w 2465346"/>
              <a:gd name="connsiteY41" fmla="*/ 145774 h 548302"/>
              <a:gd name="connsiteX42" fmla="*/ 821635 w 2465346"/>
              <a:gd name="connsiteY42" fmla="*/ 92765 h 548302"/>
              <a:gd name="connsiteX43" fmla="*/ 901148 w 2465346"/>
              <a:gd name="connsiteY43" fmla="*/ 145774 h 548302"/>
              <a:gd name="connsiteX44" fmla="*/ 914400 w 2465346"/>
              <a:gd name="connsiteY44" fmla="*/ 185530 h 548302"/>
              <a:gd name="connsiteX45" fmla="*/ 887896 w 2465346"/>
              <a:gd name="connsiteY45" fmla="*/ 132521 h 548302"/>
              <a:gd name="connsiteX46" fmla="*/ 861392 w 2465346"/>
              <a:gd name="connsiteY46" fmla="*/ 26504 h 548302"/>
              <a:gd name="connsiteX47" fmla="*/ 834887 w 2465346"/>
              <a:gd name="connsiteY47" fmla="*/ 0 h 548302"/>
              <a:gd name="connsiteX48" fmla="*/ 781879 w 2465346"/>
              <a:gd name="connsiteY48" fmla="*/ 132521 h 548302"/>
              <a:gd name="connsiteX49" fmla="*/ 755374 w 2465346"/>
              <a:gd name="connsiteY49" fmla="*/ 225287 h 548302"/>
              <a:gd name="connsiteX50" fmla="*/ 768627 w 2465346"/>
              <a:gd name="connsiteY50" fmla="*/ 265043 h 548302"/>
              <a:gd name="connsiteX51" fmla="*/ 795131 w 2465346"/>
              <a:gd name="connsiteY51" fmla="*/ 291548 h 548302"/>
              <a:gd name="connsiteX52" fmla="*/ 834887 w 2465346"/>
              <a:gd name="connsiteY52" fmla="*/ 304800 h 548302"/>
              <a:gd name="connsiteX53" fmla="*/ 1073427 w 2465346"/>
              <a:gd name="connsiteY53" fmla="*/ 318052 h 548302"/>
              <a:gd name="connsiteX54" fmla="*/ 940905 w 2465346"/>
              <a:gd name="connsiteY54" fmla="*/ 357808 h 548302"/>
              <a:gd name="connsiteX55" fmla="*/ 901148 w 2465346"/>
              <a:gd name="connsiteY55" fmla="*/ 278295 h 548302"/>
              <a:gd name="connsiteX56" fmla="*/ 914400 w 2465346"/>
              <a:gd name="connsiteY56" fmla="*/ 225287 h 548302"/>
              <a:gd name="connsiteX57" fmla="*/ 967409 w 2465346"/>
              <a:gd name="connsiteY57" fmla="*/ 145774 h 548302"/>
              <a:gd name="connsiteX58" fmla="*/ 1020418 w 2465346"/>
              <a:gd name="connsiteY58" fmla="*/ 159026 h 548302"/>
              <a:gd name="connsiteX59" fmla="*/ 1073427 w 2465346"/>
              <a:gd name="connsiteY59" fmla="*/ 251791 h 548302"/>
              <a:gd name="connsiteX60" fmla="*/ 1099931 w 2465346"/>
              <a:gd name="connsiteY60" fmla="*/ 291548 h 548302"/>
              <a:gd name="connsiteX61" fmla="*/ 1099931 w 2465346"/>
              <a:gd name="connsiteY61" fmla="*/ 490330 h 548302"/>
              <a:gd name="connsiteX62" fmla="*/ 967409 w 2465346"/>
              <a:gd name="connsiteY62" fmla="*/ 477078 h 548302"/>
              <a:gd name="connsiteX63" fmla="*/ 967409 w 2465346"/>
              <a:gd name="connsiteY63" fmla="*/ 132521 h 548302"/>
              <a:gd name="connsiteX64" fmla="*/ 1007166 w 2465346"/>
              <a:gd name="connsiteY64" fmla="*/ 106017 h 548302"/>
              <a:gd name="connsiteX65" fmla="*/ 1099931 w 2465346"/>
              <a:gd name="connsiteY65" fmla="*/ 119269 h 548302"/>
              <a:gd name="connsiteX66" fmla="*/ 1166192 w 2465346"/>
              <a:gd name="connsiteY66" fmla="*/ 172278 h 548302"/>
              <a:gd name="connsiteX67" fmla="*/ 1166192 w 2465346"/>
              <a:gd name="connsiteY67" fmla="*/ 291548 h 548302"/>
              <a:gd name="connsiteX68" fmla="*/ 1126435 w 2465346"/>
              <a:gd name="connsiteY68" fmla="*/ 304800 h 548302"/>
              <a:gd name="connsiteX69" fmla="*/ 1086679 w 2465346"/>
              <a:gd name="connsiteY69" fmla="*/ 291548 h 548302"/>
              <a:gd name="connsiteX70" fmla="*/ 1086679 w 2465346"/>
              <a:gd name="connsiteY70" fmla="*/ 145774 h 548302"/>
              <a:gd name="connsiteX71" fmla="*/ 1126435 w 2465346"/>
              <a:gd name="connsiteY71" fmla="*/ 53008 h 548302"/>
              <a:gd name="connsiteX72" fmla="*/ 1152940 w 2465346"/>
              <a:gd name="connsiteY72" fmla="*/ 26504 h 548302"/>
              <a:gd name="connsiteX73" fmla="*/ 1192696 w 2465346"/>
              <a:gd name="connsiteY73" fmla="*/ 13252 h 548302"/>
              <a:gd name="connsiteX74" fmla="*/ 1258957 w 2465346"/>
              <a:gd name="connsiteY74" fmla="*/ 26504 h 548302"/>
              <a:gd name="connsiteX75" fmla="*/ 1298713 w 2465346"/>
              <a:gd name="connsiteY75" fmla="*/ 106017 h 548302"/>
              <a:gd name="connsiteX76" fmla="*/ 1325218 w 2465346"/>
              <a:gd name="connsiteY76" fmla="*/ 159026 h 548302"/>
              <a:gd name="connsiteX77" fmla="*/ 1364974 w 2465346"/>
              <a:gd name="connsiteY77" fmla="*/ 304800 h 548302"/>
              <a:gd name="connsiteX78" fmla="*/ 1351722 w 2465346"/>
              <a:gd name="connsiteY78" fmla="*/ 344556 h 548302"/>
              <a:gd name="connsiteX79" fmla="*/ 1219200 w 2465346"/>
              <a:gd name="connsiteY79" fmla="*/ 304800 h 548302"/>
              <a:gd name="connsiteX80" fmla="*/ 1205948 w 2465346"/>
              <a:gd name="connsiteY80" fmla="*/ 265043 h 548302"/>
              <a:gd name="connsiteX81" fmla="*/ 1285461 w 2465346"/>
              <a:gd name="connsiteY81" fmla="*/ 145774 h 548302"/>
              <a:gd name="connsiteX82" fmla="*/ 1325218 w 2465346"/>
              <a:gd name="connsiteY82" fmla="*/ 132521 h 548302"/>
              <a:gd name="connsiteX83" fmla="*/ 1404731 w 2465346"/>
              <a:gd name="connsiteY83" fmla="*/ 145774 h 548302"/>
              <a:gd name="connsiteX84" fmla="*/ 1444487 w 2465346"/>
              <a:gd name="connsiteY84" fmla="*/ 278295 h 548302"/>
              <a:gd name="connsiteX85" fmla="*/ 1417983 w 2465346"/>
              <a:gd name="connsiteY85" fmla="*/ 424069 h 548302"/>
              <a:gd name="connsiteX86" fmla="*/ 1391479 w 2465346"/>
              <a:gd name="connsiteY86" fmla="*/ 450574 h 548302"/>
              <a:gd name="connsiteX87" fmla="*/ 1338470 w 2465346"/>
              <a:gd name="connsiteY87" fmla="*/ 477078 h 548302"/>
              <a:gd name="connsiteX88" fmla="*/ 1311966 w 2465346"/>
              <a:gd name="connsiteY88" fmla="*/ 318052 h 548302"/>
              <a:gd name="connsiteX89" fmla="*/ 1351722 w 2465346"/>
              <a:gd name="connsiteY89" fmla="*/ 225287 h 548302"/>
              <a:gd name="connsiteX90" fmla="*/ 1378227 w 2465346"/>
              <a:gd name="connsiteY90" fmla="*/ 198782 h 548302"/>
              <a:gd name="connsiteX91" fmla="*/ 1457740 w 2465346"/>
              <a:gd name="connsiteY91" fmla="*/ 159026 h 548302"/>
              <a:gd name="connsiteX92" fmla="*/ 1537253 w 2465346"/>
              <a:gd name="connsiteY92" fmla="*/ 106017 h 548302"/>
              <a:gd name="connsiteX93" fmla="*/ 1577009 w 2465346"/>
              <a:gd name="connsiteY93" fmla="*/ 145774 h 548302"/>
              <a:gd name="connsiteX94" fmla="*/ 1577009 w 2465346"/>
              <a:gd name="connsiteY94" fmla="*/ 238539 h 548302"/>
              <a:gd name="connsiteX95" fmla="*/ 1524000 w 2465346"/>
              <a:gd name="connsiteY95" fmla="*/ 251791 h 548302"/>
              <a:gd name="connsiteX96" fmla="*/ 1484244 w 2465346"/>
              <a:gd name="connsiteY96" fmla="*/ 278295 h 548302"/>
              <a:gd name="connsiteX97" fmla="*/ 1364974 w 2465346"/>
              <a:gd name="connsiteY97" fmla="*/ 225287 h 548302"/>
              <a:gd name="connsiteX98" fmla="*/ 1338470 w 2465346"/>
              <a:gd name="connsiteY98" fmla="*/ 172278 h 548302"/>
              <a:gd name="connsiteX99" fmla="*/ 1391479 w 2465346"/>
              <a:gd name="connsiteY99" fmla="*/ 79513 h 548302"/>
              <a:gd name="connsiteX100" fmla="*/ 1404731 w 2465346"/>
              <a:gd name="connsiteY100" fmla="*/ 132521 h 548302"/>
              <a:gd name="connsiteX101" fmla="*/ 1417983 w 2465346"/>
              <a:gd name="connsiteY101" fmla="*/ 172278 h 548302"/>
              <a:gd name="connsiteX102" fmla="*/ 1404731 w 2465346"/>
              <a:gd name="connsiteY102" fmla="*/ 371061 h 548302"/>
              <a:gd name="connsiteX103" fmla="*/ 1364974 w 2465346"/>
              <a:gd name="connsiteY103" fmla="*/ 344556 h 548302"/>
              <a:gd name="connsiteX104" fmla="*/ 1364974 w 2465346"/>
              <a:gd name="connsiteY104" fmla="*/ 251791 h 548302"/>
              <a:gd name="connsiteX105" fmla="*/ 1417983 w 2465346"/>
              <a:gd name="connsiteY105" fmla="*/ 212035 h 548302"/>
              <a:gd name="connsiteX106" fmla="*/ 1444487 w 2465346"/>
              <a:gd name="connsiteY106" fmla="*/ 185530 h 548302"/>
              <a:gd name="connsiteX107" fmla="*/ 1484244 w 2465346"/>
              <a:gd name="connsiteY107" fmla="*/ 159026 h 548302"/>
              <a:gd name="connsiteX108" fmla="*/ 1510748 w 2465346"/>
              <a:gd name="connsiteY108" fmla="*/ 132521 h 548302"/>
              <a:gd name="connsiteX109" fmla="*/ 1550505 w 2465346"/>
              <a:gd name="connsiteY109" fmla="*/ 119269 h 548302"/>
              <a:gd name="connsiteX110" fmla="*/ 1603513 w 2465346"/>
              <a:gd name="connsiteY110" fmla="*/ 185530 h 548302"/>
              <a:gd name="connsiteX111" fmla="*/ 1616766 w 2465346"/>
              <a:gd name="connsiteY111" fmla="*/ 225287 h 548302"/>
              <a:gd name="connsiteX112" fmla="*/ 1603513 w 2465346"/>
              <a:gd name="connsiteY112" fmla="*/ 278295 h 548302"/>
              <a:gd name="connsiteX113" fmla="*/ 1577009 w 2465346"/>
              <a:gd name="connsiteY113" fmla="*/ 304800 h 548302"/>
              <a:gd name="connsiteX114" fmla="*/ 1550505 w 2465346"/>
              <a:gd name="connsiteY114" fmla="*/ 265043 h 548302"/>
              <a:gd name="connsiteX115" fmla="*/ 1563757 w 2465346"/>
              <a:gd name="connsiteY115" fmla="*/ 39756 h 548302"/>
              <a:gd name="connsiteX116" fmla="*/ 1603513 w 2465346"/>
              <a:gd name="connsiteY116" fmla="*/ 13252 h 548302"/>
              <a:gd name="connsiteX117" fmla="*/ 1683027 w 2465346"/>
              <a:gd name="connsiteY117" fmla="*/ 53008 h 548302"/>
              <a:gd name="connsiteX118" fmla="*/ 1709531 w 2465346"/>
              <a:gd name="connsiteY118" fmla="*/ 92765 h 548302"/>
              <a:gd name="connsiteX119" fmla="*/ 1749287 w 2465346"/>
              <a:gd name="connsiteY119" fmla="*/ 212035 h 548302"/>
              <a:gd name="connsiteX120" fmla="*/ 1775792 w 2465346"/>
              <a:gd name="connsiteY120" fmla="*/ 291548 h 548302"/>
              <a:gd name="connsiteX121" fmla="*/ 1749287 w 2465346"/>
              <a:gd name="connsiteY121" fmla="*/ 410817 h 548302"/>
              <a:gd name="connsiteX122" fmla="*/ 1709531 w 2465346"/>
              <a:gd name="connsiteY122" fmla="*/ 437321 h 548302"/>
              <a:gd name="connsiteX123" fmla="*/ 1669774 w 2465346"/>
              <a:gd name="connsiteY123" fmla="*/ 397565 h 548302"/>
              <a:gd name="connsiteX124" fmla="*/ 1630018 w 2465346"/>
              <a:gd name="connsiteY124" fmla="*/ 331304 h 548302"/>
              <a:gd name="connsiteX125" fmla="*/ 1603513 w 2465346"/>
              <a:gd name="connsiteY125" fmla="*/ 291548 h 548302"/>
              <a:gd name="connsiteX126" fmla="*/ 1616766 w 2465346"/>
              <a:gd name="connsiteY126" fmla="*/ 172278 h 548302"/>
              <a:gd name="connsiteX127" fmla="*/ 1656522 w 2465346"/>
              <a:gd name="connsiteY127" fmla="*/ 159026 h 548302"/>
              <a:gd name="connsiteX128" fmla="*/ 1709531 w 2465346"/>
              <a:gd name="connsiteY128" fmla="*/ 145774 h 548302"/>
              <a:gd name="connsiteX129" fmla="*/ 1842053 w 2465346"/>
              <a:gd name="connsiteY129" fmla="*/ 132521 h 548302"/>
              <a:gd name="connsiteX130" fmla="*/ 1961322 w 2465346"/>
              <a:gd name="connsiteY130" fmla="*/ 145774 h 548302"/>
              <a:gd name="connsiteX131" fmla="*/ 1987827 w 2465346"/>
              <a:gd name="connsiteY131" fmla="*/ 172278 h 548302"/>
              <a:gd name="connsiteX132" fmla="*/ 2014331 w 2465346"/>
              <a:gd name="connsiteY132" fmla="*/ 251791 h 548302"/>
              <a:gd name="connsiteX133" fmla="*/ 2001079 w 2465346"/>
              <a:gd name="connsiteY133" fmla="*/ 344556 h 548302"/>
              <a:gd name="connsiteX134" fmla="*/ 1868557 w 2465346"/>
              <a:gd name="connsiteY134" fmla="*/ 344556 h 548302"/>
              <a:gd name="connsiteX135" fmla="*/ 1842053 w 2465346"/>
              <a:gd name="connsiteY135" fmla="*/ 304800 h 548302"/>
              <a:gd name="connsiteX136" fmla="*/ 1881809 w 2465346"/>
              <a:gd name="connsiteY136" fmla="*/ 92765 h 548302"/>
              <a:gd name="connsiteX137" fmla="*/ 1974574 w 2465346"/>
              <a:gd name="connsiteY137" fmla="*/ 119269 h 548302"/>
              <a:gd name="connsiteX138" fmla="*/ 1987827 w 2465346"/>
              <a:gd name="connsiteY138" fmla="*/ 172278 h 548302"/>
              <a:gd name="connsiteX139" fmla="*/ 2027583 w 2465346"/>
              <a:gd name="connsiteY139" fmla="*/ 265043 h 548302"/>
              <a:gd name="connsiteX140" fmla="*/ 2027583 w 2465346"/>
              <a:gd name="connsiteY140" fmla="*/ 543339 h 548302"/>
              <a:gd name="connsiteX141" fmla="*/ 1974574 w 2465346"/>
              <a:gd name="connsiteY141" fmla="*/ 503582 h 548302"/>
              <a:gd name="connsiteX142" fmla="*/ 1974574 w 2465346"/>
              <a:gd name="connsiteY142" fmla="*/ 331304 h 548302"/>
              <a:gd name="connsiteX143" fmla="*/ 2027583 w 2465346"/>
              <a:gd name="connsiteY143" fmla="*/ 265043 h 548302"/>
              <a:gd name="connsiteX144" fmla="*/ 2133600 w 2465346"/>
              <a:gd name="connsiteY144" fmla="*/ 185530 h 548302"/>
              <a:gd name="connsiteX145" fmla="*/ 2226366 w 2465346"/>
              <a:gd name="connsiteY145" fmla="*/ 119269 h 548302"/>
              <a:gd name="connsiteX146" fmla="*/ 2292627 w 2465346"/>
              <a:gd name="connsiteY146" fmla="*/ 132521 h 548302"/>
              <a:gd name="connsiteX147" fmla="*/ 2332383 w 2465346"/>
              <a:gd name="connsiteY147" fmla="*/ 225287 h 548302"/>
              <a:gd name="connsiteX148" fmla="*/ 2319131 w 2465346"/>
              <a:gd name="connsiteY148" fmla="*/ 318052 h 548302"/>
              <a:gd name="connsiteX149" fmla="*/ 2226366 w 2465346"/>
              <a:gd name="connsiteY149" fmla="*/ 357808 h 548302"/>
              <a:gd name="connsiteX150" fmla="*/ 2146853 w 2465346"/>
              <a:gd name="connsiteY150" fmla="*/ 318052 h 548302"/>
              <a:gd name="connsiteX151" fmla="*/ 2093844 w 2465346"/>
              <a:gd name="connsiteY151" fmla="*/ 265043 h 548302"/>
              <a:gd name="connsiteX152" fmla="*/ 2080592 w 2465346"/>
              <a:gd name="connsiteY152" fmla="*/ 198782 h 548302"/>
              <a:gd name="connsiteX153" fmla="*/ 2067340 w 2465346"/>
              <a:gd name="connsiteY153" fmla="*/ 39756 h 548302"/>
              <a:gd name="connsiteX154" fmla="*/ 2107096 w 2465346"/>
              <a:gd name="connsiteY154" fmla="*/ 26504 h 548302"/>
              <a:gd name="connsiteX155" fmla="*/ 2173357 w 2465346"/>
              <a:gd name="connsiteY155" fmla="*/ 159026 h 548302"/>
              <a:gd name="connsiteX156" fmla="*/ 2160105 w 2465346"/>
              <a:gd name="connsiteY156" fmla="*/ 251791 h 548302"/>
              <a:gd name="connsiteX157" fmla="*/ 2120348 w 2465346"/>
              <a:gd name="connsiteY157" fmla="*/ 212035 h 548302"/>
              <a:gd name="connsiteX158" fmla="*/ 2186609 w 2465346"/>
              <a:gd name="connsiteY158" fmla="*/ 119269 h 548302"/>
              <a:gd name="connsiteX159" fmla="*/ 2226366 w 2465346"/>
              <a:gd name="connsiteY159" fmla="*/ 92765 h 548302"/>
              <a:gd name="connsiteX160" fmla="*/ 2319131 w 2465346"/>
              <a:gd name="connsiteY160" fmla="*/ 79513 h 548302"/>
              <a:gd name="connsiteX161" fmla="*/ 2372140 w 2465346"/>
              <a:gd name="connsiteY161" fmla="*/ 92765 h 548302"/>
              <a:gd name="connsiteX162" fmla="*/ 2425148 w 2465346"/>
              <a:gd name="connsiteY162" fmla="*/ 185530 h 548302"/>
              <a:gd name="connsiteX163" fmla="*/ 2438400 w 2465346"/>
              <a:gd name="connsiteY163" fmla="*/ 251791 h 548302"/>
              <a:gd name="connsiteX164" fmla="*/ 2425148 w 2465346"/>
              <a:gd name="connsiteY164" fmla="*/ 384313 h 548302"/>
              <a:gd name="connsiteX165" fmla="*/ 2385392 w 2465346"/>
              <a:gd name="connsiteY165" fmla="*/ 371061 h 548302"/>
              <a:gd name="connsiteX166" fmla="*/ 2372140 w 2465346"/>
              <a:gd name="connsiteY166" fmla="*/ 318052 h 548302"/>
              <a:gd name="connsiteX167" fmla="*/ 2345635 w 2465346"/>
              <a:gd name="connsiteY167" fmla="*/ 225287 h 548302"/>
              <a:gd name="connsiteX168" fmla="*/ 2358887 w 2465346"/>
              <a:gd name="connsiteY168" fmla="*/ 185530 h 548302"/>
              <a:gd name="connsiteX169" fmla="*/ 2398644 w 2465346"/>
              <a:gd name="connsiteY169" fmla="*/ 212035 h 548302"/>
              <a:gd name="connsiteX170" fmla="*/ 2425148 w 2465346"/>
              <a:gd name="connsiteY170" fmla="*/ 251791 h 548302"/>
              <a:gd name="connsiteX171" fmla="*/ 2451653 w 2465346"/>
              <a:gd name="connsiteY171" fmla="*/ 278295 h 548302"/>
              <a:gd name="connsiteX172" fmla="*/ 2464905 w 2465346"/>
              <a:gd name="connsiteY172" fmla="*/ 278295 h 5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465346" h="548302">
                <a:moveTo>
                  <a:pt x="0" y="185530"/>
                </a:moveTo>
                <a:cubicBezTo>
                  <a:pt x="57426" y="189947"/>
                  <a:pt x="115802" y="187486"/>
                  <a:pt x="172279" y="198782"/>
                </a:cubicBezTo>
                <a:cubicBezTo>
                  <a:pt x="184531" y="201232"/>
                  <a:pt x="190978" y="215531"/>
                  <a:pt x="198783" y="225287"/>
                </a:cubicBezTo>
                <a:cubicBezTo>
                  <a:pt x="265647" y="308869"/>
                  <a:pt x="187800" y="227556"/>
                  <a:pt x="251792" y="291548"/>
                </a:cubicBezTo>
                <a:cubicBezTo>
                  <a:pt x="267139" y="337588"/>
                  <a:pt x="284423" y="369685"/>
                  <a:pt x="251792" y="424069"/>
                </a:cubicBezTo>
                <a:cubicBezTo>
                  <a:pt x="245364" y="434783"/>
                  <a:pt x="234122" y="406400"/>
                  <a:pt x="225287" y="397565"/>
                </a:cubicBezTo>
                <a:cubicBezTo>
                  <a:pt x="212300" y="345617"/>
                  <a:pt x="201379" y="334079"/>
                  <a:pt x="225287" y="278295"/>
                </a:cubicBezTo>
                <a:cubicBezTo>
                  <a:pt x="230209" y="266811"/>
                  <a:pt x="242957" y="260626"/>
                  <a:pt x="251792" y="251791"/>
                </a:cubicBezTo>
                <a:cubicBezTo>
                  <a:pt x="260067" y="226967"/>
                  <a:pt x="264839" y="185530"/>
                  <a:pt x="304800" y="185530"/>
                </a:cubicBezTo>
                <a:cubicBezTo>
                  <a:pt x="317295" y="185530"/>
                  <a:pt x="322470" y="203200"/>
                  <a:pt x="331305" y="212035"/>
                </a:cubicBezTo>
                <a:cubicBezTo>
                  <a:pt x="336353" y="227180"/>
                  <a:pt x="361596" y="276403"/>
                  <a:pt x="331305" y="291548"/>
                </a:cubicBezTo>
                <a:cubicBezTo>
                  <a:pt x="318810" y="297795"/>
                  <a:pt x="304800" y="282713"/>
                  <a:pt x="291548" y="278295"/>
                </a:cubicBezTo>
                <a:cubicBezTo>
                  <a:pt x="267644" y="254391"/>
                  <a:pt x="238540" y="237140"/>
                  <a:pt x="238540" y="198782"/>
                </a:cubicBezTo>
                <a:cubicBezTo>
                  <a:pt x="238540" y="184813"/>
                  <a:pt x="240425" y="167145"/>
                  <a:pt x="251792" y="159026"/>
                </a:cubicBezTo>
                <a:cubicBezTo>
                  <a:pt x="274526" y="142787"/>
                  <a:pt x="331305" y="132521"/>
                  <a:pt x="331305" y="132521"/>
                </a:cubicBezTo>
                <a:cubicBezTo>
                  <a:pt x="344779" y="137013"/>
                  <a:pt x="395292" y="147267"/>
                  <a:pt x="397566" y="172278"/>
                </a:cubicBezTo>
                <a:cubicBezTo>
                  <a:pt x="401188" y="212115"/>
                  <a:pt x="390889" y="252091"/>
                  <a:pt x="384313" y="291548"/>
                </a:cubicBezTo>
                <a:cubicBezTo>
                  <a:pt x="382016" y="305327"/>
                  <a:pt x="379787" y="320396"/>
                  <a:pt x="371061" y="331304"/>
                </a:cubicBezTo>
                <a:cubicBezTo>
                  <a:pt x="361112" y="343741"/>
                  <a:pt x="344557" y="348973"/>
                  <a:pt x="331305" y="357808"/>
                </a:cubicBezTo>
                <a:cubicBezTo>
                  <a:pt x="285044" y="311549"/>
                  <a:pt x="308751" y="343157"/>
                  <a:pt x="278296" y="251791"/>
                </a:cubicBezTo>
                <a:lnTo>
                  <a:pt x="265044" y="212035"/>
                </a:lnTo>
                <a:lnTo>
                  <a:pt x="251792" y="172278"/>
                </a:lnTo>
                <a:cubicBezTo>
                  <a:pt x="256209" y="159026"/>
                  <a:pt x="251171" y="134153"/>
                  <a:pt x="265044" y="132521"/>
                </a:cubicBezTo>
                <a:cubicBezTo>
                  <a:pt x="362537" y="121051"/>
                  <a:pt x="435241" y="128428"/>
                  <a:pt x="516835" y="159026"/>
                </a:cubicBezTo>
                <a:cubicBezTo>
                  <a:pt x="539109" y="167379"/>
                  <a:pt x="561009" y="176695"/>
                  <a:pt x="583096" y="185530"/>
                </a:cubicBezTo>
                <a:cubicBezTo>
                  <a:pt x="604089" y="206524"/>
                  <a:pt x="622853" y="217387"/>
                  <a:pt x="622853" y="251791"/>
                </a:cubicBezTo>
                <a:cubicBezTo>
                  <a:pt x="622853" y="265760"/>
                  <a:pt x="614018" y="278296"/>
                  <a:pt x="609600" y="291548"/>
                </a:cubicBezTo>
                <a:lnTo>
                  <a:pt x="530087" y="278295"/>
                </a:lnTo>
                <a:cubicBezTo>
                  <a:pt x="510992" y="228648"/>
                  <a:pt x="536742" y="172051"/>
                  <a:pt x="543340" y="119269"/>
                </a:cubicBezTo>
                <a:cubicBezTo>
                  <a:pt x="547718" y="84248"/>
                  <a:pt x="551880" y="58486"/>
                  <a:pt x="583096" y="39756"/>
                </a:cubicBezTo>
                <a:cubicBezTo>
                  <a:pt x="595074" y="32569"/>
                  <a:pt x="609601" y="30921"/>
                  <a:pt x="622853" y="26504"/>
                </a:cubicBezTo>
                <a:cubicBezTo>
                  <a:pt x="636105" y="30921"/>
                  <a:pt x="652732" y="29878"/>
                  <a:pt x="662609" y="39756"/>
                </a:cubicBezTo>
                <a:cubicBezTo>
                  <a:pt x="695780" y="72927"/>
                  <a:pt x="682569" y="96886"/>
                  <a:pt x="702366" y="132521"/>
                </a:cubicBezTo>
                <a:cubicBezTo>
                  <a:pt x="717836" y="160367"/>
                  <a:pt x="755374" y="212035"/>
                  <a:pt x="755374" y="212035"/>
                </a:cubicBezTo>
                <a:cubicBezTo>
                  <a:pt x="759792" y="229704"/>
                  <a:pt x="763623" y="247531"/>
                  <a:pt x="768627" y="265043"/>
                </a:cubicBezTo>
                <a:cubicBezTo>
                  <a:pt x="780922" y="308075"/>
                  <a:pt x="797646" y="320277"/>
                  <a:pt x="768627" y="371061"/>
                </a:cubicBezTo>
                <a:cubicBezTo>
                  <a:pt x="760725" y="384890"/>
                  <a:pt x="742122" y="388730"/>
                  <a:pt x="728870" y="397565"/>
                </a:cubicBezTo>
                <a:cubicBezTo>
                  <a:pt x="706783" y="393148"/>
                  <a:pt x="678536" y="400240"/>
                  <a:pt x="662609" y="384313"/>
                </a:cubicBezTo>
                <a:cubicBezTo>
                  <a:pt x="642854" y="364558"/>
                  <a:pt x="636105" y="304800"/>
                  <a:pt x="636105" y="304800"/>
                </a:cubicBezTo>
                <a:cubicBezTo>
                  <a:pt x="640522" y="278296"/>
                  <a:pt x="638444" y="249841"/>
                  <a:pt x="649357" y="225287"/>
                </a:cubicBezTo>
                <a:cubicBezTo>
                  <a:pt x="656968" y="208161"/>
                  <a:pt x="674883" y="197727"/>
                  <a:pt x="689113" y="185530"/>
                </a:cubicBezTo>
                <a:cubicBezTo>
                  <a:pt x="705883" y="171156"/>
                  <a:pt x="725352" y="160148"/>
                  <a:pt x="742122" y="145774"/>
                </a:cubicBezTo>
                <a:cubicBezTo>
                  <a:pt x="805294" y="91627"/>
                  <a:pt x="754009" y="115307"/>
                  <a:pt x="821635" y="92765"/>
                </a:cubicBezTo>
                <a:cubicBezTo>
                  <a:pt x="878136" y="106890"/>
                  <a:pt x="875000" y="93477"/>
                  <a:pt x="901148" y="145774"/>
                </a:cubicBezTo>
                <a:cubicBezTo>
                  <a:pt x="907395" y="158268"/>
                  <a:pt x="924277" y="195408"/>
                  <a:pt x="914400" y="185530"/>
                </a:cubicBezTo>
                <a:cubicBezTo>
                  <a:pt x="900431" y="171560"/>
                  <a:pt x="894143" y="151262"/>
                  <a:pt x="887896" y="132521"/>
                </a:cubicBezTo>
                <a:cubicBezTo>
                  <a:pt x="876377" y="97964"/>
                  <a:pt x="887150" y="52261"/>
                  <a:pt x="861392" y="26504"/>
                </a:cubicBezTo>
                <a:lnTo>
                  <a:pt x="834887" y="0"/>
                </a:lnTo>
                <a:cubicBezTo>
                  <a:pt x="774558" y="180989"/>
                  <a:pt x="840377" y="-3977"/>
                  <a:pt x="781879" y="132521"/>
                </a:cubicBezTo>
                <a:cubicBezTo>
                  <a:pt x="770474" y="159133"/>
                  <a:pt x="762098" y="198393"/>
                  <a:pt x="755374" y="225287"/>
                </a:cubicBezTo>
                <a:cubicBezTo>
                  <a:pt x="759792" y="238539"/>
                  <a:pt x="761440" y="253065"/>
                  <a:pt x="768627" y="265043"/>
                </a:cubicBezTo>
                <a:cubicBezTo>
                  <a:pt x="775055" y="275757"/>
                  <a:pt x="784417" y="285120"/>
                  <a:pt x="795131" y="291548"/>
                </a:cubicBezTo>
                <a:cubicBezTo>
                  <a:pt x="807109" y="298735"/>
                  <a:pt x="820981" y="303476"/>
                  <a:pt x="834887" y="304800"/>
                </a:cubicBezTo>
                <a:cubicBezTo>
                  <a:pt x="914164" y="312350"/>
                  <a:pt x="993914" y="313635"/>
                  <a:pt x="1073427" y="318052"/>
                </a:cubicBezTo>
                <a:cubicBezTo>
                  <a:pt x="1001418" y="390061"/>
                  <a:pt x="1045067" y="375169"/>
                  <a:pt x="940905" y="357808"/>
                </a:cubicBezTo>
                <a:cubicBezTo>
                  <a:pt x="927503" y="337706"/>
                  <a:pt x="901148" y="305730"/>
                  <a:pt x="901148" y="278295"/>
                </a:cubicBezTo>
                <a:cubicBezTo>
                  <a:pt x="901148" y="260082"/>
                  <a:pt x="906255" y="241577"/>
                  <a:pt x="914400" y="225287"/>
                </a:cubicBezTo>
                <a:cubicBezTo>
                  <a:pt x="928646" y="196796"/>
                  <a:pt x="967409" y="145774"/>
                  <a:pt x="967409" y="145774"/>
                </a:cubicBezTo>
                <a:cubicBezTo>
                  <a:pt x="985079" y="150191"/>
                  <a:pt x="1004604" y="149990"/>
                  <a:pt x="1020418" y="159026"/>
                </a:cubicBezTo>
                <a:cubicBezTo>
                  <a:pt x="1077572" y="191685"/>
                  <a:pt x="1051237" y="200014"/>
                  <a:pt x="1073427" y="251791"/>
                </a:cubicBezTo>
                <a:cubicBezTo>
                  <a:pt x="1079701" y="266430"/>
                  <a:pt x="1091096" y="278296"/>
                  <a:pt x="1099931" y="291548"/>
                </a:cubicBezTo>
                <a:cubicBezTo>
                  <a:pt x="1113583" y="346156"/>
                  <a:pt x="1145462" y="448938"/>
                  <a:pt x="1099931" y="490330"/>
                </a:cubicBezTo>
                <a:cubicBezTo>
                  <a:pt x="1067082" y="520193"/>
                  <a:pt x="1011583" y="481495"/>
                  <a:pt x="967409" y="477078"/>
                </a:cubicBezTo>
                <a:cubicBezTo>
                  <a:pt x="925446" y="351185"/>
                  <a:pt x="928454" y="375987"/>
                  <a:pt x="967409" y="132521"/>
                </a:cubicBezTo>
                <a:cubicBezTo>
                  <a:pt x="969925" y="116794"/>
                  <a:pt x="993914" y="114852"/>
                  <a:pt x="1007166" y="106017"/>
                </a:cubicBezTo>
                <a:cubicBezTo>
                  <a:pt x="1038088" y="110434"/>
                  <a:pt x="1070013" y="110293"/>
                  <a:pt x="1099931" y="119269"/>
                </a:cubicBezTo>
                <a:cubicBezTo>
                  <a:pt x="1123810" y="126433"/>
                  <a:pt x="1149035" y="155122"/>
                  <a:pt x="1166192" y="172278"/>
                </a:cubicBezTo>
                <a:cubicBezTo>
                  <a:pt x="1180708" y="215828"/>
                  <a:pt x="1195652" y="239993"/>
                  <a:pt x="1166192" y="291548"/>
                </a:cubicBezTo>
                <a:cubicBezTo>
                  <a:pt x="1159261" y="303677"/>
                  <a:pt x="1139687" y="300383"/>
                  <a:pt x="1126435" y="304800"/>
                </a:cubicBezTo>
                <a:cubicBezTo>
                  <a:pt x="1113183" y="300383"/>
                  <a:pt x="1096556" y="301426"/>
                  <a:pt x="1086679" y="291548"/>
                </a:cubicBezTo>
                <a:cubicBezTo>
                  <a:pt x="1056840" y="261709"/>
                  <a:pt x="1085270" y="154229"/>
                  <a:pt x="1086679" y="145774"/>
                </a:cubicBezTo>
                <a:cubicBezTo>
                  <a:pt x="1094384" y="99543"/>
                  <a:pt x="1098057" y="88481"/>
                  <a:pt x="1126435" y="53008"/>
                </a:cubicBezTo>
                <a:cubicBezTo>
                  <a:pt x="1134240" y="43252"/>
                  <a:pt x="1142226" y="32932"/>
                  <a:pt x="1152940" y="26504"/>
                </a:cubicBezTo>
                <a:cubicBezTo>
                  <a:pt x="1164918" y="19317"/>
                  <a:pt x="1179444" y="17669"/>
                  <a:pt x="1192696" y="13252"/>
                </a:cubicBezTo>
                <a:cubicBezTo>
                  <a:pt x="1214783" y="17669"/>
                  <a:pt x="1239400" y="15329"/>
                  <a:pt x="1258957" y="26504"/>
                </a:cubicBezTo>
                <a:cubicBezTo>
                  <a:pt x="1283047" y="40270"/>
                  <a:pt x="1289337" y="84140"/>
                  <a:pt x="1298713" y="106017"/>
                </a:cubicBezTo>
                <a:cubicBezTo>
                  <a:pt x="1306495" y="124175"/>
                  <a:pt x="1316383" y="141356"/>
                  <a:pt x="1325218" y="159026"/>
                </a:cubicBezTo>
                <a:cubicBezTo>
                  <a:pt x="1355110" y="278595"/>
                  <a:pt x="1340203" y="230486"/>
                  <a:pt x="1364974" y="304800"/>
                </a:cubicBezTo>
                <a:cubicBezTo>
                  <a:pt x="1360557" y="318052"/>
                  <a:pt x="1365358" y="341526"/>
                  <a:pt x="1351722" y="344556"/>
                </a:cubicBezTo>
                <a:cubicBezTo>
                  <a:pt x="1266949" y="363394"/>
                  <a:pt x="1259086" y="344685"/>
                  <a:pt x="1219200" y="304800"/>
                </a:cubicBezTo>
                <a:cubicBezTo>
                  <a:pt x="1214783" y="291548"/>
                  <a:pt x="1205948" y="279012"/>
                  <a:pt x="1205948" y="265043"/>
                </a:cubicBezTo>
                <a:cubicBezTo>
                  <a:pt x="1205948" y="219438"/>
                  <a:pt x="1242041" y="160248"/>
                  <a:pt x="1285461" y="145774"/>
                </a:cubicBezTo>
                <a:lnTo>
                  <a:pt x="1325218" y="132521"/>
                </a:lnTo>
                <a:cubicBezTo>
                  <a:pt x="1351722" y="136939"/>
                  <a:pt x="1384509" y="128080"/>
                  <a:pt x="1404731" y="145774"/>
                </a:cubicBezTo>
                <a:cubicBezTo>
                  <a:pt x="1415055" y="154808"/>
                  <a:pt x="1438762" y="255394"/>
                  <a:pt x="1444487" y="278295"/>
                </a:cubicBezTo>
                <a:cubicBezTo>
                  <a:pt x="1442660" y="292912"/>
                  <a:pt x="1437337" y="391813"/>
                  <a:pt x="1417983" y="424069"/>
                </a:cubicBezTo>
                <a:cubicBezTo>
                  <a:pt x="1411555" y="434783"/>
                  <a:pt x="1401875" y="443643"/>
                  <a:pt x="1391479" y="450574"/>
                </a:cubicBezTo>
                <a:cubicBezTo>
                  <a:pt x="1375042" y="461532"/>
                  <a:pt x="1356140" y="468243"/>
                  <a:pt x="1338470" y="477078"/>
                </a:cubicBezTo>
                <a:cubicBezTo>
                  <a:pt x="1254282" y="449016"/>
                  <a:pt x="1290962" y="475576"/>
                  <a:pt x="1311966" y="318052"/>
                </a:cubicBezTo>
                <a:cubicBezTo>
                  <a:pt x="1317822" y="274130"/>
                  <a:pt x="1324960" y="258739"/>
                  <a:pt x="1351722" y="225287"/>
                </a:cubicBezTo>
                <a:cubicBezTo>
                  <a:pt x="1359527" y="215530"/>
                  <a:pt x="1367513" y="205210"/>
                  <a:pt x="1378227" y="198782"/>
                </a:cubicBezTo>
                <a:cubicBezTo>
                  <a:pt x="1463608" y="147553"/>
                  <a:pt x="1371567" y="230837"/>
                  <a:pt x="1457740" y="159026"/>
                </a:cubicBezTo>
                <a:cubicBezTo>
                  <a:pt x="1523920" y="103876"/>
                  <a:pt x="1467383" y="129306"/>
                  <a:pt x="1537253" y="106017"/>
                </a:cubicBezTo>
                <a:cubicBezTo>
                  <a:pt x="1550505" y="119269"/>
                  <a:pt x="1566613" y="130180"/>
                  <a:pt x="1577009" y="145774"/>
                </a:cubicBezTo>
                <a:cubicBezTo>
                  <a:pt x="1592113" y="168430"/>
                  <a:pt x="1598744" y="216804"/>
                  <a:pt x="1577009" y="238539"/>
                </a:cubicBezTo>
                <a:cubicBezTo>
                  <a:pt x="1564130" y="251418"/>
                  <a:pt x="1541670" y="247374"/>
                  <a:pt x="1524000" y="251791"/>
                </a:cubicBezTo>
                <a:cubicBezTo>
                  <a:pt x="1510748" y="260626"/>
                  <a:pt x="1500074" y="276536"/>
                  <a:pt x="1484244" y="278295"/>
                </a:cubicBezTo>
                <a:cubicBezTo>
                  <a:pt x="1410745" y="286462"/>
                  <a:pt x="1406643" y="266955"/>
                  <a:pt x="1364974" y="225287"/>
                </a:cubicBezTo>
                <a:cubicBezTo>
                  <a:pt x="1356139" y="207617"/>
                  <a:pt x="1338470" y="192033"/>
                  <a:pt x="1338470" y="172278"/>
                </a:cubicBezTo>
                <a:cubicBezTo>
                  <a:pt x="1338470" y="11597"/>
                  <a:pt x="1345139" y="33173"/>
                  <a:pt x="1391479" y="79513"/>
                </a:cubicBezTo>
                <a:cubicBezTo>
                  <a:pt x="1395896" y="97182"/>
                  <a:pt x="1399728" y="115009"/>
                  <a:pt x="1404731" y="132521"/>
                </a:cubicBezTo>
                <a:cubicBezTo>
                  <a:pt x="1408569" y="145953"/>
                  <a:pt x="1417983" y="158309"/>
                  <a:pt x="1417983" y="172278"/>
                </a:cubicBezTo>
                <a:cubicBezTo>
                  <a:pt x="1417983" y="238686"/>
                  <a:pt x="1409148" y="304800"/>
                  <a:pt x="1404731" y="371061"/>
                </a:cubicBezTo>
                <a:cubicBezTo>
                  <a:pt x="1391479" y="362226"/>
                  <a:pt x="1374924" y="356993"/>
                  <a:pt x="1364974" y="344556"/>
                </a:cubicBezTo>
                <a:cubicBezTo>
                  <a:pt x="1345929" y="320750"/>
                  <a:pt x="1348378" y="275026"/>
                  <a:pt x="1364974" y="251791"/>
                </a:cubicBezTo>
                <a:cubicBezTo>
                  <a:pt x="1377812" y="233818"/>
                  <a:pt x="1401015" y="226175"/>
                  <a:pt x="1417983" y="212035"/>
                </a:cubicBezTo>
                <a:cubicBezTo>
                  <a:pt x="1427581" y="204036"/>
                  <a:pt x="1434731" y="193335"/>
                  <a:pt x="1444487" y="185530"/>
                </a:cubicBezTo>
                <a:cubicBezTo>
                  <a:pt x="1456924" y="175580"/>
                  <a:pt x="1471807" y="168976"/>
                  <a:pt x="1484244" y="159026"/>
                </a:cubicBezTo>
                <a:cubicBezTo>
                  <a:pt x="1494000" y="151221"/>
                  <a:pt x="1500034" y="138949"/>
                  <a:pt x="1510748" y="132521"/>
                </a:cubicBezTo>
                <a:cubicBezTo>
                  <a:pt x="1522726" y="125334"/>
                  <a:pt x="1537253" y="123686"/>
                  <a:pt x="1550505" y="119269"/>
                </a:cubicBezTo>
                <a:cubicBezTo>
                  <a:pt x="1575156" y="143921"/>
                  <a:pt x="1586796" y="152096"/>
                  <a:pt x="1603513" y="185530"/>
                </a:cubicBezTo>
                <a:cubicBezTo>
                  <a:pt x="1609760" y="198024"/>
                  <a:pt x="1612348" y="212035"/>
                  <a:pt x="1616766" y="225287"/>
                </a:cubicBezTo>
                <a:cubicBezTo>
                  <a:pt x="1612348" y="242956"/>
                  <a:pt x="1611658" y="262005"/>
                  <a:pt x="1603513" y="278295"/>
                </a:cubicBezTo>
                <a:cubicBezTo>
                  <a:pt x="1597925" y="289470"/>
                  <a:pt x="1589130" y="307830"/>
                  <a:pt x="1577009" y="304800"/>
                </a:cubicBezTo>
                <a:cubicBezTo>
                  <a:pt x="1561557" y="300937"/>
                  <a:pt x="1559340" y="278295"/>
                  <a:pt x="1550505" y="265043"/>
                </a:cubicBezTo>
                <a:cubicBezTo>
                  <a:pt x="1527749" y="174021"/>
                  <a:pt x="1519847" y="171489"/>
                  <a:pt x="1563757" y="39756"/>
                </a:cubicBezTo>
                <a:cubicBezTo>
                  <a:pt x="1568793" y="24646"/>
                  <a:pt x="1590261" y="22087"/>
                  <a:pt x="1603513" y="13252"/>
                </a:cubicBezTo>
                <a:cubicBezTo>
                  <a:pt x="1635847" y="24030"/>
                  <a:pt x="1657338" y="27319"/>
                  <a:pt x="1683027" y="53008"/>
                </a:cubicBezTo>
                <a:cubicBezTo>
                  <a:pt x="1694289" y="64270"/>
                  <a:pt x="1700696" y="79513"/>
                  <a:pt x="1709531" y="92765"/>
                </a:cubicBezTo>
                <a:cubicBezTo>
                  <a:pt x="1734997" y="220097"/>
                  <a:pt x="1705395" y="102307"/>
                  <a:pt x="1749287" y="212035"/>
                </a:cubicBezTo>
                <a:cubicBezTo>
                  <a:pt x="1759663" y="237975"/>
                  <a:pt x="1775792" y="291548"/>
                  <a:pt x="1775792" y="291548"/>
                </a:cubicBezTo>
                <a:cubicBezTo>
                  <a:pt x="1775656" y="292367"/>
                  <a:pt x="1763025" y="393644"/>
                  <a:pt x="1749287" y="410817"/>
                </a:cubicBezTo>
                <a:cubicBezTo>
                  <a:pt x="1739337" y="423254"/>
                  <a:pt x="1722783" y="428486"/>
                  <a:pt x="1709531" y="437321"/>
                </a:cubicBezTo>
                <a:cubicBezTo>
                  <a:pt x="1696279" y="424069"/>
                  <a:pt x="1681019" y="412558"/>
                  <a:pt x="1669774" y="397565"/>
                </a:cubicBezTo>
                <a:cubicBezTo>
                  <a:pt x="1654319" y="376959"/>
                  <a:pt x="1643670" y="353146"/>
                  <a:pt x="1630018" y="331304"/>
                </a:cubicBezTo>
                <a:cubicBezTo>
                  <a:pt x="1621577" y="317798"/>
                  <a:pt x="1612348" y="304800"/>
                  <a:pt x="1603513" y="291548"/>
                </a:cubicBezTo>
                <a:cubicBezTo>
                  <a:pt x="1607931" y="251791"/>
                  <a:pt x="1601910" y="209418"/>
                  <a:pt x="1616766" y="172278"/>
                </a:cubicBezTo>
                <a:cubicBezTo>
                  <a:pt x="1621954" y="159308"/>
                  <a:pt x="1643091" y="162863"/>
                  <a:pt x="1656522" y="159026"/>
                </a:cubicBezTo>
                <a:cubicBezTo>
                  <a:pt x="1674035" y="154022"/>
                  <a:pt x="1691501" y="148350"/>
                  <a:pt x="1709531" y="145774"/>
                </a:cubicBezTo>
                <a:cubicBezTo>
                  <a:pt x="1753479" y="139496"/>
                  <a:pt x="1797879" y="136939"/>
                  <a:pt x="1842053" y="132521"/>
                </a:cubicBezTo>
                <a:cubicBezTo>
                  <a:pt x="1881809" y="136939"/>
                  <a:pt x="1922730" y="135249"/>
                  <a:pt x="1961322" y="145774"/>
                </a:cubicBezTo>
                <a:cubicBezTo>
                  <a:pt x="1973376" y="149062"/>
                  <a:pt x="1982239" y="161103"/>
                  <a:pt x="1987827" y="172278"/>
                </a:cubicBezTo>
                <a:cubicBezTo>
                  <a:pt x="2000321" y="197266"/>
                  <a:pt x="2014331" y="251791"/>
                  <a:pt x="2014331" y="251791"/>
                </a:cubicBezTo>
                <a:cubicBezTo>
                  <a:pt x="2009914" y="282713"/>
                  <a:pt x="2017634" y="318068"/>
                  <a:pt x="2001079" y="344556"/>
                </a:cubicBezTo>
                <a:cubicBezTo>
                  <a:pt x="1982429" y="374396"/>
                  <a:pt x="1876889" y="345945"/>
                  <a:pt x="1868557" y="344556"/>
                </a:cubicBezTo>
                <a:cubicBezTo>
                  <a:pt x="1859722" y="331304"/>
                  <a:pt x="1843046" y="320696"/>
                  <a:pt x="1842053" y="304800"/>
                </a:cubicBezTo>
                <a:cubicBezTo>
                  <a:pt x="1832542" y="152618"/>
                  <a:pt x="1829989" y="170495"/>
                  <a:pt x="1881809" y="92765"/>
                </a:cubicBezTo>
                <a:cubicBezTo>
                  <a:pt x="1912731" y="101600"/>
                  <a:pt x="1948847" y="99974"/>
                  <a:pt x="1974574" y="119269"/>
                </a:cubicBezTo>
                <a:cubicBezTo>
                  <a:pt x="1989145" y="130197"/>
                  <a:pt x="1982823" y="154765"/>
                  <a:pt x="1987827" y="172278"/>
                </a:cubicBezTo>
                <a:cubicBezTo>
                  <a:pt x="2000828" y="217780"/>
                  <a:pt x="2004021" y="217920"/>
                  <a:pt x="2027583" y="265043"/>
                </a:cubicBezTo>
                <a:cubicBezTo>
                  <a:pt x="2039602" y="349178"/>
                  <a:pt x="2062912" y="465615"/>
                  <a:pt x="2027583" y="543339"/>
                </a:cubicBezTo>
                <a:cubicBezTo>
                  <a:pt x="2018443" y="563446"/>
                  <a:pt x="1992244" y="516834"/>
                  <a:pt x="1974574" y="503582"/>
                </a:cubicBezTo>
                <a:cubicBezTo>
                  <a:pt x="1959412" y="427771"/>
                  <a:pt x="1950505" y="419555"/>
                  <a:pt x="1974574" y="331304"/>
                </a:cubicBezTo>
                <a:cubicBezTo>
                  <a:pt x="1979379" y="313687"/>
                  <a:pt x="2012277" y="277288"/>
                  <a:pt x="2027583" y="265043"/>
                </a:cubicBezTo>
                <a:cubicBezTo>
                  <a:pt x="2062077" y="237448"/>
                  <a:pt x="2102364" y="216765"/>
                  <a:pt x="2133600" y="185530"/>
                </a:cubicBezTo>
                <a:cubicBezTo>
                  <a:pt x="2187326" y="131805"/>
                  <a:pt x="2156594" y="154156"/>
                  <a:pt x="2226366" y="119269"/>
                </a:cubicBezTo>
                <a:cubicBezTo>
                  <a:pt x="2248453" y="123686"/>
                  <a:pt x="2273070" y="121346"/>
                  <a:pt x="2292627" y="132521"/>
                </a:cubicBezTo>
                <a:cubicBezTo>
                  <a:pt x="2319319" y="147774"/>
                  <a:pt x="2326606" y="202178"/>
                  <a:pt x="2332383" y="225287"/>
                </a:cubicBezTo>
                <a:cubicBezTo>
                  <a:pt x="2327966" y="256209"/>
                  <a:pt x="2334300" y="290747"/>
                  <a:pt x="2319131" y="318052"/>
                </a:cubicBezTo>
                <a:cubicBezTo>
                  <a:pt x="2311688" y="331450"/>
                  <a:pt x="2243809" y="351994"/>
                  <a:pt x="2226366" y="357808"/>
                </a:cubicBezTo>
                <a:cubicBezTo>
                  <a:pt x="2199862" y="344556"/>
                  <a:pt x="2171129" y="335045"/>
                  <a:pt x="2146853" y="318052"/>
                </a:cubicBezTo>
                <a:cubicBezTo>
                  <a:pt x="2126381" y="303722"/>
                  <a:pt x="2093844" y="265043"/>
                  <a:pt x="2093844" y="265043"/>
                </a:cubicBezTo>
                <a:cubicBezTo>
                  <a:pt x="2089427" y="242956"/>
                  <a:pt x="2087715" y="220150"/>
                  <a:pt x="2080592" y="198782"/>
                </a:cubicBezTo>
                <a:cubicBezTo>
                  <a:pt x="2055782" y="124352"/>
                  <a:pt x="2019867" y="146570"/>
                  <a:pt x="2067340" y="39756"/>
                </a:cubicBezTo>
                <a:cubicBezTo>
                  <a:pt x="2073013" y="26991"/>
                  <a:pt x="2093844" y="30921"/>
                  <a:pt x="2107096" y="26504"/>
                </a:cubicBezTo>
                <a:cubicBezTo>
                  <a:pt x="2140923" y="71606"/>
                  <a:pt x="2168573" y="96832"/>
                  <a:pt x="2173357" y="159026"/>
                </a:cubicBezTo>
                <a:cubicBezTo>
                  <a:pt x="2175753" y="190170"/>
                  <a:pt x="2164522" y="220869"/>
                  <a:pt x="2160105" y="251791"/>
                </a:cubicBezTo>
                <a:cubicBezTo>
                  <a:pt x="2146853" y="238539"/>
                  <a:pt x="2125497" y="230055"/>
                  <a:pt x="2120348" y="212035"/>
                </a:cubicBezTo>
                <a:cubicBezTo>
                  <a:pt x="2106311" y="162907"/>
                  <a:pt x="2158618" y="139262"/>
                  <a:pt x="2186609" y="119269"/>
                </a:cubicBezTo>
                <a:cubicBezTo>
                  <a:pt x="2199570" y="110012"/>
                  <a:pt x="2211110" y="97342"/>
                  <a:pt x="2226366" y="92765"/>
                </a:cubicBezTo>
                <a:cubicBezTo>
                  <a:pt x="2256284" y="83790"/>
                  <a:pt x="2288209" y="83930"/>
                  <a:pt x="2319131" y="79513"/>
                </a:cubicBezTo>
                <a:cubicBezTo>
                  <a:pt x="2336801" y="83930"/>
                  <a:pt x="2356326" y="83729"/>
                  <a:pt x="2372140" y="92765"/>
                </a:cubicBezTo>
                <a:cubicBezTo>
                  <a:pt x="2416702" y="118229"/>
                  <a:pt x="2415196" y="140745"/>
                  <a:pt x="2425148" y="185530"/>
                </a:cubicBezTo>
                <a:cubicBezTo>
                  <a:pt x="2430034" y="207518"/>
                  <a:pt x="2433983" y="229704"/>
                  <a:pt x="2438400" y="251791"/>
                </a:cubicBezTo>
                <a:cubicBezTo>
                  <a:pt x="2433983" y="295965"/>
                  <a:pt x="2443178" y="343745"/>
                  <a:pt x="2425148" y="384313"/>
                </a:cubicBezTo>
                <a:cubicBezTo>
                  <a:pt x="2419475" y="397078"/>
                  <a:pt x="2394118" y="381969"/>
                  <a:pt x="2385392" y="371061"/>
                </a:cubicBezTo>
                <a:cubicBezTo>
                  <a:pt x="2374014" y="356839"/>
                  <a:pt x="2377144" y="335565"/>
                  <a:pt x="2372140" y="318052"/>
                </a:cubicBezTo>
                <a:cubicBezTo>
                  <a:pt x="2334113" y="184960"/>
                  <a:pt x="2387066" y="391010"/>
                  <a:pt x="2345635" y="225287"/>
                </a:cubicBezTo>
                <a:cubicBezTo>
                  <a:pt x="2350052" y="212035"/>
                  <a:pt x="2345335" y="188918"/>
                  <a:pt x="2358887" y="185530"/>
                </a:cubicBezTo>
                <a:cubicBezTo>
                  <a:pt x="2374339" y="181667"/>
                  <a:pt x="2387382" y="200773"/>
                  <a:pt x="2398644" y="212035"/>
                </a:cubicBezTo>
                <a:cubicBezTo>
                  <a:pt x="2409906" y="223297"/>
                  <a:pt x="2415198" y="239354"/>
                  <a:pt x="2425148" y="251791"/>
                </a:cubicBezTo>
                <a:cubicBezTo>
                  <a:pt x="2432953" y="261547"/>
                  <a:pt x="2442818" y="269460"/>
                  <a:pt x="2451653" y="278295"/>
                </a:cubicBezTo>
                <a:cubicBezTo>
                  <a:pt x="2469096" y="330624"/>
                  <a:pt x="2464905" y="332021"/>
                  <a:pt x="2464905" y="278295"/>
                </a:cubicBezTo>
              </a:path>
            </a:pathLst>
          </a:cu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a:extLst>
              <a:ext uri="{FF2B5EF4-FFF2-40B4-BE49-F238E27FC236}">
                <a16:creationId xmlns:a16="http://schemas.microsoft.com/office/drawing/2014/main" id="{01A7E2D2-279D-4AB8-9070-9A83A5137FF4}"/>
              </a:ext>
            </a:extLst>
          </p:cNvPr>
          <p:cNvCxnSpPr>
            <a:cxnSpLocks/>
          </p:cNvCxnSpPr>
          <p:nvPr/>
        </p:nvCxnSpPr>
        <p:spPr>
          <a:xfrm>
            <a:off x="1066800" y="5475589"/>
            <a:ext cx="3709849" cy="10811"/>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sp>
        <p:nvSpPr>
          <p:cNvPr id="160" name="Text Box 4">
            <a:extLst>
              <a:ext uri="{FF2B5EF4-FFF2-40B4-BE49-F238E27FC236}">
                <a16:creationId xmlns:a16="http://schemas.microsoft.com/office/drawing/2014/main" id="{BC027942-A341-4F59-A280-81017F3575AE}"/>
              </a:ext>
            </a:extLst>
          </p:cNvPr>
          <p:cNvSpPr txBox="1">
            <a:spLocks noChangeArrowheads="1"/>
          </p:cNvSpPr>
          <p:nvPr/>
        </p:nvSpPr>
        <p:spPr bwMode="auto">
          <a:xfrm>
            <a:off x="7740650" y="3213101"/>
            <a:ext cx="12001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Innermost</a:t>
            </a:r>
          </a:p>
        </p:txBody>
      </p:sp>
      <p:sp>
        <p:nvSpPr>
          <p:cNvPr id="161" name="Text Box 5">
            <a:extLst>
              <a:ext uri="{FF2B5EF4-FFF2-40B4-BE49-F238E27FC236}">
                <a16:creationId xmlns:a16="http://schemas.microsoft.com/office/drawing/2014/main" id="{19AB2911-264A-47B4-BDCB-7D64F57DB003}"/>
              </a:ext>
            </a:extLst>
          </p:cNvPr>
          <p:cNvSpPr txBox="1">
            <a:spLocks noChangeArrowheads="1"/>
          </p:cNvSpPr>
          <p:nvPr/>
        </p:nvSpPr>
        <p:spPr bwMode="auto">
          <a:xfrm>
            <a:off x="7740650" y="5118101"/>
            <a:ext cx="1250950" cy="36671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Outermost</a:t>
            </a:r>
          </a:p>
        </p:txBody>
      </p:sp>
      <p:sp>
        <p:nvSpPr>
          <p:cNvPr id="162" name="Line 6">
            <a:extLst>
              <a:ext uri="{FF2B5EF4-FFF2-40B4-BE49-F238E27FC236}">
                <a16:creationId xmlns:a16="http://schemas.microsoft.com/office/drawing/2014/main" id="{1E91468C-9D09-4EFF-BFAE-0E441AD1419D}"/>
              </a:ext>
            </a:extLst>
          </p:cNvPr>
          <p:cNvSpPr>
            <a:spLocks noChangeShapeType="1"/>
          </p:cNvSpPr>
          <p:nvPr/>
        </p:nvSpPr>
        <p:spPr bwMode="auto">
          <a:xfrm>
            <a:off x="8407400" y="3579813"/>
            <a:ext cx="0" cy="1524000"/>
          </a:xfrm>
          <a:prstGeom prst="line">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TextBox 130">
            <a:extLst>
              <a:ext uri="{FF2B5EF4-FFF2-40B4-BE49-F238E27FC236}">
                <a16:creationId xmlns:a16="http://schemas.microsoft.com/office/drawing/2014/main" id="{3421321E-221B-4F95-B597-70F5442C0C6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6727293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7683A5-B91E-4CA8-B5BA-B07EE8BE34AD}" type="slidenum">
              <a:rPr lang="en-US" altLang="en-US" smtClean="0"/>
              <a:pPr/>
              <a:t>133</a:t>
            </a:fld>
            <a:endParaRPr lang="en-US" altLang="en-US"/>
          </a:p>
        </p:txBody>
      </p:sp>
      <p:sp>
        <p:nvSpPr>
          <p:cNvPr id="131" name="TextBox 130">
            <a:extLst>
              <a:ext uri="{FF2B5EF4-FFF2-40B4-BE49-F238E27FC236}">
                <a16:creationId xmlns:a16="http://schemas.microsoft.com/office/drawing/2014/main" id="{3421321E-221B-4F95-B597-70F5442C0C6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B45D268B-D34A-4C76-8392-44FB5E5FFA10}"/>
              </a:ext>
            </a:extLst>
          </p:cNvPr>
          <p:cNvSpPr txBox="1"/>
          <p:nvPr/>
        </p:nvSpPr>
        <p:spPr>
          <a:xfrm>
            <a:off x="933449" y="1905000"/>
            <a:ext cx="7277100" cy="830997"/>
          </a:xfrm>
          <a:prstGeom prst="rect">
            <a:avLst/>
          </a:prstGeom>
          <a:solidFill>
            <a:schemeClr val="accent1">
              <a:lumMod val="40000"/>
              <a:lumOff val="60000"/>
            </a:schemeClr>
          </a:solidFill>
        </p:spPr>
        <p:txBody>
          <a:bodyPr wrap="square" rtlCol="0">
            <a:spAutoFit/>
          </a:bodyPr>
          <a:lstStyle/>
          <a:p>
            <a:r>
              <a:rPr lang="en-US" sz="2400" i="1" dirty="0">
                <a:effectLst>
                  <a:outerShdw blurRad="38100" dist="38100" dir="2700000" algn="tl">
                    <a:srgbClr val="000000">
                      <a:alpha val="43137"/>
                    </a:srgbClr>
                  </a:outerShdw>
                </a:effectLst>
              </a:rPr>
              <a:t>Next we will look at macular OCT, and relate it to what we’ve learned about the anatomy of the retina</a:t>
            </a:r>
          </a:p>
        </p:txBody>
      </p:sp>
    </p:spTree>
    <p:extLst>
      <p:ext uri="{BB962C8B-B14F-4D97-AF65-F5344CB8AC3E}">
        <p14:creationId xmlns:p14="http://schemas.microsoft.com/office/powerpoint/2010/main" val="40121339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7683A5-B91E-4CA8-B5BA-B07EE8BE34AD}" type="slidenum">
              <a:rPr lang="en-US" altLang="en-US" smtClean="0"/>
              <a:pPr/>
              <a:t>134</a:t>
            </a:fld>
            <a:endParaRPr lang="en-US" altLang="en-US"/>
          </a:p>
        </p:txBody>
      </p:sp>
      <p:sp>
        <p:nvSpPr>
          <p:cNvPr id="131" name="TextBox 130">
            <a:extLst>
              <a:ext uri="{FF2B5EF4-FFF2-40B4-BE49-F238E27FC236}">
                <a16:creationId xmlns:a16="http://schemas.microsoft.com/office/drawing/2014/main" id="{3421321E-221B-4F95-B597-70F5442C0C6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63" name="Text Box 14">
            <a:extLst>
              <a:ext uri="{FF2B5EF4-FFF2-40B4-BE49-F238E27FC236}">
                <a16:creationId xmlns:a16="http://schemas.microsoft.com/office/drawing/2014/main" id="{D1D194DC-CE0B-4DA7-8321-FA8595F76588}"/>
              </a:ext>
            </a:extLst>
          </p:cNvPr>
          <p:cNvSpPr txBox="1">
            <a:spLocks noChangeArrowheads="1"/>
          </p:cNvSpPr>
          <p:nvPr/>
        </p:nvSpPr>
        <p:spPr bwMode="auto">
          <a:xfrm>
            <a:off x="714373" y="3098884"/>
            <a:ext cx="7715251" cy="553998"/>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600" dirty="0">
                <a:solidFill>
                  <a:srgbClr val="0000FF"/>
                </a:solidFill>
              </a:rPr>
              <a:t>OCT stand for </a:t>
            </a:r>
            <a:r>
              <a:rPr lang="en-US" altLang="en-US" sz="1600" i="1" dirty="0">
                <a:solidFill>
                  <a:srgbClr val="0000FF"/>
                </a:solidFill>
              </a:rPr>
              <a:t>optical coherence tomography</a:t>
            </a:r>
            <a:r>
              <a:rPr lang="en-US" altLang="en-US" sz="1600" dirty="0">
                <a:solidFill>
                  <a:srgbClr val="0000FF"/>
                </a:solidFill>
              </a:rPr>
              <a:t>. It allows cross-sectional imaging of ocular structures, including the retina (tomography means ‘cross-sectional image’). </a:t>
            </a:r>
          </a:p>
        </p:txBody>
      </p:sp>
      <p:sp>
        <p:nvSpPr>
          <p:cNvPr id="7" name="TextBox 6">
            <a:extLst>
              <a:ext uri="{FF2B5EF4-FFF2-40B4-BE49-F238E27FC236}">
                <a16:creationId xmlns:a16="http://schemas.microsoft.com/office/drawing/2014/main" id="{0889AC7A-457C-4E0D-B6E9-B73A7B930ADF}"/>
              </a:ext>
            </a:extLst>
          </p:cNvPr>
          <p:cNvSpPr txBox="1"/>
          <p:nvPr/>
        </p:nvSpPr>
        <p:spPr>
          <a:xfrm>
            <a:off x="933449" y="1905000"/>
            <a:ext cx="7277100" cy="830997"/>
          </a:xfrm>
          <a:prstGeom prst="rect">
            <a:avLst/>
          </a:prstGeom>
          <a:solidFill>
            <a:schemeClr val="accent1">
              <a:lumMod val="40000"/>
              <a:lumOff val="60000"/>
            </a:schemeClr>
          </a:solidFill>
        </p:spPr>
        <p:txBody>
          <a:bodyPr wrap="square" rtlCol="0">
            <a:spAutoFit/>
          </a:bodyPr>
          <a:lstStyle/>
          <a:p>
            <a:r>
              <a:rPr lang="en-US" sz="2400" i="1" dirty="0">
                <a:effectLst>
                  <a:outerShdw blurRad="38100" dist="38100" dir="2700000" algn="tl">
                    <a:srgbClr val="000000">
                      <a:alpha val="43137"/>
                    </a:srgbClr>
                  </a:outerShdw>
                </a:effectLst>
              </a:rPr>
              <a:t>Next we will look at macular OCT, and relate it to what we’ve learned about the anatomy of the retina</a:t>
            </a:r>
          </a:p>
        </p:txBody>
      </p:sp>
    </p:spTree>
    <p:extLst>
      <p:ext uri="{BB962C8B-B14F-4D97-AF65-F5344CB8AC3E}">
        <p14:creationId xmlns:p14="http://schemas.microsoft.com/office/powerpoint/2010/main" val="8488371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7683A5-B91E-4CA8-B5BA-B07EE8BE34AD}" type="slidenum">
              <a:rPr lang="en-US" altLang="en-US" smtClean="0"/>
              <a:pPr/>
              <a:t>135</a:t>
            </a:fld>
            <a:endParaRPr lang="en-US" altLang="en-US"/>
          </a:p>
        </p:txBody>
      </p:sp>
      <p:sp>
        <p:nvSpPr>
          <p:cNvPr id="131" name="TextBox 130">
            <a:extLst>
              <a:ext uri="{FF2B5EF4-FFF2-40B4-BE49-F238E27FC236}">
                <a16:creationId xmlns:a16="http://schemas.microsoft.com/office/drawing/2014/main" id="{3421321E-221B-4F95-B597-70F5442C0C6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63" name="Text Box 14">
            <a:extLst>
              <a:ext uri="{FF2B5EF4-FFF2-40B4-BE49-F238E27FC236}">
                <a16:creationId xmlns:a16="http://schemas.microsoft.com/office/drawing/2014/main" id="{D1D194DC-CE0B-4DA7-8321-FA8595F76588}"/>
              </a:ext>
            </a:extLst>
          </p:cNvPr>
          <p:cNvSpPr txBox="1">
            <a:spLocks noChangeArrowheads="1"/>
          </p:cNvSpPr>
          <p:nvPr/>
        </p:nvSpPr>
        <p:spPr bwMode="auto">
          <a:xfrm>
            <a:off x="714373" y="3098884"/>
            <a:ext cx="7715251" cy="1708160"/>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600" dirty="0">
                <a:solidFill>
                  <a:srgbClr val="0000FF"/>
                </a:solidFill>
              </a:rPr>
              <a:t>OCT stand for </a:t>
            </a:r>
            <a:r>
              <a:rPr lang="en-US" altLang="en-US" sz="1600" i="1" dirty="0">
                <a:solidFill>
                  <a:srgbClr val="0000FF"/>
                </a:solidFill>
              </a:rPr>
              <a:t>optical coherence tomography</a:t>
            </a:r>
            <a:r>
              <a:rPr lang="en-US" altLang="en-US" sz="1600" dirty="0">
                <a:solidFill>
                  <a:srgbClr val="0000FF"/>
                </a:solidFill>
              </a:rPr>
              <a:t>. It allows cross-sectional imaging of ocular structures, including the retina (tomography means ‘cross-sectional image’). </a:t>
            </a:r>
          </a:p>
          <a:p>
            <a:pPr eaLnBrk="1" hangingPunct="1">
              <a:lnSpc>
                <a:spcPts val="1800"/>
              </a:lnSpc>
              <a:spcBef>
                <a:spcPct val="0"/>
              </a:spcBef>
              <a:buClrTx/>
              <a:buSzTx/>
              <a:buFontTx/>
              <a:buNone/>
            </a:pPr>
            <a:endParaRPr lang="en-US" altLang="en-US" sz="1600" dirty="0">
              <a:solidFill>
                <a:srgbClr val="0000FF"/>
              </a:solidFill>
            </a:endParaRPr>
          </a:p>
          <a:p>
            <a:pPr eaLnBrk="1" hangingPunct="1">
              <a:lnSpc>
                <a:spcPts val="1800"/>
              </a:lnSpc>
              <a:spcBef>
                <a:spcPct val="0"/>
              </a:spcBef>
              <a:buClrTx/>
              <a:buSzTx/>
              <a:buFontTx/>
              <a:buNone/>
            </a:pPr>
            <a:r>
              <a:rPr lang="en-US" altLang="en-US" sz="1600" dirty="0"/>
              <a:t>It works via </a:t>
            </a:r>
            <a:r>
              <a:rPr lang="en-US" altLang="en-US" sz="1600" b="1" dirty="0"/>
              <a:t>interferometry:</a:t>
            </a:r>
            <a:r>
              <a:rPr lang="en-US" altLang="en-US" sz="1600" dirty="0"/>
              <a:t> A beam of coherent light is directed toward the retina, and reflects when it encounters boundaries between tissue layers of differing optical properties. The device gathers the reflected light and compares it to a standardized beam of light reflected from a reference mirror. </a:t>
            </a:r>
            <a:endParaRPr lang="en-US" altLang="en-US" sz="1600" dirty="0">
              <a:solidFill>
                <a:srgbClr val="0000FF"/>
              </a:solidFill>
            </a:endParaRPr>
          </a:p>
        </p:txBody>
      </p:sp>
      <p:sp>
        <p:nvSpPr>
          <p:cNvPr id="7" name="TextBox 6">
            <a:extLst>
              <a:ext uri="{FF2B5EF4-FFF2-40B4-BE49-F238E27FC236}">
                <a16:creationId xmlns:a16="http://schemas.microsoft.com/office/drawing/2014/main" id="{0889AC7A-457C-4E0D-B6E9-B73A7B930ADF}"/>
              </a:ext>
            </a:extLst>
          </p:cNvPr>
          <p:cNvSpPr txBox="1"/>
          <p:nvPr/>
        </p:nvSpPr>
        <p:spPr>
          <a:xfrm>
            <a:off x="933449" y="1905000"/>
            <a:ext cx="7277100" cy="830997"/>
          </a:xfrm>
          <a:prstGeom prst="rect">
            <a:avLst/>
          </a:prstGeom>
          <a:solidFill>
            <a:schemeClr val="accent1">
              <a:lumMod val="40000"/>
              <a:lumOff val="60000"/>
            </a:schemeClr>
          </a:solidFill>
        </p:spPr>
        <p:txBody>
          <a:bodyPr wrap="square" rtlCol="0">
            <a:spAutoFit/>
          </a:bodyPr>
          <a:lstStyle/>
          <a:p>
            <a:r>
              <a:rPr lang="en-US" sz="2400" i="1" dirty="0">
                <a:effectLst>
                  <a:outerShdw blurRad="38100" dist="38100" dir="2700000" algn="tl">
                    <a:srgbClr val="000000">
                      <a:alpha val="43137"/>
                    </a:srgbClr>
                  </a:outerShdw>
                </a:effectLst>
              </a:rPr>
              <a:t>Next we will look at macular OCT, and relate it to what we’ve learned about the anatomy of the retina</a:t>
            </a:r>
          </a:p>
        </p:txBody>
      </p:sp>
    </p:spTree>
    <p:extLst>
      <p:ext uri="{BB962C8B-B14F-4D97-AF65-F5344CB8AC3E}">
        <p14:creationId xmlns:p14="http://schemas.microsoft.com/office/powerpoint/2010/main" val="24276704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7683A5-B91E-4CA8-B5BA-B07EE8BE34AD}" type="slidenum">
              <a:rPr lang="en-US" altLang="en-US" smtClean="0"/>
              <a:pPr/>
              <a:t>136</a:t>
            </a:fld>
            <a:endParaRPr lang="en-US" altLang="en-US"/>
          </a:p>
        </p:txBody>
      </p:sp>
      <p:sp>
        <p:nvSpPr>
          <p:cNvPr id="131" name="TextBox 130">
            <a:extLst>
              <a:ext uri="{FF2B5EF4-FFF2-40B4-BE49-F238E27FC236}">
                <a16:creationId xmlns:a16="http://schemas.microsoft.com/office/drawing/2014/main" id="{3421321E-221B-4F95-B597-70F5442C0C6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63" name="Text Box 14">
            <a:extLst>
              <a:ext uri="{FF2B5EF4-FFF2-40B4-BE49-F238E27FC236}">
                <a16:creationId xmlns:a16="http://schemas.microsoft.com/office/drawing/2014/main" id="{D1D194DC-CE0B-4DA7-8321-FA8595F76588}"/>
              </a:ext>
            </a:extLst>
          </p:cNvPr>
          <p:cNvSpPr txBox="1">
            <a:spLocks noChangeArrowheads="1"/>
          </p:cNvSpPr>
          <p:nvPr/>
        </p:nvSpPr>
        <p:spPr bwMode="auto">
          <a:xfrm>
            <a:off x="714373" y="3098884"/>
            <a:ext cx="7715251" cy="216982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600" dirty="0">
                <a:solidFill>
                  <a:srgbClr val="0000FF"/>
                </a:solidFill>
              </a:rPr>
              <a:t>OCT stand for </a:t>
            </a:r>
            <a:r>
              <a:rPr lang="en-US" altLang="en-US" sz="1600" i="1" dirty="0">
                <a:solidFill>
                  <a:srgbClr val="0000FF"/>
                </a:solidFill>
              </a:rPr>
              <a:t>optical coherence tomography</a:t>
            </a:r>
            <a:r>
              <a:rPr lang="en-US" altLang="en-US" sz="1600" dirty="0">
                <a:solidFill>
                  <a:srgbClr val="0000FF"/>
                </a:solidFill>
              </a:rPr>
              <a:t>. It allows cross-sectional imaging of ocular structures, including the retina (tomography means ‘cross-sectional image’). </a:t>
            </a:r>
          </a:p>
          <a:p>
            <a:pPr eaLnBrk="1" hangingPunct="1">
              <a:lnSpc>
                <a:spcPts val="1800"/>
              </a:lnSpc>
              <a:spcBef>
                <a:spcPct val="0"/>
              </a:spcBef>
              <a:buClrTx/>
              <a:buSzTx/>
              <a:buFontTx/>
              <a:buNone/>
            </a:pPr>
            <a:endParaRPr lang="en-US" altLang="en-US" sz="1600" dirty="0">
              <a:solidFill>
                <a:srgbClr val="0000FF"/>
              </a:solidFill>
            </a:endParaRPr>
          </a:p>
          <a:p>
            <a:pPr eaLnBrk="1" hangingPunct="1">
              <a:lnSpc>
                <a:spcPts val="1800"/>
              </a:lnSpc>
              <a:spcBef>
                <a:spcPct val="0"/>
              </a:spcBef>
              <a:buClrTx/>
              <a:buSzTx/>
              <a:buFontTx/>
              <a:buNone/>
            </a:pPr>
            <a:r>
              <a:rPr lang="en-US" altLang="en-US" sz="1600" dirty="0"/>
              <a:t>It works via </a:t>
            </a:r>
            <a:r>
              <a:rPr lang="en-US" altLang="en-US" sz="1600" b="1" dirty="0"/>
              <a:t>interferometry:</a:t>
            </a:r>
            <a:r>
              <a:rPr lang="en-US" altLang="en-US" sz="1600" dirty="0"/>
              <a:t> A beam of coherent light is directed toward the retina, and reflects when it encounters boundaries between tissue layers of differing optical properties. The device gathers the reflected light and compares it to a standardized beam of light reflected from a reference mirror. </a:t>
            </a:r>
            <a:r>
              <a:rPr lang="en-US" altLang="en-US" sz="1600" dirty="0">
                <a:solidFill>
                  <a:srgbClr val="0000FF"/>
                </a:solidFill>
              </a:rPr>
              <a:t>In </a:t>
            </a:r>
            <a:r>
              <a:rPr lang="en-US" altLang="en-US" sz="1600" i="1" dirty="0">
                <a:solidFill>
                  <a:srgbClr val="0000FF"/>
                </a:solidFill>
              </a:rPr>
              <a:t>spectral-domain OCT </a:t>
            </a:r>
            <a:r>
              <a:rPr lang="en-US" altLang="en-US" sz="1600" dirty="0">
                <a:solidFill>
                  <a:srgbClr val="0000FF"/>
                </a:solidFill>
              </a:rPr>
              <a:t>(</a:t>
            </a:r>
            <a:r>
              <a:rPr lang="en-US" altLang="en-US" sz="1600" dirty="0" err="1">
                <a:solidFill>
                  <a:srgbClr val="0000FF"/>
                </a:solidFill>
              </a:rPr>
              <a:t>sdOCT</a:t>
            </a:r>
            <a:r>
              <a:rPr lang="en-US" altLang="en-US" sz="1600" dirty="0">
                <a:solidFill>
                  <a:srgbClr val="0000FF"/>
                </a:solidFill>
              </a:rPr>
              <a:t>), differences in the frequencies of the two reflected beams are used to infer the ultrastructure of the retina.</a:t>
            </a:r>
          </a:p>
        </p:txBody>
      </p:sp>
      <p:sp>
        <p:nvSpPr>
          <p:cNvPr id="7" name="TextBox 6">
            <a:extLst>
              <a:ext uri="{FF2B5EF4-FFF2-40B4-BE49-F238E27FC236}">
                <a16:creationId xmlns:a16="http://schemas.microsoft.com/office/drawing/2014/main" id="{0889AC7A-457C-4E0D-B6E9-B73A7B930ADF}"/>
              </a:ext>
            </a:extLst>
          </p:cNvPr>
          <p:cNvSpPr txBox="1"/>
          <p:nvPr/>
        </p:nvSpPr>
        <p:spPr>
          <a:xfrm>
            <a:off x="933449" y="1905000"/>
            <a:ext cx="7277100" cy="830997"/>
          </a:xfrm>
          <a:prstGeom prst="rect">
            <a:avLst/>
          </a:prstGeom>
          <a:solidFill>
            <a:schemeClr val="accent1">
              <a:lumMod val="40000"/>
              <a:lumOff val="60000"/>
            </a:schemeClr>
          </a:solidFill>
        </p:spPr>
        <p:txBody>
          <a:bodyPr wrap="square" rtlCol="0">
            <a:spAutoFit/>
          </a:bodyPr>
          <a:lstStyle/>
          <a:p>
            <a:r>
              <a:rPr lang="en-US" sz="2400" i="1" dirty="0">
                <a:effectLst>
                  <a:outerShdw blurRad="38100" dist="38100" dir="2700000" algn="tl">
                    <a:srgbClr val="000000">
                      <a:alpha val="43137"/>
                    </a:srgbClr>
                  </a:outerShdw>
                </a:effectLst>
              </a:rPr>
              <a:t>Next we will look at macular OCT, and relate it to what we’ve learned about the anatomy of the retina</a:t>
            </a:r>
          </a:p>
        </p:txBody>
      </p:sp>
    </p:spTree>
    <p:extLst>
      <p:ext uri="{BB962C8B-B14F-4D97-AF65-F5344CB8AC3E}">
        <p14:creationId xmlns:p14="http://schemas.microsoft.com/office/powerpoint/2010/main" val="7543633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137</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19735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17190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48768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48686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1524000" y="838200"/>
            <a:ext cx="1745974" cy="434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29039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48951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8620E11-510D-4D2F-BD41-29278168C712}"/>
              </a:ext>
            </a:extLst>
          </p:cNvPr>
          <p:cNvSpPr/>
          <p:nvPr/>
        </p:nvSpPr>
        <p:spPr>
          <a:xfrm>
            <a:off x="1769165" y="5105400"/>
            <a:ext cx="1355035" cy="17156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Arrow: Left 13">
            <a:extLst>
              <a:ext uri="{FF2B5EF4-FFF2-40B4-BE49-F238E27FC236}">
                <a16:creationId xmlns:a16="http://schemas.microsoft.com/office/drawing/2014/main" id="{A3BBB3A7-8CB4-42AC-9E7F-FDE5DAF789C9}"/>
              </a:ext>
            </a:extLst>
          </p:cNvPr>
          <p:cNvSpPr/>
          <p:nvPr/>
        </p:nvSpPr>
        <p:spPr>
          <a:xfrm>
            <a:off x="5562600" y="5974283"/>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7D7233EF-2464-4B15-9D76-106E77D28ADD}"/>
              </a:ext>
            </a:extLst>
          </p:cNvPr>
          <p:cNvSpPr/>
          <p:nvPr/>
        </p:nvSpPr>
        <p:spPr>
          <a:xfrm>
            <a:off x="5562600" y="51816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27C3DACE-6F02-4E5C-84C0-D43848C5AA1D}"/>
              </a:ext>
            </a:extLst>
          </p:cNvPr>
          <p:cNvSpPr/>
          <p:nvPr/>
        </p:nvSpPr>
        <p:spPr>
          <a:xfrm>
            <a:off x="5562600" y="3135868"/>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0D6192DC-171E-432E-A7D1-3FB62DB26292}"/>
              </a:ext>
            </a:extLst>
          </p:cNvPr>
          <p:cNvSpPr/>
          <p:nvPr/>
        </p:nvSpPr>
        <p:spPr>
          <a:xfrm>
            <a:off x="5562600" y="37338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DECA8CAC-2862-418E-A3E0-8723DB3759CD}"/>
              </a:ext>
            </a:extLst>
          </p:cNvPr>
          <p:cNvSpPr/>
          <p:nvPr/>
        </p:nvSpPr>
        <p:spPr>
          <a:xfrm>
            <a:off x="5562600" y="4488117"/>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DD01C5D8-AC40-4EC3-922E-99EFF58F8D7E}"/>
              </a:ext>
            </a:extLst>
          </p:cNvPr>
          <p:cNvSpPr/>
          <p:nvPr/>
        </p:nvSpPr>
        <p:spPr>
          <a:xfrm>
            <a:off x="5562600" y="27432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5E2E55-46EE-4138-A178-6067C7B76BB8}"/>
              </a:ext>
            </a:extLst>
          </p:cNvPr>
          <p:cNvSpPr txBox="1"/>
          <p:nvPr/>
        </p:nvSpPr>
        <p:spPr>
          <a:xfrm>
            <a:off x="160791" y="3164018"/>
            <a:ext cx="3200399" cy="1200329"/>
          </a:xfrm>
          <a:prstGeom prst="rect">
            <a:avLst/>
          </a:prstGeom>
          <a:noFill/>
        </p:spPr>
        <p:txBody>
          <a:bodyPr wrap="square" rtlCol="0">
            <a:spAutoFit/>
          </a:bodyPr>
          <a:lstStyle/>
          <a:p>
            <a:r>
              <a:rPr lang="en-US" dirty="0"/>
              <a:t>Recall this slide from earlier. The time/effort you spent committing it to memory is about to pay off. </a:t>
            </a:r>
            <a:endParaRPr lang="en-US" dirty="0">
              <a:solidFill>
                <a:srgbClr val="0000FF"/>
              </a:solidFill>
            </a:endParaRPr>
          </a:p>
        </p:txBody>
      </p:sp>
      <p:sp>
        <p:nvSpPr>
          <p:cNvPr id="29" name="TextBox 28">
            <a:extLst>
              <a:ext uri="{FF2B5EF4-FFF2-40B4-BE49-F238E27FC236}">
                <a16:creationId xmlns:a16="http://schemas.microsoft.com/office/drawing/2014/main" id="{FF22B1FB-656E-4766-9FC1-C4CE87957BFA}"/>
              </a:ext>
            </a:extLst>
          </p:cNvPr>
          <p:cNvSpPr txBox="1"/>
          <p:nvPr/>
        </p:nvSpPr>
        <p:spPr>
          <a:xfrm>
            <a:off x="6324600" y="5974283"/>
            <a:ext cx="2819400" cy="369332"/>
          </a:xfrm>
          <a:prstGeom prst="rect">
            <a:avLst/>
          </a:prstGeom>
          <a:noFill/>
        </p:spPr>
        <p:txBody>
          <a:bodyPr wrap="square" rtlCol="0">
            <a:spAutoFit/>
          </a:bodyPr>
          <a:lstStyle/>
          <a:p>
            <a:r>
              <a:rPr lang="en-US" dirty="0"/>
              <a:t>RPE/Bruch’s membrane</a:t>
            </a:r>
          </a:p>
        </p:txBody>
      </p:sp>
      <p:sp>
        <p:nvSpPr>
          <p:cNvPr id="30" name="TextBox 29">
            <a:extLst>
              <a:ext uri="{FF2B5EF4-FFF2-40B4-BE49-F238E27FC236}">
                <a16:creationId xmlns:a16="http://schemas.microsoft.com/office/drawing/2014/main" id="{21ED4ADB-B4A9-4080-8350-3520C1B88A08}"/>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1" name="TextBox 30">
            <a:extLst>
              <a:ext uri="{FF2B5EF4-FFF2-40B4-BE49-F238E27FC236}">
                <a16:creationId xmlns:a16="http://schemas.microsoft.com/office/drawing/2014/main" id="{72C5B8A4-C94E-43FD-A611-D3F1F08B0B35}"/>
              </a:ext>
            </a:extLst>
          </p:cNvPr>
          <p:cNvSpPr txBox="1"/>
          <p:nvPr/>
        </p:nvSpPr>
        <p:spPr>
          <a:xfrm>
            <a:off x="6324600" y="3135868"/>
            <a:ext cx="2590800" cy="369332"/>
          </a:xfrm>
          <a:prstGeom prst="rect">
            <a:avLst/>
          </a:prstGeom>
          <a:noFill/>
        </p:spPr>
        <p:txBody>
          <a:bodyPr wrap="square" rtlCol="0">
            <a:spAutoFit/>
          </a:bodyPr>
          <a:lstStyle/>
          <a:p>
            <a:r>
              <a:rPr lang="en-US" dirty="0"/>
              <a:t>The myoid zone</a:t>
            </a:r>
          </a:p>
        </p:txBody>
      </p:sp>
      <p:sp>
        <p:nvSpPr>
          <p:cNvPr id="32" name="TextBox 31">
            <a:extLst>
              <a:ext uri="{FF2B5EF4-FFF2-40B4-BE49-F238E27FC236}">
                <a16:creationId xmlns:a16="http://schemas.microsoft.com/office/drawing/2014/main" id="{76FDD4DC-A6AF-4346-8CBC-C2F27102374B}"/>
              </a:ext>
            </a:extLst>
          </p:cNvPr>
          <p:cNvSpPr txBox="1"/>
          <p:nvPr/>
        </p:nvSpPr>
        <p:spPr>
          <a:xfrm>
            <a:off x="6324600" y="3733800"/>
            <a:ext cx="2590800" cy="369332"/>
          </a:xfrm>
          <a:prstGeom prst="rect">
            <a:avLst/>
          </a:prstGeom>
          <a:noFill/>
        </p:spPr>
        <p:txBody>
          <a:bodyPr wrap="square" rtlCol="0">
            <a:spAutoFit/>
          </a:bodyPr>
          <a:lstStyle/>
          <a:p>
            <a:r>
              <a:rPr lang="en-US" dirty="0"/>
              <a:t>The ellipsoid zone</a:t>
            </a:r>
          </a:p>
        </p:txBody>
      </p:sp>
      <p:sp>
        <p:nvSpPr>
          <p:cNvPr id="33" name="TextBox 32">
            <a:extLst>
              <a:ext uri="{FF2B5EF4-FFF2-40B4-BE49-F238E27FC236}">
                <a16:creationId xmlns:a16="http://schemas.microsoft.com/office/drawing/2014/main" id="{F0E9C1A4-F86A-4DA0-AA3C-CF98B02315B2}"/>
              </a:ext>
            </a:extLst>
          </p:cNvPr>
          <p:cNvSpPr txBox="1"/>
          <p:nvPr/>
        </p:nvSpPr>
        <p:spPr>
          <a:xfrm>
            <a:off x="6324600" y="4488117"/>
            <a:ext cx="2590800" cy="369332"/>
          </a:xfrm>
          <a:prstGeom prst="rect">
            <a:avLst/>
          </a:prstGeom>
          <a:noFill/>
        </p:spPr>
        <p:txBody>
          <a:bodyPr wrap="square" rtlCol="0">
            <a:spAutoFit/>
          </a:bodyPr>
          <a:lstStyle/>
          <a:p>
            <a:r>
              <a:rPr lang="en-US" dirty="0"/>
              <a:t>PR outer segs</a:t>
            </a:r>
          </a:p>
        </p:txBody>
      </p:sp>
      <p:sp>
        <p:nvSpPr>
          <p:cNvPr id="34" name="TextBox 33">
            <a:extLst>
              <a:ext uri="{FF2B5EF4-FFF2-40B4-BE49-F238E27FC236}">
                <a16:creationId xmlns:a16="http://schemas.microsoft.com/office/drawing/2014/main" id="{BE8E92F3-5642-4EB6-B639-9CAABB9A3D97}"/>
              </a:ext>
            </a:extLst>
          </p:cNvPr>
          <p:cNvSpPr txBox="1"/>
          <p:nvPr/>
        </p:nvSpPr>
        <p:spPr>
          <a:xfrm>
            <a:off x="6324600" y="2743200"/>
            <a:ext cx="2590800" cy="369332"/>
          </a:xfrm>
          <a:prstGeom prst="rect">
            <a:avLst/>
          </a:prstGeom>
          <a:noFill/>
        </p:spPr>
        <p:txBody>
          <a:bodyPr wrap="square" rtlCol="0">
            <a:spAutoFit/>
          </a:bodyPr>
          <a:lstStyle/>
          <a:p>
            <a:r>
              <a:rPr lang="en-US" dirty="0"/>
              <a:t>The ELM</a:t>
            </a:r>
          </a:p>
        </p:txBody>
      </p:sp>
    </p:spTree>
    <p:extLst>
      <p:ext uri="{BB962C8B-B14F-4D97-AF65-F5344CB8AC3E}">
        <p14:creationId xmlns:p14="http://schemas.microsoft.com/office/powerpoint/2010/main" val="34219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138</a:t>
            </a:fld>
            <a:endParaRPr lang="en-US" altLang="en-US"/>
          </a:p>
        </p:txBody>
      </p:sp>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B35E2E55-46EE-4138-A178-6067C7B76BB8}"/>
              </a:ext>
            </a:extLst>
          </p:cNvPr>
          <p:cNvSpPr txBox="1"/>
          <p:nvPr/>
        </p:nvSpPr>
        <p:spPr>
          <a:xfrm>
            <a:off x="160791" y="3164018"/>
            <a:ext cx="3420609" cy="2031325"/>
          </a:xfrm>
          <a:prstGeom prst="rect">
            <a:avLst/>
          </a:prstGeom>
          <a:noFill/>
        </p:spPr>
        <p:txBody>
          <a:bodyPr wrap="square" rtlCol="0">
            <a:spAutoFit/>
          </a:bodyPr>
          <a:lstStyle/>
          <a:p>
            <a:r>
              <a:rPr lang="en-US" dirty="0"/>
              <a:t>Recall this slide from earlier. The time/effort you spent committing it to memory is about to pay off. </a:t>
            </a:r>
            <a:r>
              <a:rPr lang="en-US" dirty="0">
                <a:solidFill>
                  <a:srgbClr val="0000FF"/>
                </a:solidFill>
              </a:rPr>
              <a:t>As we will see, these structures are visible on </a:t>
            </a:r>
            <a:r>
              <a:rPr lang="en-US" dirty="0" err="1">
                <a:solidFill>
                  <a:srgbClr val="0000FF"/>
                </a:solidFill>
              </a:rPr>
              <a:t>sdOCT</a:t>
            </a:r>
            <a:r>
              <a:rPr lang="en-US" dirty="0">
                <a:solidFill>
                  <a:srgbClr val="0000FF"/>
                </a:solidFill>
              </a:rPr>
              <a:t>, and it’s vital you be able to recognize them.</a:t>
            </a:r>
          </a:p>
        </p:txBody>
      </p:sp>
      <p:sp>
        <p:nvSpPr>
          <p:cNvPr id="29" name="TextBox 28">
            <a:extLst>
              <a:ext uri="{FF2B5EF4-FFF2-40B4-BE49-F238E27FC236}">
                <a16:creationId xmlns:a16="http://schemas.microsoft.com/office/drawing/2014/main" id="{FF22B1FB-656E-4766-9FC1-C4CE87957BFA}"/>
              </a:ext>
            </a:extLst>
          </p:cNvPr>
          <p:cNvSpPr txBox="1"/>
          <p:nvPr/>
        </p:nvSpPr>
        <p:spPr>
          <a:xfrm>
            <a:off x="6324600" y="5974283"/>
            <a:ext cx="2819400" cy="369332"/>
          </a:xfrm>
          <a:prstGeom prst="rect">
            <a:avLst/>
          </a:prstGeom>
          <a:noFill/>
        </p:spPr>
        <p:txBody>
          <a:bodyPr wrap="square" rtlCol="0">
            <a:spAutoFit/>
          </a:bodyPr>
          <a:lstStyle/>
          <a:p>
            <a:r>
              <a:rPr lang="en-US" dirty="0"/>
              <a:t>RPE/Bruch’s membrane</a:t>
            </a:r>
          </a:p>
        </p:txBody>
      </p:sp>
      <p:sp>
        <p:nvSpPr>
          <p:cNvPr id="30" name="TextBox 29">
            <a:extLst>
              <a:ext uri="{FF2B5EF4-FFF2-40B4-BE49-F238E27FC236}">
                <a16:creationId xmlns:a16="http://schemas.microsoft.com/office/drawing/2014/main" id="{21ED4ADB-B4A9-4080-8350-3520C1B88A08}"/>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1" name="TextBox 30">
            <a:extLst>
              <a:ext uri="{FF2B5EF4-FFF2-40B4-BE49-F238E27FC236}">
                <a16:creationId xmlns:a16="http://schemas.microsoft.com/office/drawing/2014/main" id="{72C5B8A4-C94E-43FD-A611-D3F1F08B0B35}"/>
              </a:ext>
            </a:extLst>
          </p:cNvPr>
          <p:cNvSpPr txBox="1"/>
          <p:nvPr/>
        </p:nvSpPr>
        <p:spPr>
          <a:xfrm>
            <a:off x="6324600" y="3135868"/>
            <a:ext cx="2590800" cy="369332"/>
          </a:xfrm>
          <a:prstGeom prst="rect">
            <a:avLst/>
          </a:prstGeom>
          <a:noFill/>
        </p:spPr>
        <p:txBody>
          <a:bodyPr wrap="square" rtlCol="0">
            <a:spAutoFit/>
          </a:bodyPr>
          <a:lstStyle/>
          <a:p>
            <a:r>
              <a:rPr lang="en-US" dirty="0"/>
              <a:t>The myoid zone</a:t>
            </a:r>
          </a:p>
        </p:txBody>
      </p:sp>
      <p:sp>
        <p:nvSpPr>
          <p:cNvPr id="32" name="TextBox 31">
            <a:extLst>
              <a:ext uri="{FF2B5EF4-FFF2-40B4-BE49-F238E27FC236}">
                <a16:creationId xmlns:a16="http://schemas.microsoft.com/office/drawing/2014/main" id="{76FDD4DC-A6AF-4346-8CBC-C2F27102374B}"/>
              </a:ext>
            </a:extLst>
          </p:cNvPr>
          <p:cNvSpPr txBox="1"/>
          <p:nvPr/>
        </p:nvSpPr>
        <p:spPr>
          <a:xfrm>
            <a:off x="6324600" y="3733800"/>
            <a:ext cx="2590800" cy="369332"/>
          </a:xfrm>
          <a:prstGeom prst="rect">
            <a:avLst/>
          </a:prstGeom>
          <a:noFill/>
        </p:spPr>
        <p:txBody>
          <a:bodyPr wrap="square" rtlCol="0">
            <a:spAutoFit/>
          </a:bodyPr>
          <a:lstStyle/>
          <a:p>
            <a:r>
              <a:rPr lang="en-US" dirty="0"/>
              <a:t>The ellipsoid zone</a:t>
            </a:r>
          </a:p>
        </p:txBody>
      </p:sp>
      <p:sp>
        <p:nvSpPr>
          <p:cNvPr id="33" name="TextBox 32">
            <a:extLst>
              <a:ext uri="{FF2B5EF4-FFF2-40B4-BE49-F238E27FC236}">
                <a16:creationId xmlns:a16="http://schemas.microsoft.com/office/drawing/2014/main" id="{F0E9C1A4-F86A-4DA0-AA3C-CF98B02315B2}"/>
              </a:ext>
            </a:extLst>
          </p:cNvPr>
          <p:cNvSpPr txBox="1"/>
          <p:nvPr/>
        </p:nvSpPr>
        <p:spPr>
          <a:xfrm>
            <a:off x="6324600" y="4488117"/>
            <a:ext cx="2590800" cy="369332"/>
          </a:xfrm>
          <a:prstGeom prst="rect">
            <a:avLst/>
          </a:prstGeom>
          <a:noFill/>
        </p:spPr>
        <p:txBody>
          <a:bodyPr wrap="square" rtlCol="0">
            <a:spAutoFit/>
          </a:bodyPr>
          <a:lstStyle/>
          <a:p>
            <a:r>
              <a:rPr lang="en-US" dirty="0"/>
              <a:t>PR outer segs</a:t>
            </a:r>
          </a:p>
        </p:txBody>
      </p:sp>
      <p:sp>
        <p:nvSpPr>
          <p:cNvPr id="34" name="TextBox 33">
            <a:extLst>
              <a:ext uri="{FF2B5EF4-FFF2-40B4-BE49-F238E27FC236}">
                <a16:creationId xmlns:a16="http://schemas.microsoft.com/office/drawing/2014/main" id="{BE8E92F3-5642-4EB6-B639-9CAABB9A3D97}"/>
              </a:ext>
            </a:extLst>
          </p:cNvPr>
          <p:cNvSpPr txBox="1"/>
          <p:nvPr/>
        </p:nvSpPr>
        <p:spPr>
          <a:xfrm>
            <a:off x="6324600" y="2743200"/>
            <a:ext cx="2590800" cy="369332"/>
          </a:xfrm>
          <a:prstGeom prst="rect">
            <a:avLst/>
          </a:prstGeom>
          <a:noFill/>
        </p:spPr>
        <p:txBody>
          <a:bodyPr wrap="square" rtlCol="0">
            <a:spAutoFit/>
          </a:bodyPr>
          <a:lstStyle/>
          <a:p>
            <a:r>
              <a:rPr lang="en-US" dirty="0"/>
              <a:t>The ELM</a:t>
            </a:r>
          </a:p>
        </p:txBody>
      </p:sp>
    </p:spTree>
    <p:extLst>
      <p:ext uri="{BB962C8B-B14F-4D97-AF65-F5344CB8AC3E}">
        <p14:creationId xmlns:p14="http://schemas.microsoft.com/office/powerpoint/2010/main" val="42154731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139</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819400" cy="369332"/>
          </a:xfrm>
          <a:prstGeom prst="rect">
            <a:avLst/>
          </a:prstGeom>
          <a:noFill/>
        </p:spPr>
        <p:txBody>
          <a:bodyPr wrap="square" rtlCol="0">
            <a:spAutoFit/>
          </a:bodyPr>
          <a:lstStyle/>
          <a:p>
            <a:r>
              <a:rPr lang="en-US" b="1"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solidFill>
                  <a:schemeClr val="bg1">
                    <a:lumMod val="75000"/>
                  </a:schemeClr>
                </a:solidFill>
              </a:rPr>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solidFill>
                  <a:schemeClr val="bg1">
                    <a:lumMod val="75000"/>
                  </a:schemeClr>
                </a:solidFill>
              </a:rPr>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solidFill>
                  <a:schemeClr val="bg1">
                    <a:lumMod val="75000"/>
                  </a:schemeClr>
                </a:solidFill>
              </a:rPr>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40" name="TextBox 39">
            <a:extLst>
              <a:ext uri="{FF2B5EF4-FFF2-40B4-BE49-F238E27FC236}">
                <a16:creationId xmlns:a16="http://schemas.microsoft.com/office/drawing/2014/main" id="{9167BC65-5751-4CE4-A6B3-8B37D891B531}"/>
              </a:ext>
            </a:extLst>
          </p:cNvPr>
          <p:cNvSpPr txBox="1"/>
          <p:nvPr/>
        </p:nvSpPr>
        <p:spPr>
          <a:xfrm>
            <a:off x="2088001" y="688297"/>
            <a:ext cx="4203971" cy="338554"/>
          </a:xfrm>
          <a:prstGeom prst="rect">
            <a:avLst/>
          </a:prstGeom>
          <a:noFill/>
        </p:spPr>
        <p:txBody>
          <a:bodyPr wrap="none" rtlCol="0">
            <a:spAutoFit/>
          </a:bodyPr>
          <a:lstStyle/>
          <a:p>
            <a:r>
              <a:rPr lang="en-US" sz="1600" i="1" dirty="0">
                <a:solidFill>
                  <a:srgbClr val="0000FF"/>
                </a:solidFill>
              </a:rPr>
              <a:t>Let’s identify the </a:t>
            </a:r>
            <a:r>
              <a:rPr lang="en-US" sz="1600" dirty="0">
                <a:solidFill>
                  <a:srgbClr val="0000FF"/>
                </a:solidFill>
              </a:rPr>
              <a:t>RPE/Bruch’s complex </a:t>
            </a:r>
            <a:r>
              <a:rPr lang="en-US" sz="1600" i="1" dirty="0">
                <a:solidFill>
                  <a:srgbClr val="0000FF"/>
                </a:solidFill>
              </a:rPr>
              <a:t>first. </a:t>
            </a:r>
            <a:endParaRPr lang="en-US" sz="1600" dirty="0">
              <a:solidFill>
                <a:srgbClr val="0000FF"/>
              </a:solidFill>
            </a:endParaRPr>
          </a:p>
        </p:txBody>
      </p:sp>
      <p:sp>
        <p:nvSpPr>
          <p:cNvPr id="6" name="Arrow: Left 5">
            <a:extLst>
              <a:ext uri="{FF2B5EF4-FFF2-40B4-BE49-F238E27FC236}">
                <a16:creationId xmlns:a16="http://schemas.microsoft.com/office/drawing/2014/main" id="{7E0A4CB2-B074-4245-B8F8-033D4D1EB475}"/>
              </a:ext>
            </a:extLst>
          </p:cNvPr>
          <p:cNvSpPr/>
          <p:nvPr/>
        </p:nvSpPr>
        <p:spPr>
          <a:xfrm rot="2558615">
            <a:off x="5475339" y="1799756"/>
            <a:ext cx="2952671" cy="816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Look up here</a:t>
            </a:r>
          </a:p>
        </p:txBody>
      </p:sp>
    </p:spTree>
    <p:extLst>
      <p:ext uri="{BB962C8B-B14F-4D97-AF65-F5344CB8AC3E}">
        <p14:creationId xmlns:p14="http://schemas.microsoft.com/office/powerpoint/2010/main" val="131614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14</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AA1889A6-415A-42F7-B53A-27B5836E6E48}"/>
              </a:ext>
            </a:extLst>
          </p:cNvPr>
          <p:cNvSpPr txBox="1"/>
          <p:nvPr/>
        </p:nvSpPr>
        <p:spPr>
          <a:xfrm>
            <a:off x="533399" y="4140875"/>
            <a:ext cx="7924801" cy="2031325"/>
          </a:xfrm>
          <a:prstGeom prst="rect">
            <a:avLst/>
          </a:prstGeom>
          <a:solidFill>
            <a:schemeClr val="accent5"/>
          </a:solidFill>
        </p:spPr>
        <p:txBody>
          <a:bodyPr wrap="square" rtlCol="0">
            <a:spAutoFit/>
          </a:bodyPr>
          <a:lstStyle/>
          <a:p>
            <a:r>
              <a:rPr lang="en-US" sz="1400" dirty="0">
                <a:solidFill>
                  <a:srgbClr val="00B050"/>
                </a:solidFill>
              </a:rPr>
              <a:t>Let’s drill down on the PRs. Their fundamental role is to convert light energy into electrical (neural) impulses, </a:t>
            </a:r>
            <a:r>
              <a:rPr lang="en-US" sz="1400" dirty="0" err="1">
                <a:solidFill>
                  <a:srgbClr val="00B050"/>
                </a:solidFill>
              </a:rPr>
              <a:t>ie</a:t>
            </a:r>
            <a:r>
              <a:rPr lang="en-US" sz="1400" dirty="0">
                <a:solidFill>
                  <a:srgbClr val="00B050"/>
                </a:solidFill>
              </a:rPr>
              <a:t>, they are the site at which </a:t>
            </a:r>
            <a:r>
              <a:rPr lang="en-US" sz="1400" dirty="0"/>
              <a:t>phototransduction</a:t>
            </a:r>
            <a:r>
              <a:rPr lang="en-US" sz="1400" dirty="0">
                <a:solidFill>
                  <a:srgbClr val="00B050"/>
                </a:solidFill>
              </a:rPr>
              <a:t> occurs. There are two basic PR types: Rods and cones, each named for the shape of their outer segments (we’ll explain what an outer seg is shortly). In the average human retina there are 100-125M rods, and 6-7M cones.</a:t>
            </a:r>
            <a:endParaRPr lang="en-US" sz="1400" dirty="0">
              <a:solidFill>
                <a:schemeClr val="accent5"/>
              </a:solidFill>
            </a:endParaRPr>
          </a:p>
          <a:p>
            <a:endParaRPr lang="en-US" sz="1400" dirty="0">
              <a:solidFill>
                <a:schemeClr val="accent5"/>
              </a:solidFill>
            </a:endParaRPr>
          </a:p>
          <a:p>
            <a:r>
              <a:rPr lang="en-US" sz="1400" dirty="0">
                <a:solidFill>
                  <a:schemeClr val="accent5"/>
                </a:solidFill>
              </a:rPr>
              <a:t>Rods and cones differ in many ways, but the most fundamental is that cones provide color vision, whereas rods provide monochromatic vision. There are three types of cones; they differ in terms of the wavelength of light to which they are most responsive: Short wavelength (S cones), medium (M cones), and long (L cones).</a:t>
            </a:r>
          </a:p>
        </p:txBody>
      </p:sp>
    </p:spTree>
    <p:extLst>
      <p:ext uri="{BB962C8B-B14F-4D97-AF65-F5344CB8AC3E}">
        <p14:creationId xmlns:p14="http://schemas.microsoft.com/office/powerpoint/2010/main" val="34151686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140</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819400" cy="369332"/>
          </a:xfrm>
          <a:prstGeom prst="rect">
            <a:avLst/>
          </a:prstGeom>
          <a:noFill/>
        </p:spPr>
        <p:txBody>
          <a:bodyPr wrap="square" rtlCol="0">
            <a:spAutoFit/>
          </a:bodyPr>
          <a:lstStyle/>
          <a:p>
            <a:r>
              <a:rPr lang="en-US" b="1"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solidFill>
                  <a:schemeClr val="bg1">
                    <a:lumMod val="75000"/>
                  </a:schemeClr>
                </a:solidFill>
              </a:rPr>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solidFill>
                  <a:schemeClr val="bg1">
                    <a:lumMod val="75000"/>
                  </a:schemeClr>
                </a:solidFill>
              </a:rPr>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solidFill>
                  <a:schemeClr val="bg1">
                    <a:lumMod val="75000"/>
                  </a:schemeClr>
                </a:solidFill>
              </a:rPr>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39" name="TextBox 38">
            <a:extLst>
              <a:ext uri="{FF2B5EF4-FFF2-40B4-BE49-F238E27FC236}">
                <a16:creationId xmlns:a16="http://schemas.microsoft.com/office/drawing/2014/main" id="{DD7A24FE-F9CF-4F90-8BC1-91A5AD3EE7DE}"/>
              </a:ext>
            </a:extLst>
          </p:cNvPr>
          <p:cNvSpPr txBox="1"/>
          <p:nvPr/>
        </p:nvSpPr>
        <p:spPr>
          <a:xfrm>
            <a:off x="2088001" y="688297"/>
            <a:ext cx="5607112" cy="584775"/>
          </a:xfrm>
          <a:prstGeom prst="rect">
            <a:avLst/>
          </a:prstGeom>
          <a:noFill/>
        </p:spPr>
        <p:txBody>
          <a:bodyPr wrap="none" rtlCol="0">
            <a:spAutoFit/>
          </a:bodyPr>
          <a:lstStyle/>
          <a:p>
            <a:r>
              <a:rPr lang="en-US" sz="1600" i="1" dirty="0">
                <a:solidFill>
                  <a:srgbClr val="0000FF"/>
                </a:solidFill>
              </a:rPr>
              <a:t>Let’s identify the </a:t>
            </a:r>
            <a:r>
              <a:rPr lang="en-US" sz="1600" dirty="0">
                <a:solidFill>
                  <a:srgbClr val="0000FF"/>
                </a:solidFill>
              </a:rPr>
              <a:t>RPE/Bruch’s complex </a:t>
            </a:r>
            <a:r>
              <a:rPr lang="en-US" sz="1600" i="1" dirty="0">
                <a:solidFill>
                  <a:srgbClr val="0000FF"/>
                </a:solidFill>
              </a:rPr>
              <a:t>first. </a:t>
            </a:r>
          </a:p>
          <a:p>
            <a:r>
              <a:rPr lang="en-US" sz="1600" dirty="0">
                <a:solidFill>
                  <a:srgbClr val="0000FF"/>
                </a:solidFill>
              </a:rPr>
              <a:t>The RPE/Bruch’s complex is the outermost heavy white line</a:t>
            </a:r>
          </a:p>
        </p:txBody>
      </p:sp>
      <p:sp>
        <p:nvSpPr>
          <p:cNvPr id="3" name="TextBox 2">
            <a:extLst>
              <a:ext uri="{FF2B5EF4-FFF2-40B4-BE49-F238E27FC236}">
                <a16:creationId xmlns:a16="http://schemas.microsoft.com/office/drawing/2014/main" id="{003DBB9A-2A3B-46F3-AA6B-E14F17E66730}"/>
              </a:ext>
            </a:extLst>
          </p:cNvPr>
          <p:cNvSpPr txBox="1"/>
          <p:nvPr/>
        </p:nvSpPr>
        <p:spPr>
          <a:xfrm>
            <a:off x="71188" y="6220478"/>
            <a:ext cx="2291012" cy="276999"/>
          </a:xfrm>
          <a:prstGeom prst="rect">
            <a:avLst/>
          </a:prstGeom>
          <a:noFill/>
        </p:spPr>
        <p:txBody>
          <a:bodyPr wrap="none" rtlCol="0">
            <a:spAutoFit/>
          </a:bodyPr>
          <a:lstStyle/>
          <a:p>
            <a:r>
              <a:rPr lang="en-US" sz="1200" i="1" dirty="0">
                <a:solidFill>
                  <a:srgbClr val="00B050"/>
                </a:solidFill>
              </a:rPr>
              <a:t>(The green line is pointing to it)</a:t>
            </a:r>
          </a:p>
        </p:txBody>
      </p:sp>
      <p:sp>
        <p:nvSpPr>
          <p:cNvPr id="20" name="Arrow: Left 19">
            <a:extLst>
              <a:ext uri="{FF2B5EF4-FFF2-40B4-BE49-F238E27FC236}">
                <a16:creationId xmlns:a16="http://schemas.microsoft.com/office/drawing/2014/main" id="{FE4A43B6-E35C-4712-B6C9-6AE8794D237C}"/>
              </a:ext>
            </a:extLst>
          </p:cNvPr>
          <p:cNvSpPr/>
          <p:nvPr/>
        </p:nvSpPr>
        <p:spPr>
          <a:xfrm>
            <a:off x="2128999" y="5509828"/>
            <a:ext cx="2952671" cy="816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down here</a:t>
            </a:r>
          </a:p>
        </p:txBody>
      </p:sp>
    </p:spTree>
    <p:extLst>
      <p:ext uri="{BB962C8B-B14F-4D97-AF65-F5344CB8AC3E}">
        <p14:creationId xmlns:p14="http://schemas.microsoft.com/office/powerpoint/2010/main" val="18390192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141</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7" name="Straight Arrow Connector 6">
            <a:extLst>
              <a:ext uri="{FF2B5EF4-FFF2-40B4-BE49-F238E27FC236}">
                <a16:creationId xmlns:a16="http://schemas.microsoft.com/office/drawing/2014/main" id="{34BE6C27-C708-4769-A93F-7B226D89A69D}"/>
              </a:ext>
            </a:extLst>
          </p:cNvPr>
          <p:cNvCxnSpPr>
            <a:cxnSpLocks/>
          </p:cNvCxnSpPr>
          <p:nvPr/>
        </p:nvCxnSpPr>
        <p:spPr>
          <a:xfrm flipV="1">
            <a:off x="3931919" y="3886200"/>
            <a:ext cx="640080" cy="3810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248506-F3DB-4C81-8F0A-009D9A0AB59A}"/>
              </a:ext>
            </a:extLst>
          </p:cNvPr>
          <p:cNvSpPr txBox="1"/>
          <p:nvPr/>
        </p:nvSpPr>
        <p:spPr>
          <a:xfrm>
            <a:off x="1863228" y="4267200"/>
            <a:ext cx="2388731" cy="307777"/>
          </a:xfrm>
          <a:prstGeom prst="rect">
            <a:avLst/>
          </a:prstGeom>
          <a:noFill/>
        </p:spPr>
        <p:txBody>
          <a:bodyPr wrap="none" rtlCol="0">
            <a:spAutoFit/>
          </a:bodyPr>
          <a:lstStyle/>
          <a:p>
            <a:r>
              <a:rPr lang="en-US" sz="1400" dirty="0">
                <a:solidFill>
                  <a:srgbClr val="FFFF00"/>
                </a:solidFill>
              </a:rPr>
              <a:t>It’s hard to make out here…</a:t>
            </a:r>
          </a:p>
        </p:txBody>
      </p:sp>
      <p:sp>
        <p:nvSpPr>
          <p:cNvPr id="8" name="TextBox 7">
            <a:extLst>
              <a:ext uri="{FF2B5EF4-FFF2-40B4-BE49-F238E27FC236}">
                <a16:creationId xmlns:a16="http://schemas.microsoft.com/office/drawing/2014/main" id="{C30571DE-4096-4B89-B18F-438A65EB8A19}"/>
              </a:ext>
            </a:extLst>
          </p:cNvPr>
          <p:cNvSpPr txBox="1"/>
          <p:nvPr/>
        </p:nvSpPr>
        <p:spPr>
          <a:xfrm>
            <a:off x="2088001" y="688297"/>
            <a:ext cx="5722529" cy="584775"/>
          </a:xfrm>
          <a:prstGeom prst="rect">
            <a:avLst/>
          </a:prstGeom>
          <a:noFill/>
        </p:spPr>
        <p:txBody>
          <a:bodyPr wrap="none" rtlCol="0">
            <a:spAutoFit/>
          </a:bodyPr>
          <a:lstStyle/>
          <a:p>
            <a:r>
              <a:rPr lang="en-US" sz="1600" i="1" dirty="0">
                <a:solidFill>
                  <a:schemeClr val="bg1">
                    <a:lumMod val="75000"/>
                  </a:schemeClr>
                </a:solidFill>
              </a:rPr>
              <a:t>Let’s identify the </a:t>
            </a:r>
            <a:r>
              <a:rPr lang="en-US" sz="1600" b="1" dirty="0">
                <a:solidFill>
                  <a:srgbClr val="0000FF"/>
                </a:solidFill>
              </a:rPr>
              <a:t>RPE/Bruch’s complex </a:t>
            </a:r>
            <a:r>
              <a:rPr lang="en-US" sz="1600" i="1" dirty="0">
                <a:solidFill>
                  <a:schemeClr val="bg1">
                    <a:lumMod val="75000"/>
                  </a:schemeClr>
                </a:solidFill>
              </a:rPr>
              <a:t>first. </a:t>
            </a:r>
          </a:p>
          <a:p>
            <a:r>
              <a:rPr lang="en-US" sz="1600" dirty="0">
                <a:solidFill>
                  <a:schemeClr val="bg1">
                    <a:lumMod val="75000"/>
                  </a:schemeClr>
                </a:solidFill>
              </a:rPr>
              <a:t>The RPE/Bruch’s complex is the outermost heavy white line</a:t>
            </a:r>
          </a:p>
        </p:txBody>
      </p:sp>
      <p:sp>
        <p:nvSpPr>
          <p:cNvPr id="11" name="TextBox 10">
            <a:extLst>
              <a:ext uri="{FF2B5EF4-FFF2-40B4-BE49-F238E27FC236}">
                <a16:creationId xmlns:a16="http://schemas.microsoft.com/office/drawing/2014/main" id="{38F3FF5D-939C-4C70-B0CE-31348AF5BCAE}"/>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4251403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142</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7" name="Straight Arrow Connector 6">
            <a:extLst>
              <a:ext uri="{FF2B5EF4-FFF2-40B4-BE49-F238E27FC236}">
                <a16:creationId xmlns:a16="http://schemas.microsoft.com/office/drawing/2014/main" id="{34BE6C27-C708-4769-A93F-7B226D89A69D}"/>
              </a:ext>
            </a:extLst>
          </p:cNvPr>
          <p:cNvCxnSpPr>
            <a:cxnSpLocks/>
          </p:cNvCxnSpPr>
          <p:nvPr/>
        </p:nvCxnSpPr>
        <p:spPr>
          <a:xfrm flipV="1">
            <a:off x="3931919" y="3886200"/>
            <a:ext cx="640080" cy="3810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248506-F3DB-4C81-8F0A-009D9A0AB59A}"/>
              </a:ext>
            </a:extLst>
          </p:cNvPr>
          <p:cNvSpPr txBox="1"/>
          <p:nvPr/>
        </p:nvSpPr>
        <p:spPr>
          <a:xfrm>
            <a:off x="1863228" y="4267200"/>
            <a:ext cx="2388731" cy="307777"/>
          </a:xfrm>
          <a:prstGeom prst="rect">
            <a:avLst/>
          </a:prstGeom>
          <a:noFill/>
        </p:spPr>
        <p:txBody>
          <a:bodyPr wrap="none" rtlCol="0">
            <a:spAutoFit/>
          </a:bodyPr>
          <a:lstStyle/>
          <a:p>
            <a:r>
              <a:rPr lang="en-US" sz="1400" dirty="0">
                <a:solidFill>
                  <a:srgbClr val="FFFF00"/>
                </a:solidFill>
              </a:rPr>
              <a:t>It’s hard to make out here…</a:t>
            </a:r>
          </a:p>
        </p:txBody>
      </p:sp>
      <p:cxnSp>
        <p:nvCxnSpPr>
          <p:cNvPr id="10" name="Straight Arrow Connector 9">
            <a:extLst>
              <a:ext uri="{FF2B5EF4-FFF2-40B4-BE49-F238E27FC236}">
                <a16:creationId xmlns:a16="http://schemas.microsoft.com/office/drawing/2014/main" id="{C8F05842-785D-46BD-8936-718891ED3294}"/>
              </a:ext>
            </a:extLst>
          </p:cNvPr>
          <p:cNvCxnSpPr>
            <a:cxnSpLocks/>
          </p:cNvCxnSpPr>
          <p:nvPr/>
        </p:nvCxnSpPr>
        <p:spPr>
          <a:xfrm flipV="1">
            <a:off x="6960732" y="3733800"/>
            <a:ext cx="430668" cy="379511"/>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F0C954-FB5C-4D19-85E4-B884D4138638}"/>
              </a:ext>
            </a:extLst>
          </p:cNvPr>
          <p:cNvSpPr txBox="1"/>
          <p:nvPr/>
        </p:nvSpPr>
        <p:spPr>
          <a:xfrm>
            <a:off x="4892041" y="4113311"/>
            <a:ext cx="2791149" cy="307777"/>
          </a:xfrm>
          <a:prstGeom prst="rect">
            <a:avLst/>
          </a:prstGeom>
          <a:noFill/>
        </p:spPr>
        <p:txBody>
          <a:bodyPr wrap="none" rtlCol="0">
            <a:spAutoFit/>
          </a:bodyPr>
          <a:lstStyle/>
          <a:p>
            <a:r>
              <a:rPr lang="en-US" sz="1400" dirty="0">
                <a:solidFill>
                  <a:srgbClr val="FFFF00"/>
                </a:solidFill>
              </a:rPr>
              <a:t>…but you can see it clearly here.</a:t>
            </a:r>
          </a:p>
        </p:txBody>
      </p:sp>
      <p:sp>
        <p:nvSpPr>
          <p:cNvPr id="14" name="TextBox 13">
            <a:extLst>
              <a:ext uri="{FF2B5EF4-FFF2-40B4-BE49-F238E27FC236}">
                <a16:creationId xmlns:a16="http://schemas.microsoft.com/office/drawing/2014/main" id="{3C2FED37-3825-4823-BB39-258490005138}"/>
              </a:ext>
            </a:extLst>
          </p:cNvPr>
          <p:cNvSpPr txBox="1"/>
          <p:nvPr/>
        </p:nvSpPr>
        <p:spPr>
          <a:xfrm>
            <a:off x="2088001" y="688297"/>
            <a:ext cx="5722529" cy="584775"/>
          </a:xfrm>
          <a:prstGeom prst="rect">
            <a:avLst/>
          </a:prstGeom>
          <a:noFill/>
        </p:spPr>
        <p:txBody>
          <a:bodyPr wrap="none" rtlCol="0">
            <a:spAutoFit/>
          </a:bodyPr>
          <a:lstStyle/>
          <a:p>
            <a:r>
              <a:rPr lang="en-US" sz="1600" i="1" dirty="0">
                <a:solidFill>
                  <a:schemeClr val="bg1">
                    <a:lumMod val="75000"/>
                  </a:schemeClr>
                </a:solidFill>
              </a:rPr>
              <a:t>Let’s identify the </a:t>
            </a:r>
            <a:r>
              <a:rPr lang="en-US" sz="1600" b="1" dirty="0">
                <a:solidFill>
                  <a:srgbClr val="0000FF"/>
                </a:solidFill>
              </a:rPr>
              <a:t>RPE/Bruch’s complex </a:t>
            </a:r>
            <a:r>
              <a:rPr lang="en-US" sz="1600" i="1" dirty="0">
                <a:solidFill>
                  <a:schemeClr val="bg1">
                    <a:lumMod val="75000"/>
                  </a:schemeClr>
                </a:solidFill>
              </a:rPr>
              <a:t>first. </a:t>
            </a:r>
          </a:p>
          <a:p>
            <a:r>
              <a:rPr lang="en-US" sz="1600" dirty="0">
                <a:solidFill>
                  <a:schemeClr val="bg1">
                    <a:lumMod val="75000"/>
                  </a:schemeClr>
                </a:solidFill>
              </a:rPr>
              <a:t>The RPE/Bruch’s complex is the outermost heavy white line</a:t>
            </a:r>
          </a:p>
        </p:txBody>
      </p:sp>
      <p:sp>
        <p:nvSpPr>
          <p:cNvPr id="12" name="TextBox 11">
            <a:extLst>
              <a:ext uri="{FF2B5EF4-FFF2-40B4-BE49-F238E27FC236}">
                <a16:creationId xmlns:a16="http://schemas.microsoft.com/office/drawing/2014/main" id="{D0A8EC7A-F2B6-4CC7-91E1-5AE958B40850}"/>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41675505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143</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7" name="Straight Arrow Connector 6">
            <a:extLst>
              <a:ext uri="{FF2B5EF4-FFF2-40B4-BE49-F238E27FC236}">
                <a16:creationId xmlns:a16="http://schemas.microsoft.com/office/drawing/2014/main" id="{34BE6C27-C708-4769-A93F-7B226D89A69D}"/>
              </a:ext>
            </a:extLst>
          </p:cNvPr>
          <p:cNvCxnSpPr>
            <a:cxnSpLocks/>
          </p:cNvCxnSpPr>
          <p:nvPr/>
        </p:nvCxnSpPr>
        <p:spPr>
          <a:xfrm flipV="1">
            <a:off x="3931919" y="3886200"/>
            <a:ext cx="640080" cy="3810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248506-F3DB-4C81-8F0A-009D9A0AB59A}"/>
              </a:ext>
            </a:extLst>
          </p:cNvPr>
          <p:cNvSpPr txBox="1"/>
          <p:nvPr/>
        </p:nvSpPr>
        <p:spPr>
          <a:xfrm>
            <a:off x="1863228" y="4267200"/>
            <a:ext cx="2388731" cy="307777"/>
          </a:xfrm>
          <a:prstGeom prst="rect">
            <a:avLst/>
          </a:prstGeom>
          <a:noFill/>
        </p:spPr>
        <p:txBody>
          <a:bodyPr wrap="none" rtlCol="0">
            <a:spAutoFit/>
          </a:bodyPr>
          <a:lstStyle/>
          <a:p>
            <a:r>
              <a:rPr lang="en-US" sz="1400" dirty="0">
                <a:solidFill>
                  <a:srgbClr val="FFFF00"/>
                </a:solidFill>
              </a:rPr>
              <a:t>It’s hard to make out here…</a:t>
            </a:r>
          </a:p>
        </p:txBody>
      </p:sp>
      <p:cxnSp>
        <p:nvCxnSpPr>
          <p:cNvPr id="10" name="Straight Arrow Connector 9">
            <a:extLst>
              <a:ext uri="{FF2B5EF4-FFF2-40B4-BE49-F238E27FC236}">
                <a16:creationId xmlns:a16="http://schemas.microsoft.com/office/drawing/2014/main" id="{C8F05842-785D-46BD-8936-718891ED3294}"/>
              </a:ext>
            </a:extLst>
          </p:cNvPr>
          <p:cNvCxnSpPr>
            <a:cxnSpLocks/>
          </p:cNvCxnSpPr>
          <p:nvPr/>
        </p:nvCxnSpPr>
        <p:spPr>
          <a:xfrm flipV="1">
            <a:off x="6960732" y="3733800"/>
            <a:ext cx="430668" cy="379511"/>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F0C954-FB5C-4D19-85E4-B884D4138638}"/>
              </a:ext>
            </a:extLst>
          </p:cNvPr>
          <p:cNvSpPr txBox="1"/>
          <p:nvPr/>
        </p:nvSpPr>
        <p:spPr>
          <a:xfrm>
            <a:off x="4892041" y="4113311"/>
            <a:ext cx="2791149" cy="307777"/>
          </a:xfrm>
          <a:prstGeom prst="rect">
            <a:avLst/>
          </a:prstGeom>
          <a:noFill/>
        </p:spPr>
        <p:txBody>
          <a:bodyPr wrap="none" rtlCol="0">
            <a:spAutoFit/>
          </a:bodyPr>
          <a:lstStyle/>
          <a:p>
            <a:r>
              <a:rPr lang="en-US" sz="1400" dirty="0">
                <a:solidFill>
                  <a:srgbClr val="FFFF00"/>
                </a:solidFill>
              </a:rPr>
              <a:t>…but you can see it clearly here.</a:t>
            </a:r>
          </a:p>
        </p:txBody>
      </p:sp>
      <p:sp>
        <p:nvSpPr>
          <p:cNvPr id="13" name="TextBox 12">
            <a:extLst>
              <a:ext uri="{FF2B5EF4-FFF2-40B4-BE49-F238E27FC236}">
                <a16:creationId xmlns:a16="http://schemas.microsoft.com/office/drawing/2014/main" id="{EED42C97-4CF0-4260-936A-E159B0216FB5}"/>
              </a:ext>
            </a:extLst>
          </p:cNvPr>
          <p:cNvSpPr txBox="1"/>
          <p:nvPr/>
        </p:nvSpPr>
        <p:spPr>
          <a:xfrm>
            <a:off x="76200" y="5410200"/>
            <a:ext cx="8944435" cy="338554"/>
          </a:xfrm>
          <a:prstGeom prst="rect">
            <a:avLst/>
          </a:prstGeom>
          <a:noFill/>
        </p:spPr>
        <p:txBody>
          <a:bodyPr wrap="none" rtlCol="0">
            <a:spAutoFit/>
          </a:bodyPr>
          <a:lstStyle/>
          <a:p>
            <a:pPr algn="ctr"/>
            <a:r>
              <a:rPr lang="en-US" sz="1600" i="1" dirty="0"/>
              <a:t>You must identify </a:t>
            </a:r>
            <a:r>
              <a:rPr lang="en-US" sz="1600" b="1" i="1" dirty="0"/>
              <a:t>and</a:t>
            </a:r>
            <a:r>
              <a:rPr lang="en-US" sz="1600" i="1" dirty="0"/>
              <a:t> assess the integrity of the RPE/Bruch’s complex </a:t>
            </a:r>
            <a:r>
              <a:rPr lang="en-US" sz="1600" i="1" u="sng" dirty="0"/>
              <a:t>on every OCT you read!</a:t>
            </a:r>
          </a:p>
        </p:txBody>
      </p:sp>
      <p:sp>
        <p:nvSpPr>
          <p:cNvPr id="14" name="TextBox 13">
            <a:extLst>
              <a:ext uri="{FF2B5EF4-FFF2-40B4-BE49-F238E27FC236}">
                <a16:creationId xmlns:a16="http://schemas.microsoft.com/office/drawing/2014/main" id="{EB832097-16A6-4922-9690-E06A707D2A0D}"/>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
        <p:nvSpPr>
          <p:cNvPr id="15" name="TextBox 14">
            <a:extLst>
              <a:ext uri="{FF2B5EF4-FFF2-40B4-BE49-F238E27FC236}">
                <a16:creationId xmlns:a16="http://schemas.microsoft.com/office/drawing/2014/main" id="{96574CB8-1595-4B3F-8CFA-CF06FE33EC39}"/>
              </a:ext>
            </a:extLst>
          </p:cNvPr>
          <p:cNvSpPr txBox="1"/>
          <p:nvPr/>
        </p:nvSpPr>
        <p:spPr>
          <a:xfrm>
            <a:off x="2088001" y="688297"/>
            <a:ext cx="5722529" cy="584775"/>
          </a:xfrm>
          <a:prstGeom prst="rect">
            <a:avLst/>
          </a:prstGeom>
          <a:noFill/>
        </p:spPr>
        <p:txBody>
          <a:bodyPr wrap="none" rtlCol="0">
            <a:spAutoFit/>
          </a:bodyPr>
          <a:lstStyle/>
          <a:p>
            <a:r>
              <a:rPr lang="en-US" sz="1600" i="1" dirty="0">
                <a:solidFill>
                  <a:schemeClr val="bg1">
                    <a:lumMod val="75000"/>
                  </a:schemeClr>
                </a:solidFill>
              </a:rPr>
              <a:t>Let’s identify the </a:t>
            </a:r>
            <a:r>
              <a:rPr lang="en-US" sz="1600" b="1" dirty="0">
                <a:solidFill>
                  <a:srgbClr val="0000FF"/>
                </a:solidFill>
              </a:rPr>
              <a:t>RPE/Bruch’s complex </a:t>
            </a:r>
            <a:r>
              <a:rPr lang="en-US" sz="1600" i="1" dirty="0">
                <a:solidFill>
                  <a:schemeClr val="bg1">
                    <a:lumMod val="75000"/>
                  </a:schemeClr>
                </a:solidFill>
              </a:rPr>
              <a:t>first. </a:t>
            </a:r>
          </a:p>
          <a:p>
            <a:r>
              <a:rPr lang="en-US" sz="1600" dirty="0">
                <a:solidFill>
                  <a:schemeClr val="bg1">
                    <a:lumMod val="75000"/>
                  </a:schemeClr>
                </a:solidFill>
              </a:rPr>
              <a:t>The RPE/Bruch’s complex is the outermost heavy white line</a:t>
            </a:r>
          </a:p>
        </p:txBody>
      </p:sp>
    </p:spTree>
    <p:extLst>
      <p:ext uri="{BB962C8B-B14F-4D97-AF65-F5344CB8AC3E}">
        <p14:creationId xmlns:p14="http://schemas.microsoft.com/office/powerpoint/2010/main" val="21661163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144</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b="1"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solidFill>
                  <a:schemeClr val="bg1">
                    <a:lumMod val="75000"/>
                  </a:schemeClr>
                </a:solidFill>
              </a:rPr>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solidFill>
                  <a:schemeClr val="bg1">
                    <a:lumMod val="75000"/>
                  </a:schemeClr>
                </a:solidFill>
              </a:rPr>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5" name="TextBox 24">
            <a:extLst>
              <a:ext uri="{FF2B5EF4-FFF2-40B4-BE49-F238E27FC236}">
                <a16:creationId xmlns:a16="http://schemas.microsoft.com/office/drawing/2014/main" id="{231DC341-B6EB-490A-AD3E-7D9429156FE3}"/>
              </a:ext>
            </a:extLst>
          </p:cNvPr>
          <p:cNvSpPr txBox="1"/>
          <p:nvPr/>
        </p:nvSpPr>
        <p:spPr>
          <a:xfrm>
            <a:off x="2514600" y="688297"/>
            <a:ext cx="3047629" cy="338554"/>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interdigitation zone</a:t>
            </a:r>
            <a:r>
              <a:rPr lang="en-US" sz="1600" i="1" dirty="0">
                <a:solidFill>
                  <a:srgbClr val="0000FF"/>
                </a:solidFill>
              </a:rPr>
              <a:t>. </a:t>
            </a:r>
          </a:p>
        </p:txBody>
      </p:sp>
      <p:sp>
        <p:nvSpPr>
          <p:cNvPr id="16" name="Arrow: Left 15">
            <a:extLst>
              <a:ext uri="{FF2B5EF4-FFF2-40B4-BE49-F238E27FC236}">
                <a16:creationId xmlns:a16="http://schemas.microsoft.com/office/drawing/2014/main" id="{ACC31D56-A7D0-409C-9952-E08CDABC6D94}"/>
              </a:ext>
            </a:extLst>
          </p:cNvPr>
          <p:cNvSpPr/>
          <p:nvPr/>
        </p:nvSpPr>
        <p:spPr>
          <a:xfrm rot="2558615">
            <a:off x="5475339" y="1799756"/>
            <a:ext cx="2952671" cy="816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38252564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145</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b="1"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solidFill>
                  <a:schemeClr val="bg1">
                    <a:lumMod val="75000"/>
                  </a:schemeClr>
                </a:solidFill>
              </a:rPr>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solidFill>
                  <a:schemeClr val="bg1">
                    <a:lumMod val="75000"/>
                  </a:schemeClr>
                </a:solidFill>
              </a:rPr>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5" name="TextBox 24">
            <a:extLst>
              <a:ext uri="{FF2B5EF4-FFF2-40B4-BE49-F238E27FC236}">
                <a16:creationId xmlns:a16="http://schemas.microsoft.com/office/drawing/2014/main" id="{231DC341-B6EB-490A-AD3E-7D9429156FE3}"/>
              </a:ext>
            </a:extLst>
          </p:cNvPr>
          <p:cNvSpPr txBox="1"/>
          <p:nvPr/>
        </p:nvSpPr>
        <p:spPr>
          <a:xfrm>
            <a:off x="2514600" y="688297"/>
            <a:ext cx="3047629" cy="584775"/>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interdigitation zone</a:t>
            </a:r>
            <a:r>
              <a:rPr lang="en-US" sz="1600" i="1" dirty="0">
                <a:solidFill>
                  <a:srgbClr val="0000FF"/>
                </a:solidFill>
              </a:rPr>
              <a:t>. </a:t>
            </a:r>
          </a:p>
          <a:p>
            <a:r>
              <a:rPr lang="en-US" sz="1600" dirty="0">
                <a:solidFill>
                  <a:srgbClr val="0000FF"/>
                </a:solidFill>
              </a:rPr>
              <a:t>It is the next heavy white line</a:t>
            </a:r>
          </a:p>
        </p:txBody>
      </p:sp>
      <p:sp>
        <p:nvSpPr>
          <p:cNvPr id="17" name="TextBox 16">
            <a:extLst>
              <a:ext uri="{FF2B5EF4-FFF2-40B4-BE49-F238E27FC236}">
                <a16:creationId xmlns:a16="http://schemas.microsoft.com/office/drawing/2014/main" id="{CCD6B6F4-0366-4B9B-A9B7-31C7A8418D21}"/>
              </a:ext>
            </a:extLst>
          </p:cNvPr>
          <p:cNvSpPr txBox="1"/>
          <p:nvPr/>
        </p:nvSpPr>
        <p:spPr>
          <a:xfrm>
            <a:off x="3276600" y="6200001"/>
            <a:ext cx="603049" cy="276999"/>
          </a:xfrm>
          <a:prstGeom prst="rect">
            <a:avLst/>
          </a:prstGeom>
          <a:noFill/>
        </p:spPr>
        <p:txBody>
          <a:bodyPr wrap="none" rtlCol="0">
            <a:spAutoFit/>
          </a:bodyPr>
          <a:lstStyle/>
          <a:p>
            <a:pPr algn="ctr"/>
            <a:r>
              <a:rPr lang="en-US" sz="1200" i="1" dirty="0">
                <a:solidFill>
                  <a:srgbClr val="00B050"/>
                </a:solidFill>
              </a:rPr>
              <a:t>(Ditto)</a:t>
            </a:r>
          </a:p>
        </p:txBody>
      </p:sp>
      <p:sp>
        <p:nvSpPr>
          <p:cNvPr id="23" name="Arrow: Left 22">
            <a:extLst>
              <a:ext uri="{FF2B5EF4-FFF2-40B4-BE49-F238E27FC236}">
                <a16:creationId xmlns:a16="http://schemas.microsoft.com/office/drawing/2014/main" id="{FCD02FEE-DA8F-4CCF-9AD0-F4DD303980EE}"/>
              </a:ext>
            </a:extLst>
          </p:cNvPr>
          <p:cNvSpPr/>
          <p:nvPr/>
        </p:nvSpPr>
        <p:spPr>
          <a:xfrm rot="19206996">
            <a:off x="4551224" y="4235227"/>
            <a:ext cx="2952671" cy="816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10472170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146</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C9248506-F3DB-4C81-8F0A-009D9A0AB59A}"/>
              </a:ext>
            </a:extLst>
          </p:cNvPr>
          <p:cNvSpPr txBox="1"/>
          <p:nvPr/>
        </p:nvSpPr>
        <p:spPr>
          <a:xfrm>
            <a:off x="1315000" y="4267200"/>
            <a:ext cx="2936959" cy="307777"/>
          </a:xfrm>
          <a:prstGeom prst="rect">
            <a:avLst/>
          </a:prstGeom>
          <a:noFill/>
        </p:spPr>
        <p:txBody>
          <a:bodyPr wrap="none" rtlCol="0">
            <a:spAutoFit/>
          </a:bodyPr>
          <a:lstStyle/>
          <a:p>
            <a:pPr algn="r"/>
            <a:r>
              <a:rPr lang="en-US" sz="1400" dirty="0">
                <a:solidFill>
                  <a:srgbClr val="FFFF00"/>
                </a:solidFill>
              </a:rPr>
              <a:t>Again, it’s hard to make out here…</a:t>
            </a:r>
          </a:p>
        </p:txBody>
      </p:sp>
      <p:sp>
        <p:nvSpPr>
          <p:cNvPr id="15" name="TextBox 14">
            <a:extLst>
              <a:ext uri="{FF2B5EF4-FFF2-40B4-BE49-F238E27FC236}">
                <a16:creationId xmlns:a16="http://schemas.microsoft.com/office/drawing/2014/main" id="{4CE3E0FB-4D59-454A-989E-0EF976C7117F}"/>
              </a:ext>
            </a:extLst>
          </p:cNvPr>
          <p:cNvSpPr txBox="1"/>
          <p:nvPr/>
        </p:nvSpPr>
        <p:spPr>
          <a:xfrm>
            <a:off x="2514600" y="688297"/>
            <a:ext cx="4495800" cy="584775"/>
          </a:xfrm>
          <a:prstGeom prst="rect">
            <a:avLst/>
          </a:prstGeom>
          <a:noFill/>
        </p:spPr>
        <p:txBody>
          <a:bodyPr wrap="square" rtlCol="0">
            <a:spAutoFit/>
          </a:bodyPr>
          <a:lstStyle/>
          <a:p>
            <a:r>
              <a:rPr lang="en-US" sz="1600" i="1" dirty="0">
                <a:solidFill>
                  <a:schemeClr val="bg1">
                    <a:lumMod val="75000"/>
                  </a:schemeClr>
                </a:solidFill>
              </a:rPr>
              <a:t>Next is the </a:t>
            </a:r>
            <a:r>
              <a:rPr lang="en-US" sz="1600" b="1" dirty="0">
                <a:solidFill>
                  <a:srgbClr val="0000FF"/>
                </a:solidFill>
              </a:rPr>
              <a:t>interdigitation zone</a:t>
            </a:r>
            <a:r>
              <a:rPr lang="en-US" sz="1600" i="1" dirty="0">
                <a:solidFill>
                  <a:schemeClr val="bg1">
                    <a:lumMod val="75000"/>
                  </a:schemeClr>
                </a:solidFill>
              </a:rPr>
              <a:t>. </a:t>
            </a:r>
          </a:p>
          <a:p>
            <a:r>
              <a:rPr lang="en-US" sz="1600" dirty="0">
                <a:solidFill>
                  <a:schemeClr val="bg1">
                    <a:lumMod val="75000"/>
                  </a:schemeClr>
                </a:solidFill>
              </a:rPr>
              <a:t>It is the next heavy white line</a:t>
            </a:r>
          </a:p>
        </p:txBody>
      </p:sp>
      <p:cxnSp>
        <p:nvCxnSpPr>
          <p:cNvPr id="10" name="Straight Arrow Connector 9">
            <a:extLst>
              <a:ext uri="{FF2B5EF4-FFF2-40B4-BE49-F238E27FC236}">
                <a16:creationId xmlns:a16="http://schemas.microsoft.com/office/drawing/2014/main" id="{D3DB4DA2-453C-480C-A4AC-047E91BFFA32}"/>
              </a:ext>
            </a:extLst>
          </p:cNvPr>
          <p:cNvCxnSpPr>
            <a:cxnSpLocks/>
          </p:cNvCxnSpPr>
          <p:nvPr/>
        </p:nvCxnSpPr>
        <p:spPr>
          <a:xfrm flipV="1">
            <a:off x="3733800" y="3810000"/>
            <a:ext cx="457200" cy="457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D342DA-6F22-486C-A304-4CED697A3D54}"/>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32296087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147</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C9248506-F3DB-4C81-8F0A-009D9A0AB59A}"/>
              </a:ext>
            </a:extLst>
          </p:cNvPr>
          <p:cNvSpPr txBox="1"/>
          <p:nvPr/>
        </p:nvSpPr>
        <p:spPr>
          <a:xfrm>
            <a:off x="1315000" y="4267200"/>
            <a:ext cx="2936959" cy="307777"/>
          </a:xfrm>
          <a:prstGeom prst="rect">
            <a:avLst/>
          </a:prstGeom>
          <a:noFill/>
        </p:spPr>
        <p:txBody>
          <a:bodyPr wrap="none" rtlCol="0">
            <a:spAutoFit/>
          </a:bodyPr>
          <a:lstStyle/>
          <a:p>
            <a:pPr algn="r"/>
            <a:r>
              <a:rPr lang="en-US" sz="1400" dirty="0">
                <a:solidFill>
                  <a:srgbClr val="FFFF00"/>
                </a:solidFill>
              </a:rPr>
              <a:t>Again, it’s hard to make out here…</a:t>
            </a:r>
          </a:p>
        </p:txBody>
      </p:sp>
      <p:cxnSp>
        <p:nvCxnSpPr>
          <p:cNvPr id="10" name="Straight Arrow Connector 9">
            <a:extLst>
              <a:ext uri="{FF2B5EF4-FFF2-40B4-BE49-F238E27FC236}">
                <a16:creationId xmlns:a16="http://schemas.microsoft.com/office/drawing/2014/main" id="{C8F05842-785D-46BD-8936-718891ED3294}"/>
              </a:ext>
            </a:extLst>
          </p:cNvPr>
          <p:cNvCxnSpPr>
            <a:cxnSpLocks/>
          </p:cNvCxnSpPr>
          <p:nvPr/>
        </p:nvCxnSpPr>
        <p:spPr>
          <a:xfrm flipV="1">
            <a:off x="6858000" y="3657600"/>
            <a:ext cx="430668" cy="379511"/>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F0C954-FB5C-4D19-85E4-B884D4138638}"/>
              </a:ext>
            </a:extLst>
          </p:cNvPr>
          <p:cNvSpPr txBox="1"/>
          <p:nvPr/>
        </p:nvSpPr>
        <p:spPr>
          <a:xfrm>
            <a:off x="4892041" y="4037111"/>
            <a:ext cx="3198311" cy="307777"/>
          </a:xfrm>
          <a:prstGeom prst="rect">
            <a:avLst/>
          </a:prstGeom>
          <a:noFill/>
        </p:spPr>
        <p:txBody>
          <a:bodyPr wrap="none" rtlCol="0">
            <a:spAutoFit/>
          </a:bodyPr>
          <a:lstStyle/>
          <a:p>
            <a:r>
              <a:rPr lang="en-US" sz="1400" dirty="0">
                <a:solidFill>
                  <a:srgbClr val="FFFF00"/>
                </a:solidFill>
              </a:rPr>
              <a:t>…but it can be seen clearly over here.</a:t>
            </a:r>
          </a:p>
        </p:txBody>
      </p:sp>
      <p:sp>
        <p:nvSpPr>
          <p:cNvPr id="12" name="TextBox 11">
            <a:extLst>
              <a:ext uri="{FF2B5EF4-FFF2-40B4-BE49-F238E27FC236}">
                <a16:creationId xmlns:a16="http://schemas.microsoft.com/office/drawing/2014/main" id="{9ED2965E-28F0-4890-87D7-10720C31CFB6}"/>
              </a:ext>
            </a:extLst>
          </p:cNvPr>
          <p:cNvSpPr txBox="1"/>
          <p:nvPr/>
        </p:nvSpPr>
        <p:spPr>
          <a:xfrm>
            <a:off x="2514600" y="688297"/>
            <a:ext cx="4495800" cy="584775"/>
          </a:xfrm>
          <a:prstGeom prst="rect">
            <a:avLst/>
          </a:prstGeom>
          <a:noFill/>
        </p:spPr>
        <p:txBody>
          <a:bodyPr wrap="square" rtlCol="0">
            <a:spAutoFit/>
          </a:bodyPr>
          <a:lstStyle/>
          <a:p>
            <a:r>
              <a:rPr lang="en-US" sz="1600" i="1" dirty="0">
                <a:solidFill>
                  <a:schemeClr val="bg1">
                    <a:lumMod val="75000"/>
                  </a:schemeClr>
                </a:solidFill>
              </a:rPr>
              <a:t>Next is the </a:t>
            </a:r>
            <a:r>
              <a:rPr lang="en-US" sz="1600" b="1" dirty="0">
                <a:solidFill>
                  <a:srgbClr val="0000FF"/>
                </a:solidFill>
              </a:rPr>
              <a:t>interdigitation zone</a:t>
            </a:r>
            <a:r>
              <a:rPr lang="en-US" sz="1600" i="1" dirty="0">
                <a:solidFill>
                  <a:schemeClr val="bg1">
                    <a:lumMod val="75000"/>
                  </a:schemeClr>
                </a:solidFill>
              </a:rPr>
              <a:t>. </a:t>
            </a:r>
          </a:p>
          <a:p>
            <a:r>
              <a:rPr lang="en-US" sz="1600" dirty="0">
                <a:solidFill>
                  <a:schemeClr val="bg1">
                    <a:lumMod val="75000"/>
                  </a:schemeClr>
                </a:solidFill>
              </a:rPr>
              <a:t>It is the next heavy white line</a:t>
            </a:r>
          </a:p>
        </p:txBody>
      </p:sp>
      <p:cxnSp>
        <p:nvCxnSpPr>
          <p:cNvPr id="14" name="Straight Arrow Connector 13">
            <a:extLst>
              <a:ext uri="{FF2B5EF4-FFF2-40B4-BE49-F238E27FC236}">
                <a16:creationId xmlns:a16="http://schemas.microsoft.com/office/drawing/2014/main" id="{0506ACE0-B989-49E2-93D2-D664A7E873EB}"/>
              </a:ext>
            </a:extLst>
          </p:cNvPr>
          <p:cNvCxnSpPr>
            <a:cxnSpLocks/>
          </p:cNvCxnSpPr>
          <p:nvPr/>
        </p:nvCxnSpPr>
        <p:spPr>
          <a:xfrm flipV="1">
            <a:off x="3733800" y="3810000"/>
            <a:ext cx="457200" cy="457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29008A-D395-456E-8A44-4C0C3561C099}"/>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20844852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148</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7" name="Straight Arrow Connector 6">
            <a:extLst>
              <a:ext uri="{FF2B5EF4-FFF2-40B4-BE49-F238E27FC236}">
                <a16:creationId xmlns:a16="http://schemas.microsoft.com/office/drawing/2014/main" id="{34BE6C27-C708-4769-A93F-7B226D89A69D}"/>
              </a:ext>
            </a:extLst>
          </p:cNvPr>
          <p:cNvCxnSpPr>
            <a:cxnSpLocks/>
          </p:cNvCxnSpPr>
          <p:nvPr/>
        </p:nvCxnSpPr>
        <p:spPr>
          <a:xfrm flipV="1">
            <a:off x="3733800" y="3810000"/>
            <a:ext cx="457200" cy="457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248506-F3DB-4C81-8F0A-009D9A0AB59A}"/>
              </a:ext>
            </a:extLst>
          </p:cNvPr>
          <p:cNvSpPr txBox="1"/>
          <p:nvPr/>
        </p:nvSpPr>
        <p:spPr>
          <a:xfrm>
            <a:off x="1315000" y="4267200"/>
            <a:ext cx="2936959" cy="307777"/>
          </a:xfrm>
          <a:prstGeom prst="rect">
            <a:avLst/>
          </a:prstGeom>
          <a:noFill/>
        </p:spPr>
        <p:txBody>
          <a:bodyPr wrap="none" rtlCol="0">
            <a:spAutoFit/>
          </a:bodyPr>
          <a:lstStyle/>
          <a:p>
            <a:pPr algn="r"/>
            <a:r>
              <a:rPr lang="en-US" sz="1400" dirty="0">
                <a:solidFill>
                  <a:srgbClr val="FFFF00"/>
                </a:solidFill>
              </a:rPr>
              <a:t>Again, it’s hard to make out here…</a:t>
            </a:r>
          </a:p>
        </p:txBody>
      </p:sp>
      <p:cxnSp>
        <p:nvCxnSpPr>
          <p:cNvPr id="10" name="Straight Arrow Connector 9">
            <a:extLst>
              <a:ext uri="{FF2B5EF4-FFF2-40B4-BE49-F238E27FC236}">
                <a16:creationId xmlns:a16="http://schemas.microsoft.com/office/drawing/2014/main" id="{C8F05842-785D-46BD-8936-718891ED3294}"/>
              </a:ext>
            </a:extLst>
          </p:cNvPr>
          <p:cNvCxnSpPr>
            <a:cxnSpLocks/>
          </p:cNvCxnSpPr>
          <p:nvPr/>
        </p:nvCxnSpPr>
        <p:spPr>
          <a:xfrm flipV="1">
            <a:off x="6858000" y="3657600"/>
            <a:ext cx="430668" cy="379511"/>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F0C954-FB5C-4D19-85E4-B884D4138638}"/>
              </a:ext>
            </a:extLst>
          </p:cNvPr>
          <p:cNvSpPr txBox="1"/>
          <p:nvPr/>
        </p:nvSpPr>
        <p:spPr>
          <a:xfrm>
            <a:off x="4892041" y="4037111"/>
            <a:ext cx="3198311" cy="307777"/>
          </a:xfrm>
          <a:prstGeom prst="rect">
            <a:avLst/>
          </a:prstGeom>
          <a:noFill/>
        </p:spPr>
        <p:txBody>
          <a:bodyPr wrap="none" rtlCol="0">
            <a:spAutoFit/>
          </a:bodyPr>
          <a:lstStyle/>
          <a:p>
            <a:r>
              <a:rPr lang="en-US" sz="1400" dirty="0">
                <a:solidFill>
                  <a:srgbClr val="FFFF00"/>
                </a:solidFill>
              </a:rPr>
              <a:t>…but it can be seen clearly over here.</a:t>
            </a:r>
          </a:p>
        </p:txBody>
      </p:sp>
      <p:sp>
        <p:nvSpPr>
          <p:cNvPr id="14" name="TextBox 13">
            <a:extLst>
              <a:ext uri="{FF2B5EF4-FFF2-40B4-BE49-F238E27FC236}">
                <a16:creationId xmlns:a16="http://schemas.microsoft.com/office/drawing/2014/main" id="{836BBEFF-3C8D-48AF-A820-0462B3EFFA3F}"/>
              </a:ext>
            </a:extLst>
          </p:cNvPr>
          <p:cNvSpPr txBox="1"/>
          <p:nvPr/>
        </p:nvSpPr>
        <p:spPr>
          <a:xfrm>
            <a:off x="1731926" y="5417908"/>
            <a:ext cx="5680145" cy="338554"/>
          </a:xfrm>
          <a:prstGeom prst="rect">
            <a:avLst/>
          </a:prstGeom>
          <a:noFill/>
        </p:spPr>
        <p:txBody>
          <a:bodyPr wrap="none" rtlCol="0">
            <a:spAutoFit/>
          </a:bodyPr>
          <a:lstStyle/>
          <a:p>
            <a:pPr algn="ctr"/>
            <a:r>
              <a:rPr lang="en-US" sz="1600" i="1" dirty="0"/>
              <a:t>The interdigitation zone is not always clearly visible on OCT</a:t>
            </a:r>
          </a:p>
        </p:txBody>
      </p:sp>
      <p:sp>
        <p:nvSpPr>
          <p:cNvPr id="12" name="TextBox 11">
            <a:extLst>
              <a:ext uri="{FF2B5EF4-FFF2-40B4-BE49-F238E27FC236}">
                <a16:creationId xmlns:a16="http://schemas.microsoft.com/office/drawing/2014/main" id="{4F170801-2C77-4320-90E0-636428247F93}"/>
              </a:ext>
            </a:extLst>
          </p:cNvPr>
          <p:cNvSpPr txBox="1"/>
          <p:nvPr/>
        </p:nvSpPr>
        <p:spPr>
          <a:xfrm>
            <a:off x="2514600" y="688297"/>
            <a:ext cx="4495800" cy="584775"/>
          </a:xfrm>
          <a:prstGeom prst="rect">
            <a:avLst/>
          </a:prstGeom>
          <a:noFill/>
        </p:spPr>
        <p:txBody>
          <a:bodyPr wrap="square" rtlCol="0">
            <a:spAutoFit/>
          </a:bodyPr>
          <a:lstStyle/>
          <a:p>
            <a:r>
              <a:rPr lang="en-US" sz="1600" i="1" dirty="0">
                <a:solidFill>
                  <a:schemeClr val="bg1">
                    <a:lumMod val="75000"/>
                  </a:schemeClr>
                </a:solidFill>
              </a:rPr>
              <a:t>Next is the </a:t>
            </a:r>
            <a:r>
              <a:rPr lang="en-US" sz="1600" b="1" dirty="0">
                <a:solidFill>
                  <a:srgbClr val="0000FF"/>
                </a:solidFill>
              </a:rPr>
              <a:t>interdigitation zone</a:t>
            </a:r>
            <a:r>
              <a:rPr lang="en-US" sz="1600" i="1" dirty="0">
                <a:solidFill>
                  <a:schemeClr val="bg1">
                    <a:lumMod val="75000"/>
                  </a:schemeClr>
                </a:solidFill>
              </a:rPr>
              <a:t>. </a:t>
            </a:r>
          </a:p>
          <a:p>
            <a:r>
              <a:rPr lang="en-US" sz="1600" dirty="0">
                <a:solidFill>
                  <a:schemeClr val="bg1">
                    <a:lumMod val="75000"/>
                  </a:schemeClr>
                </a:solidFill>
              </a:rPr>
              <a:t>It is the next heavy white line</a:t>
            </a:r>
          </a:p>
        </p:txBody>
      </p:sp>
      <p:sp>
        <p:nvSpPr>
          <p:cNvPr id="15" name="TextBox 14">
            <a:extLst>
              <a:ext uri="{FF2B5EF4-FFF2-40B4-BE49-F238E27FC236}">
                <a16:creationId xmlns:a16="http://schemas.microsoft.com/office/drawing/2014/main" id="{0030867D-3353-4F9C-9E9A-C39618139EAA}"/>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15280057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149</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solidFill>
                  <a:schemeClr val="bg1">
                    <a:lumMod val="75000"/>
                  </a:schemeClr>
                </a:solidFill>
              </a:rPr>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b="1" dirty="0"/>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7" name="TextBox 26">
            <a:extLst>
              <a:ext uri="{FF2B5EF4-FFF2-40B4-BE49-F238E27FC236}">
                <a16:creationId xmlns:a16="http://schemas.microsoft.com/office/drawing/2014/main" id="{44C95EF8-5BCC-44A8-9A09-362ADE48DE1C}"/>
              </a:ext>
            </a:extLst>
          </p:cNvPr>
          <p:cNvSpPr txBox="1"/>
          <p:nvPr/>
        </p:nvSpPr>
        <p:spPr>
          <a:xfrm>
            <a:off x="2514600" y="688297"/>
            <a:ext cx="2569934" cy="338554"/>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PR outer segs</a:t>
            </a:r>
            <a:r>
              <a:rPr lang="en-US" sz="1600" i="1" dirty="0">
                <a:solidFill>
                  <a:srgbClr val="0000FF"/>
                </a:solidFill>
              </a:rPr>
              <a:t>.</a:t>
            </a:r>
            <a:endParaRPr lang="en-US" sz="1600" dirty="0">
              <a:solidFill>
                <a:srgbClr val="0000FF"/>
              </a:solidFill>
            </a:endParaRPr>
          </a:p>
        </p:txBody>
      </p:sp>
    </p:spTree>
    <p:extLst>
      <p:ext uri="{BB962C8B-B14F-4D97-AF65-F5344CB8AC3E}">
        <p14:creationId xmlns:p14="http://schemas.microsoft.com/office/powerpoint/2010/main" val="3626833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15</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AA1889A6-415A-42F7-B53A-27B5836E6E48}"/>
              </a:ext>
            </a:extLst>
          </p:cNvPr>
          <p:cNvSpPr txBox="1"/>
          <p:nvPr/>
        </p:nvSpPr>
        <p:spPr>
          <a:xfrm>
            <a:off x="533399" y="4140875"/>
            <a:ext cx="7924801" cy="2031325"/>
          </a:xfrm>
          <a:prstGeom prst="rect">
            <a:avLst/>
          </a:prstGeom>
          <a:solidFill>
            <a:schemeClr val="accent5"/>
          </a:solidFill>
        </p:spPr>
        <p:txBody>
          <a:bodyPr wrap="square" rtlCol="0">
            <a:spAutoFit/>
          </a:bodyPr>
          <a:lstStyle/>
          <a:p>
            <a:r>
              <a:rPr lang="en-US" sz="1400" dirty="0">
                <a:solidFill>
                  <a:srgbClr val="00B050"/>
                </a:solidFill>
              </a:rPr>
              <a:t>Let’s drill down on the PRs. Their fundamental role is to convert light energy into electrical (neural) impulses, </a:t>
            </a:r>
            <a:r>
              <a:rPr lang="en-US" sz="1400" dirty="0" err="1">
                <a:solidFill>
                  <a:srgbClr val="00B050"/>
                </a:solidFill>
              </a:rPr>
              <a:t>ie</a:t>
            </a:r>
            <a:r>
              <a:rPr lang="en-US" sz="1400" dirty="0">
                <a:solidFill>
                  <a:srgbClr val="00B050"/>
                </a:solidFill>
              </a:rPr>
              <a:t>, they are the site at which </a:t>
            </a:r>
            <a:r>
              <a:rPr lang="en-US" sz="1400" dirty="0"/>
              <a:t>phototransduction</a:t>
            </a:r>
            <a:r>
              <a:rPr lang="en-US" sz="1400" dirty="0">
                <a:solidFill>
                  <a:srgbClr val="00B050"/>
                </a:solidFill>
              </a:rPr>
              <a:t> occurs. There are two basic PR types: Rods and cones, each named for the shape of their outer segments (we’ll explain what an outer seg is shortly). In the average human retina there are 100-125M rods, and 6-7M cones.</a:t>
            </a:r>
          </a:p>
          <a:p>
            <a:endParaRPr lang="en-US" sz="1400" dirty="0">
              <a:solidFill>
                <a:srgbClr val="00B050"/>
              </a:solidFill>
            </a:endParaRPr>
          </a:p>
          <a:p>
            <a:r>
              <a:rPr lang="en-US" sz="1400" dirty="0"/>
              <a:t>Rods and cones differ in many ways, but the most fundamental is that cones provide </a:t>
            </a:r>
            <a:r>
              <a:rPr lang="en-US" sz="1400" dirty="0">
                <a:solidFill>
                  <a:srgbClr val="FF0000"/>
                </a:solidFill>
              </a:rPr>
              <a:t>co</a:t>
            </a:r>
            <a:r>
              <a:rPr lang="en-US" sz="1400" dirty="0">
                <a:solidFill>
                  <a:srgbClr val="0000FF"/>
                </a:solidFill>
              </a:rPr>
              <a:t>lo</a:t>
            </a:r>
            <a:r>
              <a:rPr lang="en-US" sz="1400" dirty="0">
                <a:solidFill>
                  <a:srgbClr val="00B050"/>
                </a:solidFill>
              </a:rPr>
              <a:t>r</a:t>
            </a:r>
            <a:r>
              <a:rPr lang="en-US" sz="1400" dirty="0">
                <a:solidFill>
                  <a:srgbClr val="FF0000"/>
                </a:solidFill>
              </a:rPr>
              <a:t> vi</a:t>
            </a:r>
            <a:r>
              <a:rPr lang="en-US" sz="1400" dirty="0">
                <a:solidFill>
                  <a:srgbClr val="0000FF"/>
                </a:solidFill>
              </a:rPr>
              <a:t>si</a:t>
            </a:r>
            <a:r>
              <a:rPr lang="en-US" sz="1400" dirty="0">
                <a:solidFill>
                  <a:srgbClr val="00B050"/>
                </a:solidFill>
              </a:rPr>
              <a:t>on</a:t>
            </a:r>
            <a:r>
              <a:rPr lang="en-US" sz="1400" dirty="0"/>
              <a:t>, whereas rods provide monochromatic vision. There are three types of cones; they differ in terms of the wavelength of light to which they are most responsive: Short wavelength (S cones), medium (M cones), and long (L cones).</a:t>
            </a:r>
          </a:p>
        </p:txBody>
      </p:sp>
    </p:spTree>
    <p:extLst>
      <p:ext uri="{BB962C8B-B14F-4D97-AF65-F5344CB8AC3E}">
        <p14:creationId xmlns:p14="http://schemas.microsoft.com/office/powerpoint/2010/main" val="18228804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150</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24" name="TextBox 23">
            <a:extLst>
              <a:ext uri="{FF2B5EF4-FFF2-40B4-BE49-F238E27FC236}">
                <a16:creationId xmlns:a16="http://schemas.microsoft.com/office/drawing/2014/main" id="{E12BDE57-11AB-4368-BD56-D62F130364DC}"/>
              </a:ext>
            </a:extLst>
          </p:cNvPr>
          <p:cNvSpPr txBox="1"/>
          <p:nvPr/>
        </p:nvSpPr>
        <p:spPr>
          <a:xfrm>
            <a:off x="1474304" y="2096870"/>
            <a:ext cx="1447800" cy="523220"/>
          </a:xfrm>
          <a:prstGeom prst="rect">
            <a:avLst/>
          </a:prstGeom>
          <a:noFill/>
        </p:spPr>
        <p:txBody>
          <a:bodyPr wrap="square" rtlCol="0">
            <a:spAutoFit/>
          </a:bodyPr>
          <a:lstStyle/>
          <a:p>
            <a:r>
              <a:rPr lang="en-US" sz="1400" dirty="0">
                <a:solidFill>
                  <a:schemeClr val="bg1"/>
                </a:solidFill>
              </a:rPr>
              <a:t>PR outer segs (dark area)</a:t>
            </a:r>
          </a:p>
        </p:txBody>
      </p:sp>
      <p:cxnSp>
        <p:nvCxnSpPr>
          <p:cNvPr id="26" name="Straight Arrow Connector 25">
            <a:extLst>
              <a:ext uri="{FF2B5EF4-FFF2-40B4-BE49-F238E27FC236}">
                <a16:creationId xmlns:a16="http://schemas.microsoft.com/office/drawing/2014/main" id="{03BB5DED-AFCD-4DE3-9BBA-D056256DB570}"/>
              </a:ext>
            </a:extLst>
          </p:cNvPr>
          <p:cNvCxnSpPr>
            <a:cxnSpLocks/>
          </p:cNvCxnSpPr>
          <p:nvPr/>
        </p:nvCxnSpPr>
        <p:spPr>
          <a:xfrm>
            <a:off x="2222074" y="2620090"/>
            <a:ext cx="883416" cy="1996228"/>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solidFill>
                  <a:schemeClr val="bg1">
                    <a:lumMod val="75000"/>
                  </a:schemeClr>
                </a:solidFill>
              </a:rPr>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b="1" dirty="0"/>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7" name="TextBox 26">
            <a:extLst>
              <a:ext uri="{FF2B5EF4-FFF2-40B4-BE49-F238E27FC236}">
                <a16:creationId xmlns:a16="http://schemas.microsoft.com/office/drawing/2014/main" id="{44C95EF8-5BCC-44A8-9A09-362ADE48DE1C}"/>
              </a:ext>
            </a:extLst>
          </p:cNvPr>
          <p:cNvSpPr txBox="1"/>
          <p:nvPr/>
        </p:nvSpPr>
        <p:spPr>
          <a:xfrm>
            <a:off x="2514600" y="688297"/>
            <a:ext cx="4758034" cy="584775"/>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PR outer segs</a:t>
            </a:r>
            <a:r>
              <a:rPr lang="en-US" sz="1600" i="1" dirty="0">
                <a:solidFill>
                  <a:srgbClr val="0000FF"/>
                </a:solidFill>
              </a:rPr>
              <a:t>.</a:t>
            </a:r>
          </a:p>
          <a:p>
            <a:r>
              <a:rPr lang="en-US" sz="1600" dirty="0">
                <a:solidFill>
                  <a:srgbClr val="0000FF"/>
                </a:solidFill>
              </a:rPr>
              <a:t>In the dark band just inside the interdigitation zone</a:t>
            </a:r>
          </a:p>
        </p:txBody>
      </p:sp>
    </p:spTree>
    <p:extLst>
      <p:ext uri="{BB962C8B-B14F-4D97-AF65-F5344CB8AC3E}">
        <p14:creationId xmlns:p14="http://schemas.microsoft.com/office/powerpoint/2010/main" val="46910080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151</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7" name="Straight Arrow Connector 6">
            <a:extLst>
              <a:ext uri="{FF2B5EF4-FFF2-40B4-BE49-F238E27FC236}">
                <a16:creationId xmlns:a16="http://schemas.microsoft.com/office/drawing/2014/main" id="{34BE6C27-C708-4769-A93F-7B226D89A69D}"/>
              </a:ext>
            </a:extLst>
          </p:cNvPr>
          <p:cNvCxnSpPr>
            <a:cxnSpLocks/>
          </p:cNvCxnSpPr>
          <p:nvPr/>
        </p:nvCxnSpPr>
        <p:spPr>
          <a:xfrm flipV="1">
            <a:off x="4130040" y="3733800"/>
            <a:ext cx="457200" cy="457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248506-F3DB-4C81-8F0A-009D9A0AB59A}"/>
              </a:ext>
            </a:extLst>
          </p:cNvPr>
          <p:cNvSpPr txBox="1"/>
          <p:nvPr/>
        </p:nvSpPr>
        <p:spPr>
          <a:xfrm>
            <a:off x="1757664" y="4191000"/>
            <a:ext cx="2890536" cy="307777"/>
          </a:xfrm>
          <a:prstGeom prst="rect">
            <a:avLst/>
          </a:prstGeom>
          <a:noFill/>
        </p:spPr>
        <p:txBody>
          <a:bodyPr wrap="none" rtlCol="0">
            <a:spAutoFit/>
          </a:bodyPr>
          <a:lstStyle/>
          <a:p>
            <a:pPr algn="r"/>
            <a:r>
              <a:rPr lang="en-US" sz="1400" dirty="0">
                <a:solidFill>
                  <a:srgbClr val="FFFF00"/>
                </a:solidFill>
              </a:rPr>
              <a:t>This band is easiest to see here…</a:t>
            </a:r>
          </a:p>
        </p:txBody>
      </p:sp>
      <p:cxnSp>
        <p:nvCxnSpPr>
          <p:cNvPr id="10" name="Straight Arrow Connector 9">
            <a:extLst>
              <a:ext uri="{FF2B5EF4-FFF2-40B4-BE49-F238E27FC236}">
                <a16:creationId xmlns:a16="http://schemas.microsoft.com/office/drawing/2014/main" id="{C8F05842-785D-46BD-8936-718891ED3294}"/>
              </a:ext>
            </a:extLst>
          </p:cNvPr>
          <p:cNvCxnSpPr>
            <a:cxnSpLocks/>
          </p:cNvCxnSpPr>
          <p:nvPr/>
        </p:nvCxnSpPr>
        <p:spPr>
          <a:xfrm flipV="1">
            <a:off x="6400800" y="3659089"/>
            <a:ext cx="430668" cy="379511"/>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F0C954-FB5C-4D19-85E4-B884D4138638}"/>
              </a:ext>
            </a:extLst>
          </p:cNvPr>
          <p:cNvSpPr txBox="1"/>
          <p:nvPr/>
        </p:nvSpPr>
        <p:spPr>
          <a:xfrm>
            <a:off x="4892041" y="4037111"/>
            <a:ext cx="2082621" cy="307777"/>
          </a:xfrm>
          <a:prstGeom prst="rect">
            <a:avLst/>
          </a:prstGeom>
          <a:noFill/>
        </p:spPr>
        <p:txBody>
          <a:bodyPr wrap="none" rtlCol="0">
            <a:spAutoFit/>
          </a:bodyPr>
          <a:lstStyle/>
          <a:p>
            <a:r>
              <a:rPr lang="en-US" sz="1400" dirty="0">
                <a:solidFill>
                  <a:srgbClr val="FFFF00"/>
                </a:solidFill>
              </a:rPr>
              <a:t>…and harder over here.</a:t>
            </a:r>
          </a:p>
        </p:txBody>
      </p:sp>
      <p:sp>
        <p:nvSpPr>
          <p:cNvPr id="14" name="TextBox 13">
            <a:extLst>
              <a:ext uri="{FF2B5EF4-FFF2-40B4-BE49-F238E27FC236}">
                <a16:creationId xmlns:a16="http://schemas.microsoft.com/office/drawing/2014/main" id="{836BBEFF-3C8D-48AF-A820-0462B3EFFA3F}"/>
              </a:ext>
            </a:extLst>
          </p:cNvPr>
          <p:cNvSpPr txBox="1"/>
          <p:nvPr/>
        </p:nvSpPr>
        <p:spPr>
          <a:xfrm>
            <a:off x="555527" y="5417908"/>
            <a:ext cx="8032969" cy="338554"/>
          </a:xfrm>
          <a:prstGeom prst="rect">
            <a:avLst/>
          </a:prstGeom>
          <a:noFill/>
        </p:spPr>
        <p:txBody>
          <a:bodyPr wrap="none" rtlCol="0">
            <a:spAutoFit/>
          </a:bodyPr>
          <a:lstStyle/>
          <a:p>
            <a:pPr algn="ctr"/>
            <a:r>
              <a:rPr lang="en-US" sz="1600" i="1" dirty="0"/>
              <a:t>The PR outer segs band is taller at the fovea because the outer segs are longer here</a:t>
            </a:r>
          </a:p>
        </p:txBody>
      </p:sp>
      <p:sp>
        <p:nvSpPr>
          <p:cNvPr id="15" name="TextBox 14">
            <a:extLst>
              <a:ext uri="{FF2B5EF4-FFF2-40B4-BE49-F238E27FC236}">
                <a16:creationId xmlns:a16="http://schemas.microsoft.com/office/drawing/2014/main" id="{63B719EA-5644-4869-BBDD-F70AF101BB1B}"/>
              </a:ext>
            </a:extLst>
          </p:cNvPr>
          <p:cNvSpPr txBox="1"/>
          <p:nvPr/>
        </p:nvSpPr>
        <p:spPr>
          <a:xfrm>
            <a:off x="2514600" y="688297"/>
            <a:ext cx="4758034" cy="584775"/>
          </a:xfrm>
          <a:prstGeom prst="rect">
            <a:avLst/>
          </a:prstGeom>
          <a:noFill/>
        </p:spPr>
        <p:txBody>
          <a:bodyPr wrap="none" rtlCol="0">
            <a:spAutoFit/>
          </a:bodyPr>
          <a:lstStyle/>
          <a:p>
            <a:r>
              <a:rPr lang="en-US" sz="1600" i="1" dirty="0">
                <a:solidFill>
                  <a:schemeClr val="bg1">
                    <a:lumMod val="75000"/>
                  </a:schemeClr>
                </a:solidFill>
              </a:rPr>
              <a:t>Next is the </a:t>
            </a:r>
            <a:r>
              <a:rPr lang="en-US" sz="1600" b="1" dirty="0">
                <a:solidFill>
                  <a:srgbClr val="0000FF"/>
                </a:solidFill>
              </a:rPr>
              <a:t>PR outer segs</a:t>
            </a:r>
            <a:r>
              <a:rPr lang="en-US" sz="1600" i="1" dirty="0">
                <a:solidFill>
                  <a:schemeClr val="bg1">
                    <a:lumMod val="75000"/>
                  </a:schemeClr>
                </a:solidFill>
              </a:rPr>
              <a:t>.</a:t>
            </a:r>
          </a:p>
          <a:p>
            <a:r>
              <a:rPr lang="en-US" sz="1600" dirty="0">
                <a:solidFill>
                  <a:schemeClr val="bg1">
                    <a:lumMod val="75000"/>
                  </a:schemeClr>
                </a:solidFill>
              </a:rPr>
              <a:t>In the dark band just inside the interdigitation zone</a:t>
            </a:r>
          </a:p>
        </p:txBody>
      </p:sp>
      <p:sp>
        <p:nvSpPr>
          <p:cNvPr id="12" name="TextBox 11">
            <a:extLst>
              <a:ext uri="{FF2B5EF4-FFF2-40B4-BE49-F238E27FC236}">
                <a16:creationId xmlns:a16="http://schemas.microsoft.com/office/drawing/2014/main" id="{E4A25FDF-0607-45FD-8CD5-D6199F7AD217}"/>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16797937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152</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24" name="TextBox 23">
            <a:extLst>
              <a:ext uri="{FF2B5EF4-FFF2-40B4-BE49-F238E27FC236}">
                <a16:creationId xmlns:a16="http://schemas.microsoft.com/office/drawing/2014/main" id="{E12BDE57-11AB-4368-BD56-D62F130364DC}"/>
              </a:ext>
            </a:extLst>
          </p:cNvPr>
          <p:cNvSpPr txBox="1"/>
          <p:nvPr/>
        </p:nvSpPr>
        <p:spPr>
          <a:xfrm>
            <a:off x="1474304" y="2096870"/>
            <a:ext cx="1447800" cy="523220"/>
          </a:xfrm>
          <a:prstGeom prst="rect">
            <a:avLst/>
          </a:prstGeom>
          <a:noFill/>
        </p:spPr>
        <p:txBody>
          <a:bodyPr wrap="square" rtlCol="0">
            <a:spAutoFit/>
          </a:bodyPr>
          <a:lstStyle/>
          <a:p>
            <a:r>
              <a:rPr lang="en-US" sz="1400" dirty="0">
                <a:solidFill>
                  <a:schemeClr val="bg1"/>
                </a:solidFill>
              </a:rPr>
              <a:t>PR outer segs (dark area)</a:t>
            </a:r>
          </a:p>
        </p:txBody>
      </p:sp>
      <p:cxnSp>
        <p:nvCxnSpPr>
          <p:cNvPr id="26" name="Straight Arrow Connector 25">
            <a:extLst>
              <a:ext uri="{FF2B5EF4-FFF2-40B4-BE49-F238E27FC236}">
                <a16:creationId xmlns:a16="http://schemas.microsoft.com/office/drawing/2014/main" id="{03BB5DED-AFCD-4DE3-9BBA-D056256DB570}"/>
              </a:ext>
            </a:extLst>
          </p:cNvPr>
          <p:cNvCxnSpPr>
            <a:cxnSpLocks/>
          </p:cNvCxnSpPr>
          <p:nvPr/>
        </p:nvCxnSpPr>
        <p:spPr>
          <a:xfrm>
            <a:off x="2222074" y="2620090"/>
            <a:ext cx="883416" cy="1996228"/>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b="1" dirty="0"/>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7" name="TextBox 26">
            <a:extLst>
              <a:ext uri="{FF2B5EF4-FFF2-40B4-BE49-F238E27FC236}">
                <a16:creationId xmlns:a16="http://schemas.microsoft.com/office/drawing/2014/main" id="{2273E9E5-4C56-41AE-BC73-3B0DDCE0907E}"/>
              </a:ext>
            </a:extLst>
          </p:cNvPr>
          <p:cNvSpPr txBox="1"/>
          <p:nvPr/>
        </p:nvSpPr>
        <p:spPr>
          <a:xfrm>
            <a:off x="2514600" y="688297"/>
            <a:ext cx="2509020" cy="338554"/>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ellipsoid zone</a:t>
            </a:r>
            <a:r>
              <a:rPr lang="en-US" sz="1600" i="1" dirty="0">
                <a:solidFill>
                  <a:srgbClr val="0000FF"/>
                </a:solidFill>
              </a:rPr>
              <a:t>.</a:t>
            </a:r>
            <a:endParaRPr lang="en-US" sz="1600" dirty="0">
              <a:solidFill>
                <a:srgbClr val="0000FF"/>
              </a:solidFill>
            </a:endParaRPr>
          </a:p>
        </p:txBody>
      </p:sp>
    </p:spTree>
    <p:extLst>
      <p:ext uri="{BB962C8B-B14F-4D97-AF65-F5344CB8AC3E}">
        <p14:creationId xmlns:p14="http://schemas.microsoft.com/office/powerpoint/2010/main" val="40485138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153</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23" name="TextBox 22">
            <a:extLst>
              <a:ext uri="{FF2B5EF4-FFF2-40B4-BE49-F238E27FC236}">
                <a16:creationId xmlns:a16="http://schemas.microsoft.com/office/drawing/2014/main" id="{367E34F0-7237-447D-BE64-10B4A9DA80FC}"/>
              </a:ext>
            </a:extLst>
          </p:cNvPr>
          <p:cNvSpPr txBox="1"/>
          <p:nvPr/>
        </p:nvSpPr>
        <p:spPr>
          <a:xfrm>
            <a:off x="1888435" y="5715000"/>
            <a:ext cx="1414669" cy="523220"/>
          </a:xfrm>
          <a:prstGeom prst="rect">
            <a:avLst/>
          </a:prstGeom>
          <a:noFill/>
        </p:spPr>
        <p:txBody>
          <a:bodyPr wrap="square" rtlCol="0">
            <a:spAutoFit/>
          </a:bodyPr>
          <a:lstStyle/>
          <a:p>
            <a:pPr algn="ctr"/>
            <a:r>
              <a:rPr lang="en-US" sz="1400" dirty="0"/>
              <a:t>Ellipsoid zone (the white line)</a:t>
            </a:r>
          </a:p>
        </p:txBody>
      </p:sp>
      <p:sp>
        <p:nvSpPr>
          <p:cNvPr id="24" name="TextBox 23">
            <a:extLst>
              <a:ext uri="{FF2B5EF4-FFF2-40B4-BE49-F238E27FC236}">
                <a16:creationId xmlns:a16="http://schemas.microsoft.com/office/drawing/2014/main" id="{E12BDE57-11AB-4368-BD56-D62F130364DC}"/>
              </a:ext>
            </a:extLst>
          </p:cNvPr>
          <p:cNvSpPr txBox="1"/>
          <p:nvPr/>
        </p:nvSpPr>
        <p:spPr>
          <a:xfrm>
            <a:off x="1474304" y="2096870"/>
            <a:ext cx="1447800" cy="523220"/>
          </a:xfrm>
          <a:prstGeom prst="rect">
            <a:avLst/>
          </a:prstGeom>
          <a:noFill/>
        </p:spPr>
        <p:txBody>
          <a:bodyPr wrap="square" rtlCol="0">
            <a:spAutoFit/>
          </a:bodyPr>
          <a:lstStyle/>
          <a:p>
            <a:r>
              <a:rPr lang="en-US" sz="1400" dirty="0">
                <a:solidFill>
                  <a:schemeClr val="bg1"/>
                </a:solidFill>
              </a:rPr>
              <a:t>PR outer segs (dark area)</a:t>
            </a:r>
          </a:p>
        </p:txBody>
      </p:sp>
      <p:cxnSp>
        <p:nvCxnSpPr>
          <p:cNvPr id="26" name="Straight Arrow Connector 25">
            <a:extLst>
              <a:ext uri="{FF2B5EF4-FFF2-40B4-BE49-F238E27FC236}">
                <a16:creationId xmlns:a16="http://schemas.microsoft.com/office/drawing/2014/main" id="{03BB5DED-AFCD-4DE3-9BBA-D056256DB570}"/>
              </a:ext>
            </a:extLst>
          </p:cNvPr>
          <p:cNvCxnSpPr>
            <a:cxnSpLocks/>
          </p:cNvCxnSpPr>
          <p:nvPr/>
        </p:nvCxnSpPr>
        <p:spPr>
          <a:xfrm>
            <a:off x="2222074" y="2620090"/>
            <a:ext cx="883416" cy="1996228"/>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b="1" dirty="0"/>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7" name="TextBox 26">
            <a:extLst>
              <a:ext uri="{FF2B5EF4-FFF2-40B4-BE49-F238E27FC236}">
                <a16:creationId xmlns:a16="http://schemas.microsoft.com/office/drawing/2014/main" id="{2273E9E5-4C56-41AE-BC73-3B0DDCE0907E}"/>
              </a:ext>
            </a:extLst>
          </p:cNvPr>
          <p:cNvSpPr txBox="1"/>
          <p:nvPr/>
        </p:nvSpPr>
        <p:spPr>
          <a:xfrm>
            <a:off x="2514600" y="688297"/>
            <a:ext cx="4509568" cy="584775"/>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ellipsoid zone</a:t>
            </a:r>
            <a:r>
              <a:rPr lang="en-US" sz="1600" i="1" dirty="0">
                <a:solidFill>
                  <a:srgbClr val="0000FF"/>
                </a:solidFill>
              </a:rPr>
              <a:t>.</a:t>
            </a:r>
          </a:p>
          <a:p>
            <a:r>
              <a:rPr lang="en-US" sz="1600" dirty="0">
                <a:solidFill>
                  <a:srgbClr val="0000FF"/>
                </a:solidFill>
              </a:rPr>
              <a:t>It is the heavy white band inside the outer segs </a:t>
            </a:r>
          </a:p>
        </p:txBody>
      </p:sp>
    </p:spTree>
    <p:extLst>
      <p:ext uri="{BB962C8B-B14F-4D97-AF65-F5344CB8AC3E}">
        <p14:creationId xmlns:p14="http://schemas.microsoft.com/office/powerpoint/2010/main" val="34345016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154</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7" name="Straight Arrow Connector 6">
            <a:extLst>
              <a:ext uri="{FF2B5EF4-FFF2-40B4-BE49-F238E27FC236}">
                <a16:creationId xmlns:a16="http://schemas.microsoft.com/office/drawing/2014/main" id="{34BE6C27-C708-4769-A93F-7B226D89A69D}"/>
              </a:ext>
            </a:extLst>
          </p:cNvPr>
          <p:cNvCxnSpPr>
            <a:cxnSpLocks/>
          </p:cNvCxnSpPr>
          <p:nvPr/>
        </p:nvCxnSpPr>
        <p:spPr>
          <a:xfrm flipV="1">
            <a:off x="4084321" y="3685317"/>
            <a:ext cx="457200" cy="457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248506-F3DB-4C81-8F0A-009D9A0AB59A}"/>
              </a:ext>
            </a:extLst>
          </p:cNvPr>
          <p:cNvSpPr txBox="1"/>
          <p:nvPr/>
        </p:nvSpPr>
        <p:spPr>
          <a:xfrm>
            <a:off x="2667000" y="4148969"/>
            <a:ext cx="4842992" cy="307777"/>
          </a:xfrm>
          <a:prstGeom prst="rect">
            <a:avLst/>
          </a:prstGeom>
          <a:noFill/>
        </p:spPr>
        <p:txBody>
          <a:bodyPr wrap="none" rtlCol="0">
            <a:spAutoFit/>
          </a:bodyPr>
          <a:lstStyle/>
          <a:p>
            <a:pPr algn="r"/>
            <a:r>
              <a:rPr lang="en-US" sz="1400" dirty="0">
                <a:solidFill>
                  <a:srgbClr val="FFFF00"/>
                </a:solidFill>
              </a:rPr>
              <a:t>The ellipsoid zone is usually readily visible across the OCT</a:t>
            </a:r>
          </a:p>
        </p:txBody>
      </p:sp>
      <p:cxnSp>
        <p:nvCxnSpPr>
          <p:cNvPr id="10" name="Straight Arrow Connector 9">
            <a:extLst>
              <a:ext uri="{FF2B5EF4-FFF2-40B4-BE49-F238E27FC236}">
                <a16:creationId xmlns:a16="http://schemas.microsoft.com/office/drawing/2014/main" id="{C8F05842-785D-46BD-8936-718891ED3294}"/>
              </a:ext>
            </a:extLst>
          </p:cNvPr>
          <p:cNvCxnSpPr>
            <a:cxnSpLocks/>
          </p:cNvCxnSpPr>
          <p:nvPr/>
        </p:nvCxnSpPr>
        <p:spPr>
          <a:xfrm flipV="1">
            <a:off x="6379136" y="3625994"/>
            <a:ext cx="430668" cy="379511"/>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6BBEFF-3C8D-48AF-A820-0462B3EFFA3F}"/>
              </a:ext>
            </a:extLst>
          </p:cNvPr>
          <p:cNvSpPr txBox="1"/>
          <p:nvPr/>
        </p:nvSpPr>
        <p:spPr>
          <a:xfrm>
            <a:off x="464754" y="5417908"/>
            <a:ext cx="8374446" cy="584775"/>
          </a:xfrm>
          <a:prstGeom prst="rect">
            <a:avLst/>
          </a:prstGeom>
          <a:noFill/>
        </p:spPr>
        <p:txBody>
          <a:bodyPr wrap="square" rtlCol="0">
            <a:spAutoFit/>
          </a:bodyPr>
          <a:lstStyle/>
          <a:p>
            <a:pPr algn="ctr"/>
            <a:r>
              <a:rPr lang="en-US" sz="1600" i="1" dirty="0"/>
              <a:t>Many PR and other outer-retinal diseases manifest as changes to the EZ. Like the RPE/Bruch’s complex, </a:t>
            </a:r>
            <a:r>
              <a:rPr lang="en-US" sz="1600" i="1" u="sng" dirty="0">
                <a:solidFill>
                  <a:srgbClr val="0000FF"/>
                </a:solidFill>
              </a:rPr>
              <a:t>the EZ must be identified and assessed on every retinal OCT!</a:t>
            </a:r>
          </a:p>
        </p:txBody>
      </p:sp>
      <p:sp>
        <p:nvSpPr>
          <p:cNvPr id="12" name="TextBox 11">
            <a:extLst>
              <a:ext uri="{FF2B5EF4-FFF2-40B4-BE49-F238E27FC236}">
                <a16:creationId xmlns:a16="http://schemas.microsoft.com/office/drawing/2014/main" id="{5535BAE5-D0DD-4CF0-928B-3E9780E01D2A}"/>
              </a:ext>
            </a:extLst>
          </p:cNvPr>
          <p:cNvSpPr txBox="1"/>
          <p:nvPr/>
        </p:nvSpPr>
        <p:spPr>
          <a:xfrm>
            <a:off x="2514600" y="688297"/>
            <a:ext cx="4509568" cy="584775"/>
          </a:xfrm>
          <a:prstGeom prst="rect">
            <a:avLst/>
          </a:prstGeom>
          <a:noFill/>
        </p:spPr>
        <p:txBody>
          <a:bodyPr wrap="none" rtlCol="0">
            <a:spAutoFit/>
          </a:bodyPr>
          <a:lstStyle/>
          <a:p>
            <a:r>
              <a:rPr lang="en-US" sz="1600" i="1" dirty="0">
                <a:solidFill>
                  <a:schemeClr val="bg1">
                    <a:lumMod val="75000"/>
                  </a:schemeClr>
                </a:solidFill>
              </a:rPr>
              <a:t>Next is the </a:t>
            </a:r>
            <a:r>
              <a:rPr lang="en-US" sz="1600" b="1" dirty="0">
                <a:solidFill>
                  <a:srgbClr val="0000FF"/>
                </a:solidFill>
              </a:rPr>
              <a:t>ellipsoid zone</a:t>
            </a:r>
            <a:r>
              <a:rPr lang="en-US" sz="1600" i="1" dirty="0">
                <a:solidFill>
                  <a:schemeClr val="bg1">
                    <a:lumMod val="75000"/>
                  </a:schemeClr>
                </a:solidFill>
              </a:rPr>
              <a:t>.</a:t>
            </a:r>
          </a:p>
          <a:p>
            <a:r>
              <a:rPr lang="en-US" sz="1600" dirty="0">
                <a:solidFill>
                  <a:schemeClr val="bg1">
                    <a:lumMod val="75000"/>
                  </a:schemeClr>
                </a:solidFill>
              </a:rPr>
              <a:t>It is the heavy white band inside the outer segs </a:t>
            </a:r>
          </a:p>
        </p:txBody>
      </p:sp>
      <p:sp>
        <p:nvSpPr>
          <p:cNvPr id="11" name="TextBox 10">
            <a:extLst>
              <a:ext uri="{FF2B5EF4-FFF2-40B4-BE49-F238E27FC236}">
                <a16:creationId xmlns:a16="http://schemas.microsoft.com/office/drawing/2014/main" id="{80693E51-3C78-4324-850A-EB10BC71FAB4}"/>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16975898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155</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23" name="TextBox 22">
            <a:extLst>
              <a:ext uri="{FF2B5EF4-FFF2-40B4-BE49-F238E27FC236}">
                <a16:creationId xmlns:a16="http://schemas.microsoft.com/office/drawing/2014/main" id="{367E34F0-7237-447D-BE64-10B4A9DA80FC}"/>
              </a:ext>
            </a:extLst>
          </p:cNvPr>
          <p:cNvSpPr txBox="1"/>
          <p:nvPr/>
        </p:nvSpPr>
        <p:spPr>
          <a:xfrm>
            <a:off x="1888435" y="5715000"/>
            <a:ext cx="1414669" cy="523220"/>
          </a:xfrm>
          <a:prstGeom prst="rect">
            <a:avLst/>
          </a:prstGeom>
          <a:noFill/>
        </p:spPr>
        <p:txBody>
          <a:bodyPr wrap="square" rtlCol="0">
            <a:spAutoFit/>
          </a:bodyPr>
          <a:lstStyle/>
          <a:p>
            <a:pPr algn="ctr"/>
            <a:r>
              <a:rPr lang="en-US" sz="1400" dirty="0"/>
              <a:t>Ellipsoid zone (the white line)</a:t>
            </a:r>
          </a:p>
        </p:txBody>
      </p:sp>
      <p:sp>
        <p:nvSpPr>
          <p:cNvPr id="24" name="TextBox 23">
            <a:extLst>
              <a:ext uri="{FF2B5EF4-FFF2-40B4-BE49-F238E27FC236}">
                <a16:creationId xmlns:a16="http://schemas.microsoft.com/office/drawing/2014/main" id="{E12BDE57-11AB-4368-BD56-D62F130364DC}"/>
              </a:ext>
            </a:extLst>
          </p:cNvPr>
          <p:cNvSpPr txBox="1"/>
          <p:nvPr/>
        </p:nvSpPr>
        <p:spPr>
          <a:xfrm>
            <a:off x="1474304" y="2096870"/>
            <a:ext cx="1447800" cy="523220"/>
          </a:xfrm>
          <a:prstGeom prst="rect">
            <a:avLst/>
          </a:prstGeom>
          <a:noFill/>
        </p:spPr>
        <p:txBody>
          <a:bodyPr wrap="square" rtlCol="0">
            <a:spAutoFit/>
          </a:bodyPr>
          <a:lstStyle/>
          <a:p>
            <a:r>
              <a:rPr lang="en-US" sz="1400" dirty="0">
                <a:solidFill>
                  <a:schemeClr val="bg1"/>
                </a:solidFill>
              </a:rPr>
              <a:t>PR outer segs (dark area)</a:t>
            </a:r>
          </a:p>
        </p:txBody>
      </p:sp>
      <p:cxnSp>
        <p:nvCxnSpPr>
          <p:cNvPr id="26" name="Straight Arrow Connector 25">
            <a:extLst>
              <a:ext uri="{FF2B5EF4-FFF2-40B4-BE49-F238E27FC236}">
                <a16:creationId xmlns:a16="http://schemas.microsoft.com/office/drawing/2014/main" id="{03BB5DED-AFCD-4DE3-9BBA-D056256DB570}"/>
              </a:ext>
            </a:extLst>
          </p:cNvPr>
          <p:cNvCxnSpPr>
            <a:cxnSpLocks/>
          </p:cNvCxnSpPr>
          <p:nvPr/>
        </p:nvCxnSpPr>
        <p:spPr>
          <a:xfrm>
            <a:off x="2222074" y="2620090"/>
            <a:ext cx="883416" cy="1996228"/>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b="1" dirty="0"/>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7" name="TextBox 26">
            <a:extLst>
              <a:ext uri="{FF2B5EF4-FFF2-40B4-BE49-F238E27FC236}">
                <a16:creationId xmlns:a16="http://schemas.microsoft.com/office/drawing/2014/main" id="{FC72D6FE-C094-4A23-B10D-3330B5457954}"/>
              </a:ext>
            </a:extLst>
          </p:cNvPr>
          <p:cNvSpPr txBox="1"/>
          <p:nvPr/>
        </p:nvSpPr>
        <p:spPr>
          <a:xfrm>
            <a:off x="2514600" y="688297"/>
            <a:ext cx="2318263" cy="338554"/>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myoid zone</a:t>
            </a:r>
            <a:r>
              <a:rPr lang="en-US" sz="1600" i="1" dirty="0">
                <a:solidFill>
                  <a:srgbClr val="0000FF"/>
                </a:solidFill>
              </a:rPr>
              <a:t>.</a:t>
            </a:r>
            <a:endParaRPr lang="en-US" sz="1600" dirty="0">
              <a:solidFill>
                <a:srgbClr val="0000FF"/>
              </a:solidFill>
            </a:endParaRPr>
          </a:p>
        </p:txBody>
      </p:sp>
    </p:spTree>
    <p:extLst>
      <p:ext uri="{BB962C8B-B14F-4D97-AF65-F5344CB8AC3E}">
        <p14:creationId xmlns:p14="http://schemas.microsoft.com/office/powerpoint/2010/main" val="32713438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156</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23" name="TextBox 22">
            <a:extLst>
              <a:ext uri="{FF2B5EF4-FFF2-40B4-BE49-F238E27FC236}">
                <a16:creationId xmlns:a16="http://schemas.microsoft.com/office/drawing/2014/main" id="{367E34F0-7237-447D-BE64-10B4A9DA80FC}"/>
              </a:ext>
            </a:extLst>
          </p:cNvPr>
          <p:cNvSpPr txBox="1"/>
          <p:nvPr/>
        </p:nvSpPr>
        <p:spPr>
          <a:xfrm>
            <a:off x="1888435" y="5715000"/>
            <a:ext cx="1414669" cy="523220"/>
          </a:xfrm>
          <a:prstGeom prst="rect">
            <a:avLst/>
          </a:prstGeom>
          <a:noFill/>
        </p:spPr>
        <p:txBody>
          <a:bodyPr wrap="square" rtlCol="0">
            <a:spAutoFit/>
          </a:bodyPr>
          <a:lstStyle/>
          <a:p>
            <a:pPr algn="ctr"/>
            <a:r>
              <a:rPr lang="en-US" sz="1400" dirty="0"/>
              <a:t>Ellipsoid zone (the white line)</a:t>
            </a:r>
          </a:p>
        </p:txBody>
      </p:sp>
      <p:sp>
        <p:nvSpPr>
          <p:cNvPr id="24" name="TextBox 23">
            <a:extLst>
              <a:ext uri="{FF2B5EF4-FFF2-40B4-BE49-F238E27FC236}">
                <a16:creationId xmlns:a16="http://schemas.microsoft.com/office/drawing/2014/main" id="{E12BDE57-11AB-4368-BD56-D62F130364DC}"/>
              </a:ext>
            </a:extLst>
          </p:cNvPr>
          <p:cNvSpPr txBox="1"/>
          <p:nvPr/>
        </p:nvSpPr>
        <p:spPr>
          <a:xfrm>
            <a:off x="1474304" y="2096870"/>
            <a:ext cx="1447800" cy="523220"/>
          </a:xfrm>
          <a:prstGeom prst="rect">
            <a:avLst/>
          </a:prstGeom>
          <a:noFill/>
        </p:spPr>
        <p:txBody>
          <a:bodyPr wrap="square" rtlCol="0">
            <a:spAutoFit/>
          </a:bodyPr>
          <a:lstStyle/>
          <a:p>
            <a:r>
              <a:rPr lang="en-US" sz="1400" dirty="0">
                <a:solidFill>
                  <a:schemeClr val="bg1"/>
                </a:solidFill>
              </a:rPr>
              <a:t>PR outer segs (dark area)</a:t>
            </a:r>
          </a:p>
        </p:txBody>
      </p:sp>
      <p:cxnSp>
        <p:nvCxnSpPr>
          <p:cNvPr id="26" name="Straight Arrow Connector 25">
            <a:extLst>
              <a:ext uri="{FF2B5EF4-FFF2-40B4-BE49-F238E27FC236}">
                <a16:creationId xmlns:a16="http://schemas.microsoft.com/office/drawing/2014/main" id="{03BB5DED-AFCD-4DE3-9BBA-D056256DB570}"/>
              </a:ext>
            </a:extLst>
          </p:cNvPr>
          <p:cNvCxnSpPr>
            <a:cxnSpLocks/>
          </p:cNvCxnSpPr>
          <p:nvPr/>
        </p:nvCxnSpPr>
        <p:spPr>
          <a:xfrm>
            <a:off x="2222074" y="2620090"/>
            <a:ext cx="883416" cy="1996228"/>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40E7B16-3C39-4F04-87EF-A220AB01D591}"/>
              </a:ext>
            </a:extLst>
          </p:cNvPr>
          <p:cNvSpPr txBox="1"/>
          <p:nvPr/>
        </p:nvSpPr>
        <p:spPr>
          <a:xfrm>
            <a:off x="3303104" y="2093557"/>
            <a:ext cx="1447800" cy="523220"/>
          </a:xfrm>
          <a:prstGeom prst="rect">
            <a:avLst/>
          </a:prstGeom>
          <a:noFill/>
        </p:spPr>
        <p:txBody>
          <a:bodyPr wrap="square" rtlCol="0">
            <a:spAutoFit/>
          </a:bodyPr>
          <a:lstStyle/>
          <a:p>
            <a:r>
              <a:rPr lang="en-US" sz="1400" dirty="0">
                <a:solidFill>
                  <a:schemeClr val="bg1"/>
                </a:solidFill>
              </a:rPr>
              <a:t>Myoid zone (dark area)</a:t>
            </a:r>
          </a:p>
        </p:txBody>
      </p:sp>
      <p:cxnSp>
        <p:nvCxnSpPr>
          <p:cNvPr id="29" name="Straight Arrow Connector 28">
            <a:extLst>
              <a:ext uri="{FF2B5EF4-FFF2-40B4-BE49-F238E27FC236}">
                <a16:creationId xmlns:a16="http://schemas.microsoft.com/office/drawing/2014/main" id="{87488E7D-268E-4E3D-8C64-02BAA5FE828F}"/>
              </a:ext>
            </a:extLst>
          </p:cNvPr>
          <p:cNvCxnSpPr>
            <a:cxnSpLocks/>
          </p:cNvCxnSpPr>
          <p:nvPr/>
        </p:nvCxnSpPr>
        <p:spPr>
          <a:xfrm flipH="1">
            <a:off x="3513856" y="2579071"/>
            <a:ext cx="183385" cy="172947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b="1" dirty="0"/>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7" name="TextBox 26">
            <a:extLst>
              <a:ext uri="{FF2B5EF4-FFF2-40B4-BE49-F238E27FC236}">
                <a16:creationId xmlns:a16="http://schemas.microsoft.com/office/drawing/2014/main" id="{FC72D6FE-C094-4A23-B10D-3330B5457954}"/>
              </a:ext>
            </a:extLst>
          </p:cNvPr>
          <p:cNvSpPr txBox="1"/>
          <p:nvPr/>
        </p:nvSpPr>
        <p:spPr>
          <a:xfrm>
            <a:off x="2514600" y="688297"/>
            <a:ext cx="4172937" cy="584775"/>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myoid zone</a:t>
            </a:r>
            <a:r>
              <a:rPr lang="en-US" sz="1600" i="1" dirty="0">
                <a:solidFill>
                  <a:srgbClr val="0000FF"/>
                </a:solidFill>
              </a:rPr>
              <a:t>.</a:t>
            </a:r>
          </a:p>
          <a:p>
            <a:r>
              <a:rPr lang="en-US" sz="1600" dirty="0">
                <a:solidFill>
                  <a:srgbClr val="0000FF"/>
                </a:solidFill>
              </a:rPr>
              <a:t>The dark band just inside the ellipsoid zone</a:t>
            </a:r>
          </a:p>
        </p:txBody>
      </p:sp>
    </p:spTree>
    <p:extLst>
      <p:ext uri="{BB962C8B-B14F-4D97-AF65-F5344CB8AC3E}">
        <p14:creationId xmlns:p14="http://schemas.microsoft.com/office/powerpoint/2010/main" val="31153612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157</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7" name="Straight Arrow Connector 6">
            <a:extLst>
              <a:ext uri="{FF2B5EF4-FFF2-40B4-BE49-F238E27FC236}">
                <a16:creationId xmlns:a16="http://schemas.microsoft.com/office/drawing/2014/main" id="{34BE6C27-C708-4769-A93F-7B226D89A69D}"/>
              </a:ext>
            </a:extLst>
          </p:cNvPr>
          <p:cNvCxnSpPr>
            <a:cxnSpLocks/>
          </p:cNvCxnSpPr>
          <p:nvPr/>
        </p:nvCxnSpPr>
        <p:spPr>
          <a:xfrm flipV="1">
            <a:off x="4084321" y="3640723"/>
            <a:ext cx="457200" cy="457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248506-F3DB-4C81-8F0A-009D9A0AB59A}"/>
              </a:ext>
            </a:extLst>
          </p:cNvPr>
          <p:cNvSpPr txBox="1"/>
          <p:nvPr/>
        </p:nvSpPr>
        <p:spPr>
          <a:xfrm>
            <a:off x="3543845" y="4104375"/>
            <a:ext cx="3836307" cy="307777"/>
          </a:xfrm>
          <a:prstGeom prst="rect">
            <a:avLst/>
          </a:prstGeom>
          <a:noFill/>
        </p:spPr>
        <p:txBody>
          <a:bodyPr wrap="none" rtlCol="0">
            <a:spAutoFit/>
          </a:bodyPr>
          <a:lstStyle/>
          <a:p>
            <a:pPr algn="ctr"/>
            <a:r>
              <a:rPr lang="en-US" sz="1400" dirty="0">
                <a:solidFill>
                  <a:srgbClr val="FFFF00"/>
                </a:solidFill>
              </a:rPr>
              <a:t>The myoid zone is best visualized at the fovea</a:t>
            </a:r>
          </a:p>
        </p:txBody>
      </p:sp>
      <p:cxnSp>
        <p:nvCxnSpPr>
          <p:cNvPr id="10" name="Straight Arrow Connector 9">
            <a:extLst>
              <a:ext uri="{FF2B5EF4-FFF2-40B4-BE49-F238E27FC236}">
                <a16:creationId xmlns:a16="http://schemas.microsoft.com/office/drawing/2014/main" id="{C8F05842-785D-46BD-8936-718891ED3294}"/>
              </a:ext>
            </a:extLst>
          </p:cNvPr>
          <p:cNvCxnSpPr>
            <a:cxnSpLocks/>
          </p:cNvCxnSpPr>
          <p:nvPr/>
        </p:nvCxnSpPr>
        <p:spPr>
          <a:xfrm flipV="1">
            <a:off x="6379136" y="3581400"/>
            <a:ext cx="430668" cy="379511"/>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1A4BB1-3C80-4FC2-B3F2-A31DC8A41CA7}"/>
              </a:ext>
            </a:extLst>
          </p:cNvPr>
          <p:cNvSpPr txBox="1"/>
          <p:nvPr/>
        </p:nvSpPr>
        <p:spPr>
          <a:xfrm>
            <a:off x="2514600" y="688297"/>
            <a:ext cx="4115229" cy="584775"/>
          </a:xfrm>
          <a:prstGeom prst="rect">
            <a:avLst/>
          </a:prstGeom>
          <a:noFill/>
        </p:spPr>
        <p:txBody>
          <a:bodyPr wrap="none" rtlCol="0">
            <a:spAutoFit/>
          </a:bodyPr>
          <a:lstStyle/>
          <a:p>
            <a:r>
              <a:rPr lang="en-US" sz="1600" i="1" dirty="0">
                <a:solidFill>
                  <a:schemeClr val="bg1">
                    <a:lumMod val="75000"/>
                  </a:schemeClr>
                </a:solidFill>
              </a:rPr>
              <a:t>Next is the </a:t>
            </a:r>
            <a:r>
              <a:rPr lang="en-US" sz="1600" b="1" dirty="0">
                <a:solidFill>
                  <a:srgbClr val="0000FF"/>
                </a:solidFill>
              </a:rPr>
              <a:t>myoid zone</a:t>
            </a:r>
            <a:r>
              <a:rPr lang="en-US" sz="1600" i="1" dirty="0">
                <a:solidFill>
                  <a:schemeClr val="bg1">
                    <a:lumMod val="75000"/>
                  </a:schemeClr>
                </a:solidFill>
              </a:rPr>
              <a:t>.</a:t>
            </a:r>
          </a:p>
          <a:p>
            <a:r>
              <a:rPr lang="en-US" sz="1600" dirty="0">
                <a:solidFill>
                  <a:schemeClr val="bg1">
                    <a:lumMod val="75000"/>
                  </a:schemeClr>
                </a:solidFill>
              </a:rPr>
              <a:t>The dark band just inside the ellipsoid zone</a:t>
            </a:r>
          </a:p>
        </p:txBody>
      </p:sp>
      <p:sp>
        <p:nvSpPr>
          <p:cNvPr id="12" name="TextBox 11">
            <a:extLst>
              <a:ext uri="{FF2B5EF4-FFF2-40B4-BE49-F238E27FC236}">
                <a16:creationId xmlns:a16="http://schemas.microsoft.com/office/drawing/2014/main" id="{6CA43A63-D9A9-4E6E-945A-C31F4E847BEC}"/>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42657252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158</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23" name="TextBox 22">
            <a:extLst>
              <a:ext uri="{FF2B5EF4-FFF2-40B4-BE49-F238E27FC236}">
                <a16:creationId xmlns:a16="http://schemas.microsoft.com/office/drawing/2014/main" id="{367E34F0-7237-447D-BE64-10B4A9DA80FC}"/>
              </a:ext>
            </a:extLst>
          </p:cNvPr>
          <p:cNvSpPr txBox="1"/>
          <p:nvPr/>
        </p:nvSpPr>
        <p:spPr>
          <a:xfrm>
            <a:off x="1888435" y="5715000"/>
            <a:ext cx="1414669" cy="523220"/>
          </a:xfrm>
          <a:prstGeom prst="rect">
            <a:avLst/>
          </a:prstGeom>
          <a:noFill/>
        </p:spPr>
        <p:txBody>
          <a:bodyPr wrap="square" rtlCol="0">
            <a:spAutoFit/>
          </a:bodyPr>
          <a:lstStyle/>
          <a:p>
            <a:pPr algn="ctr"/>
            <a:r>
              <a:rPr lang="en-US" sz="1400" dirty="0"/>
              <a:t>Ellipsoid zone (the white line)</a:t>
            </a:r>
          </a:p>
        </p:txBody>
      </p:sp>
      <p:sp>
        <p:nvSpPr>
          <p:cNvPr id="24" name="TextBox 23">
            <a:extLst>
              <a:ext uri="{FF2B5EF4-FFF2-40B4-BE49-F238E27FC236}">
                <a16:creationId xmlns:a16="http://schemas.microsoft.com/office/drawing/2014/main" id="{E12BDE57-11AB-4368-BD56-D62F130364DC}"/>
              </a:ext>
            </a:extLst>
          </p:cNvPr>
          <p:cNvSpPr txBox="1"/>
          <p:nvPr/>
        </p:nvSpPr>
        <p:spPr>
          <a:xfrm>
            <a:off x="1474304" y="2096870"/>
            <a:ext cx="1447800" cy="523220"/>
          </a:xfrm>
          <a:prstGeom prst="rect">
            <a:avLst/>
          </a:prstGeom>
          <a:noFill/>
        </p:spPr>
        <p:txBody>
          <a:bodyPr wrap="square" rtlCol="0">
            <a:spAutoFit/>
          </a:bodyPr>
          <a:lstStyle/>
          <a:p>
            <a:r>
              <a:rPr lang="en-US" sz="1400" dirty="0">
                <a:solidFill>
                  <a:schemeClr val="bg1"/>
                </a:solidFill>
              </a:rPr>
              <a:t>PR outer segs (dark area)</a:t>
            </a:r>
          </a:p>
        </p:txBody>
      </p:sp>
      <p:cxnSp>
        <p:nvCxnSpPr>
          <p:cNvPr id="26" name="Straight Arrow Connector 25">
            <a:extLst>
              <a:ext uri="{FF2B5EF4-FFF2-40B4-BE49-F238E27FC236}">
                <a16:creationId xmlns:a16="http://schemas.microsoft.com/office/drawing/2014/main" id="{03BB5DED-AFCD-4DE3-9BBA-D056256DB570}"/>
              </a:ext>
            </a:extLst>
          </p:cNvPr>
          <p:cNvCxnSpPr>
            <a:cxnSpLocks/>
          </p:cNvCxnSpPr>
          <p:nvPr/>
        </p:nvCxnSpPr>
        <p:spPr>
          <a:xfrm>
            <a:off x="2222074" y="2620090"/>
            <a:ext cx="883416" cy="1996228"/>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40E7B16-3C39-4F04-87EF-A220AB01D591}"/>
              </a:ext>
            </a:extLst>
          </p:cNvPr>
          <p:cNvSpPr txBox="1"/>
          <p:nvPr/>
        </p:nvSpPr>
        <p:spPr>
          <a:xfrm>
            <a:off x="3303104" y="2093557"/>
            <a:ext cx="1447800" cy="523220"/>
          </a:xfrm>
          <a:prstGeom prst="rect">
            <a:avLst/>
          </a:prstGeom>
          <a:noFill/>
        </p:spPr>
        <p:txBody>
          <a:bodyPr wrap="square" rtlCol="0">
            <a:spAutoFit/>
          </a:bodyPr>
          <a:lstStyle/>
          <a:p>
            <a:r>
              <a:rPr lang="en-US" sz="1400" dirty="0">
                <a:solidFill>
                  <a:schemeClr val="bg1"/>
                </a:solidFill>
              </a:rPr>
              <a:t>Myoid zone (dark area)</a:t>
            </a:r>
          </a:p>
        </p:txBody>
      </p:sp>
      <p:cxnSp>
        <p:nvCxnSpPr>
          <p:cNvPr id="29" name="Straight Arrow Connector 28">
            <a:extLst>
              <a:ext uri="{FF2B5EF4-FFF2-40B4-BE49-F238E27FC236}">
                <a16:creationId xmlns:a16="http://schemas.microsoft.com/office/drawing/2014/main" id="{87488E7D-268E-4E3D-8C64-02BAA5FE828F}"/>
              </a:ext>
            </a:extLst>
          </p:cNvPr>
          <p:cNvCxnSpPr>
            <a:cxnSpLocks/>
          </p:cNvCxnSpPr>
          <p:nvPr/>
        </p:nvCxnSpPr>
        <p:spPr>
          <a:xfrm flipH="1">
            <a:off x="3513856" y="2579071"/>
            <a:ext cx="183385" cy="172947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b="1" dirty="0"/>
              <a:t>The ELM</a:t>
            </a:r>
          </a:p>
        </p:txBody>
      </p:sp>
      <p:sp>
        <p:nvSpPr>
          <p:cNvPr id="27" name="TextBox 26">
            <a:extLst>
              <a:ext uri="{FF2B5EF4-FFF2-40B4-BE49-F238E27FC236}">
                <a16:creationId xmlns:a16="http://schemas.microsoft.com/office/drawing/2014/main" id="{FC72D6FE-C094-4A23-B10D-3330B5457954}"/>
              </a:ext>
            </a:extLst>
          </p:cNvPr>
          <p:cNvSpPr txBox="1"/>
          <p:nvPr/>
        </p:nvSpPr>
        <p:spPr>
          <a:xfrm>
            <a:off x="2514600" y="688297"/>
            <a:ext cx="1749197" cy="338554"/>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ELM</a:t>
            </a:r>
            <a:r>
              <a:rPr lang="en-US" sz="1600" i="1" dirty="0">
                <a:solidFill>
                  <a:srgbClr val="0000FF"/>
                </a:solidFill>
              </a:rPr>
              <a:t>. </a:t>
            </a:r>
            <a:endParaRPr lang="en-US" sz="1600" dirty="0">
              <a:solidFill>
                <a:srgbClr val="0000FF"/>
              </a:solidFill>
            </a:endParaRPr>
          </a:p>
        </p:txBody>
      </p:sp>
    </p:spTree>
    <p:extLst>
      <p:ext uri="{BB962C8B-B14F-4D97-AF65-F5344CB8AC3E}">
        <p14:creationId xmlns:p14="http://schemas.microsoft.com/office/powerpoint/2010/main" val="24857968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50DB5-AB44-4F07-ACB7-F0A0AF2BCBFC}"/>
              </a:ext>
            </a:extLst>
          </p:cNvPr>
          <p:cNvSpPr>
            <a:spLocks noGrp="1"/>
          </p:cNvSpPr>
          <p:nvPr>
            <p:ph type="sldNum" sz="quarter" idx="12"/>
          </p:nvPr>
        </p:nvSpPr>
        <p:spPr/>
        <p:txBody>
          <a:bodyPr/>
          <a:lstStyle/>
          <a:p>
            <a:fld id="{B3980EE3-C97C-4692-9850-71E63D20762E}" type="slidenum">
              <a:rPr lang="en-US" altLang="en-US" smtClean="0"/>
              <a:pPr/>
              <a:t>159</a:t>
            </a:fld>
            <a:endParaRPr lang="en-US" altLang="en-US"/>
          </a:p>
        </p:txBody>
      </p:sp>
      <p:pic>
        <p:nvPicPr>
          <p:cNvPr id="4" name="Picture 3">
            <a:extLst>
              <a:ext uri="{FF2B5EF4-FFF2-40B4-BE49-F238E27FC236}">
                <a16:creationId xmlns:a16="http://schemas.microsoft.com/office/drawing/2014/main" id="{5C7A00DF-96EB-4E14-895F-9AF6B4A5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93305"/>
            <a:ext cx="5810329" cy="3810053"/>
          </a:xfrm>
          <a:prstGeom prst="rect">
            <a:avLst/>
          </a:prstGeom>
        </p:spPr>
      </p:pic>
      <p:sp>
        <p:nvSpPr>
          <p:cNvPr id="5" name="TextBox 4">
            <a:extLst>
              <a:ext uri="{FF2B5EF4-FFF2-40B4-BE49-F238E27FC236}">
                <a16:creationId xmlns:a16="http://schemas.microsoft.com/office/drawing/2014/main" id="{7CD2F717-3670-438F-BF38-58CEC0C29FE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8" name="TextBox 17">
            <a:extLst>
              <a:ext uri="{FF2B5EF4-FFF2-40B4-BE49-F238E27FC236}">
                <a16:creationId xmlns:a16="http://schemas.microsoft.com/office/drawing/2014/main" id="{59D05D45-8043-4EA4-B3E5-2825F6C8499D}"/>
              </a:ext>
            </a:extLst>
          </p:cNvPr>
          <p:cNvSpPr txBox="1"/>
          <p:nvPr/>
        </p:nvSpPr>
        <p:spPr>
          <a:xfrm>
            <a:off x="803675" y="1597223"/>
            <a:ext cx="1284326" cy="276999"/>
          </a:xfrm>
          <a:prstGeom prst="rect">
            <a:avLst/>
          </a:prstGeom>
          <a:noFill/>
        </p:spPr>
        <p:txBody>
          <a:bodyPr wrap="none" rtlCol="0">
            <a:spAutoFit/>
          </a:bodyPr>
          <a:lstStyle/>
          <a:p>
            <a:pPr algn="ctr"/>
            <a:r>
              <a:rPr lang="en-US" sz="1200" dirty="0"/>
              <a:t>(Ignore this line)</a:t>
            </a:r>
          </a:p>
        </p:txBody>
      </p:sp>
      <p:sp>
        <p:nvSpPr>
          <p:cNvPr id="19" name="TextBox 18">
            <a:extLst>
              <a:ext uri="{FF2B5EF4-FFF2-40B4-BE49-F238E27FC236}">
                <a16:creationId xmlns:a16="http://schemas.microsoft.com/office/drawing/2014/main" id="{35941BDB-4B4F-4C7A-966A-1B6D39CB4E6A}"/>
              </a:ext>
            </a:extLst>
          </p:cNvPr>
          <p:cNvSpPr txBox="1"/>
          <p:nvPr/>
        </p:nvSpPr>
        <p:spPr>
          <a:xfrm>
            <a:off x="4449252" y="1597223"/>
            <a:ext cx="1140056" cy="276999"/>
          </a:xfrm>
          <a:prstGeom prst="rect">
            <a:avLst/>
          </a:prstGeom>
          <a:noFill/>
        </p:spPr>
        <p:txBody>
          <a:bodyPr wrap="none" rtlCol="0">
            <a:spAutoFit/>
          </a:bodyPr>
          <a:lstStyle/>
          <a:p>
            <a:pPr algn="ctr"/>
            <a:r>
              <a:rPr lang="en-US" sz="1200" dirty="0"/>
              <a:t>(And this one)</a:t>
            </a:r>
          </a:p>
        </p:txBody>
      </p:sp>
      <p:sp>
        <p:nvSpPr>
          <p:cNvPr id="20" name="TextBox 19">
            <a:extLst>
              <a:ext uri="{FF2B5EF4-FFF2-40B4-BE49-F238E27FC236}">
                <a16:creationId xmlns:a16="http://schemas.microsoft.com/office/drawing/2014/main" id="{223D00B5-6418-4FC9-9A44-646803FEF1D3}"/>
              </a:ext>
            </a:extLst>
          </p:cNvPr>
          <p:cNvSpPr txBox="1"/>
          <p:nvPr/>
        </p:nvSpPr>
        <p:spPr>
          <a:xfrm>
            <a:off x="2367382" y="1371600"/>
            <a:ext cx="1476216" cy="523220"/>
          </a:xfrm>
          <a:prstGeom prst="rect">
            <a:avLst/>
          </a:prstGeom>
          <a:noFill/>
        </p:spPr>
        <p:txBody>
          <a:bodyPr wrap="square" rtlCol="0">
            <a:spAutoFit/>
          </a:bodyPr>
          <a:lstStyle/>
          <a:p>
            <a:pPr algn="ctr"/>
            <a:r>
              <a:rPr lang="en-US" sz="1400" dirty="0"/>
              <a:t>(the white line) ELM</a:t>
            </a:r>
          </a:p>
        </p:txBody>
      </p:sp>
      <p:sp>
        <p:nvSpPr>
          <p:cNvPr id="21" name="TextBox 20">
            <a:extLst>
              <a:ext uri="{FF2B5EF4-FFF2-40B4-BE49-F238E27FC236}">
                <a16:creationId xmlns:a16="http://schemas.microsoft.com/office/drawing/2014/main" id="{7A2D2919-256B-4415-B3F9-2AC3F9BEAD66}"/>
              </a:ext>
            </a:extLst>
          </p:cNvPr>
          <p:cNvSpPr txBox="1"/>
          <p:nvPr/>
        </p:nvSpPr>
        <p:spPr>
          <a:xfrm>
            <a:off x="304800" y="5715000"/>
            <a:ext cx="1447800" cy="523220"/>
          </a:xfrm>
          <a:prstGeom prst="rect">
            <a:avLst/>
          </a:prstGeom>
          <a:noFill/>
        </p:spPr>
        <p:txBody>
          <a:bodyPr wrap="square" rtlCol="0">
            <a:spAutoFit/>
          </a:bodyPr>
          <a:lstStyle/>
          <a:p>
            <a:pPr algn="r"/>
            <a:r>
              <a:rPr lang="en-US" sz="1400" dirty="0"/>
              <a:t>RPE/Bruch’s membrane</a:t>
            </a:r>
          </a:p>
        </p:txBody>
      </p:sp>
      <p:sp>
        <p:nvSpPr>
          <p:cNvPr id="22" name="TextBox 21">
            <a:extLst>
              <a:ext uri="{FF2B5EF4-FFF2-40B4-BE49-F238E27FC236}">
                <a16:creationId xmlns:a16="http://schemas.microsoft.com/office/drawing/2014/main" id="{49E5D759-750C-4BF7-AAAC-A5AAF7F8DDCF}"/>
              </a:ext>
            </a:extLst>
          </p:cNvPr>
          <p:cNvSpPr txBox="1"/>
          <p:nvPr/>
        </p:nvSpPr>
        <p:spPr>
          <a:xfrm>
            <a:off x="3304690" y="5725180"/>
            <a:ext cx="1446214" cy="523220"/>
          </a:xfrm>
          <a:prstGeom prst="rect">
            <a:avLst/>
          </a:prstGeom>
          <a:noFill/>
        </p:spPr>
        <p:txBody>
          <a:bodyPr wrap="square" rtlCol="0">
            <a:spAutoFit/>
          </a:bodyPr>
          <a:lstStyle/>
          <a:p>
            <a:r>
              <a:rPr lang="en-US" sz="1400" dirty="0"/>
              <a:t>Interdigitation zone</a:t>
            </a:r>
          </a:p>
        </p:txBody>
      </p:sp>
      <p:sp>
        <p:nvSpPr>
          <p:cNvPr id="23" name="TextBox 22">
            <a:extLst>
              <a:ext uri="{FF2B5EF4-FFF2-40B4-BE49-F238E27FC236}">
                <a16:creationId xmlns:a16="http://schemas.microsoft.com/office/drawing/2014/main" id="{367E34F0-7237-447D-BE64-10B4A9DA80FC}"/>
              </a:ext>
            </a:extLst>
          </p:cNvPr>
          <p:cNvSpPr txBox="1"/>
          <p:nvPr/>
        </p:nvSpPr>
        <p:spPr>
          <a:xfrm>
            <a:off x="1888435" y="5715000"/>
            <a:ext cx="1414669" cy="523220"/>
          </a:xfrm>
          <a:prstGeom prst="rect">
            <a:avLst/>
          </a:prstGeom>
          <a:noFill/>
        </p:spPr>
        <p:txBody>
          <a:bodyPr wrap="square" rtlCol="0">
            <a:spAutoFit/>
          </a:bodyPr>
          <a:lstStyle/>
          <a:p>
            <a:pPr algn="ctr"/>
            <a:r>
              <a:rPr lang="en-US" sz="1400" dirty="0"/>
              <a:t>Ellipsoid zone (the white line)</a:t>
            </a:r>
          </a:p>
        </p:txBody>
      </p:sp>
      <p:sp>
        <p:nvSpPr>
          <p:cNvPr id="24" name="TextBox 23">
            <a:extLst>
              <a:ext uri="{FF2B5EF4-FFF2-40B4-BE49-F238E27FC236}">
                <a16:creationId xmlns:a16="http://schemas.microsoft.com/office/drawing/2014/main" id="{E12BDE57-11AB-4368-BD56-D62F130364DC}"/>
              </a:ext>
            </a:extLst>
          </p:cNvPr>
          <p:cNvSpPr txBox="1"/>
          <p:nvPr/>
        </p:nvSpPr>
        <p:spPr>
          <a:xfrm>
            <a:off x="1474304" y="2096870"/>
            <a:ext cx="1447800" cy="523220"/>
          </a:xfrm>
          <a:prstGeom prst="rect">
            <a:avLst/>
          </a:prstGeom>
          <a:noFill/>
        </p:spPr>
        <p:txBody>
          <a:bodyPr wrap="square" rtlCol="0">
            <a:spAutoFit/>
          </a:bodyPr>
          <a:lstStyle/>
          <a:p>
            <a:r>
              <a:rPr lang="en-US" sz="1400" dirty="0">
                <a:solidFill>
                  <a:schemeClr val="bg1"/>
                </a:solidFill>
              </a:rPr>
              <a:t>PR outer segs (dark area)</a:t>
            </a:r>
          </a:p>
        </p:txBody>
      </p:sp>
      <p:cxnSp>
        <p:nvCxnSpPr>
          <p:cNvPr id="26" name="Straight Arrow Connector 25">
            <a:extLst>
              <a:ext uri="{FF2B5EF4-FFF2-40B4-BE49-F238E27FC236}">
                <a16:creationId xmlns:a16="http://schemas.microsoft.com/office/drawing/2014/main" id="{03BB5DED-AFCD-4DE3-9BBA-D056256DB570}"/>
              </a:ext>
            </a:extLst>
          </p:cNvPr>
          <p:cNvCxnSpPr>
            <a:cxnSpLocks/>
          </p:cNvCxnSpPr>
          <p:nvPr/>
        </p:nvCxnSpPr>
        <p:spPr>
          <a:xfrm>
            <a:off x="2222074" y="2620090"/>
            <a:ext cx="883416" cy="1996228"/>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40E7B16-3C39-4F04-87EF-A220AB01D591}"/>
              </a:ext>
            </a:extLst>
          </p:cNvPr>
          <p:cNvSpPr txBox="1"/>
          <p:nvPr/>
        </p:nvSpPr>
        <p:spPr>
          <a:xfrm>
            <a:off x="3303104" y="2093557"/>
            <a:ext cx="1447800" cy="523220"/>
          </a:xfrm>
          <a:prstGeom prst="rect">
            <a:avLst/>
          </a:prstGeom>
          <a:noFill/>
        </p:spPr>
        <p:txBody>
          <a:bodyPr wrap="square" rtlCol="0">
            <a:spAutoFit/>
          </a:bodyPr>
          <a:lstStyle/>
          <a:p>
            <a:r>
              <a:rPr lang="en-US" sz="1400" dirty="0">
                <a:solidFill>
                  <a:schemeClr val="bg1"/>
                </a:solidFill>
              </a:rPr>
              <a:t>Myoid zone (dark area)</a:t>
            </a:r>
          </a:p>
        </p:txBody>
      </p:sp>
      <p:cxnSp>
        <p:nvCxnSpPr>
          <p:cNvPr id="29" name="Straight Arrow Connector 28">
            <a:extLst>
              <a:ext uri="{FF2B5EF4-FFF2-40B4-BE49-F238E27FC236}">
                <a16:creationId xmlns:a16="http://schemas.microsoft.com/office/drawing/2014/main" id="{87488E7D-268E-4E3D-8C64-02BAA5FE828F}"/>
              </a:ext>
            </a:extLst>
          </p:cNvPr>
          <p:cNvCxnSpPr>
            <a:cxnSpLocks/>
          </p:cNvCxnSpPr>
          <p:nvPr/>
        </p:nvCxnSpPr>
        <p:spPr>
          <a:xfrm flipH="1">
            <a:off x="3513856" y="2579071"/>
            <a:ext cx="183385" cy="172947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E850B7F-E206-4609-AB71-E9B9652C71FF}"/>
              </a:ext>
            </a:extLst>
          </p:cNvPr>
          <p:cNvSpPr txBox="1"/>
          <p:nvPr/>
        </p:nvSpPr>
        <p:spPr>
          <a:xfrm>
            <a:off x="6324600" y="5974283"/>
            <a:ext cx="2667000" cy="369332"/>
          </a:xfrm>
          <a:prstGeom prst="rect">
            <a:avLst/>
          </a:prstGeom>
          <a:noFill/>
        </p:spPr>
        <p:txBody>
          <a:bodyPr wrap="square" rtlCol="0">
            <a:spAutoFit/>
          </a:bodyPr>
          <a:lstStyle/>
          <a:p>
            <a:r>
              <a:rPr lang="en-US" dirty="0"/>
              <a:t>RPE/Bruch’s membrane</a:t>
            </a:r>
          </a:p>
        </p:txBody>
      </p:sp>
      <p:sp>
        <p:nvSpPr>
          <p:cNvPr id="33" name="TextBox 32">
            <a:extLst>
              <a:ext uri="{FF2B5EF4-FFF2-40B4-BE49-F238E27FC236}">
                <a16:creationId xmlns:a16="http://schemas.microsoft.com/office/drawing/2014/main" id="{4A78BCC8-97EB-4E6B-A68D-CCC8BC8A6237}"/>
              </a:ext>
            </a:extLst>
          </p:cNvPr>
          <p:cNvSpPr txBox="1"/>
          <p:nvPr/>
        </p:nvSpPr>
        <p:spPr>
          <a:xfrm>
            <a:off x="6324600" y="5181600"/>
            <a:ext cx="2590800" cy="369332"/>
          </a:xfrm>
          <a:prstGeom prst="rect">
            <a:avLst/>
          </a:prstGeom>
          <a:noFill/>
        </p:spPr>
        <p:txBody>
          <a:bodyPr wrap="square" rtlCol="0">
            <a:spAutoFit/>
          </a:bodyPr>
          <a:lstStyle/>
          <a:p>
            <a:r>
              <a:rPr lang="en-US" dirty="0"/>
              <a:t>Interdigitation zone</a:t>
            </a:r>
          </a:p>
        </p:txBody>
      </p:sp>
      <p:sp>
        <p:nvSpPr>
          <p:cNvPr id="34" name="TextBox 33">
            <a:extLst>
              <a:ext uri="{FF2B5EF4-FFF2-40B4-BE49-F238E27FC236}">
                <a16:creationId xmlns:a16="http://schemas.microsoft.com/office/drawing/2014/main" id="{C8D13316-7AF4-42DF-B840-8CFFE6F3993A}"/>
              </a:ext>
            </a:extLst>
          </p:cNvPr>
          <p:cNvSpPr txBox="1"/>
          <p:nvPr/>
        </p:nvSpPr>
        <p:spPr>
          <a:xfrm>
            <a:off x="6324600" y="3135868"/>
            <a:ext cx="2590800" cy="369332"/>
          </a:xfrm>
          <a:prstGeom prst="rect">
            <a:avLst/>
          </a:prstGeom>
          <a:noFill/>
        </p:spPr>
        <p:txBody>
          <a:bodyPr wrap="square" rtlCol="0">
            <a:spAutoFit/>
          </a:bodyPr>
          <a:lstStyle/>
          <a:p>
            <a:r>
              <a:rPr lang="en-US" dirty="0"/>
              <a:t>The myoid zone</a:t>
            </a:r>
          </a:p>
        </p:txBody>
      </p:sp>
      <p:sp>
        <p:nvSpPr>
          <p:cNvPr id="35" name="TextBox 34">
            <a:extLst>
              <a:ext uri="{FF2B5EF4-FFF2-40B4-BE49-F238E27FC236}">
                <a16:creationId xmlns:a16="http://schemas.microsoft.com/office/drawing/2014/main" id="{ACFCBEC1-9A92-42B2-85BE-CD3A8C08E6A5}"/>
              </a:ext>
            </a:extLst>
          </p:cNvPr>
          <p:cNvSpPr txBox="1"/>
          <p:nvPr/>
        </p:nvSpPr>
        <p:spPr>
          <a:xfrm>
            <a:off x="6324600" y="3733800"/>
            <a:ext cx="2590800" cy="369332"/>
          </a:xfrm>
          <a:prstGeom prst="rect">
            <a:avLst/>
          </a:prstGeom>
          <a:noFill/>
        </p:spPr>
        <p:txBody>
          <a:bodyPr wrap="square" rtlCol="0">
            <a:spAutoFit/>
          </a:bodyPr>
          <a:lstStyle/>
          <a:p>
            <a:r>
              <a:rPr lang="en-US" dirty="0"/>
              <a:t>The ellipsoid zone</a:t>
            </a:r>
          </a:p>
        </p:txBody>
      </p:sp>
      <p:sp>
        <p:nvSpPr>
          <p:cNvPr id="36" name="TextBox 35">
            <a:extLst>
              <a:ext uri="{FF2B5EF4-FFF2-40B4-BE49-F238E27FC236}">
                <a16:creationId xmlns:a16="http://schemas.microsoft.com/office/drawing/2014/main" id="{6F2EE214-C4A9-4133-AE47-6C78B30896D5}"/>
              </a:ext>
            </a:extLst>
          </p:cNvPr>
          <p:cNvSpPr txBox="1"/>
          <p:nvPr/>
        </p:nvSpPr>
        <p:spPr>
          <a:xfrm>
            <a:off x="6324600" y="4488117"/>
            <a:ext cx="2590800" cy="369332"/>
          </a:xfrm>
          <a:prstGeom prst="rect">
            <a:avLst/>
          </a:prstGeom>
          <a:noFill/>
        </p:spPr>
        <p:txBody>
          <a:bodyPr wrap="square" rtlCol="0">
            <a:spAutoFit/>
          </a:bodyPr>
          <a:lstStyle/>
          <a:p>
            <a:r>
              <a:rPr lang="en-US" dirty="0"/>
              <a:t>PR outer segs</a:t>
            </a:r>
          </a:p>
        </p:txBody>
      </p:sp>
      <p:sp>
        <p:nvSpPr>
          <p:cNvPr id="37" name="TextBox 36">
            <a:extLst>
              <a:ext uri="{FF2B5EF4-FFF2-40B4-BE49-F238E27FC236}">
                <a16:creationId xmlns:a16="http://schemas.microsoft.com/office/drawing/2014/main" id="{7C8826B5-BD9E-4E37-90C1-A76E7904F958}"/>
              </a:ext>
            </a:extLst>
          </p:cNvPr>
          <p:cNvSpPr txBox="1"/>
          <p:nvPr/>
        </p:nvSpPr>
        <p:spPr>
          <a:xfrm>
            <a:off x="6324600" y="2743200"/>
            <a:ext cx="2590800" cy="369332"/>
          </a:xfrm>
          <a:prstGeom prst="rect">
            <a:avLst/>
          </a:prstGeom>
          <a:noFill/>
        </p:spPr>
        <p:txBody>
          <a:bodyPr wrap="square" rtlCol="0">
            <a:spAutoFit/>
          </a:bodyPr>
          <a:lstStyle/>
          <a:p>
            <a:r>
              <a:rPr lang="en-US" b="1" dirty="0"/>
              <a:t>The ELM</a:t>
            </a:r>
          </a:p>
        </p:txBody>
      </p:sp>
      <p:sp>
        <p:nvSpPr>
          <p:cNvPr id="27" name="TextBox 26">
            <a:extLst>
              <a:ext uri="{FF2B5EF4-FFF2-40B4-BE49-F238E27FC236}">
                <a16:creationId xmlns:a16="http://schemas.microsoft.com/office/drawing/2014/main" id="{FC72D6FE-C094-4A23-B10D-3330B5457954}"/>
              </a:ext>
            </a:extLst>
          </p:cNvPr>
          <p:cNvSpPr txBox="1"/>
          <p:nvPr/>
        </p:nvSpPr>
        <p:spPr>
          <a:xfrm>
            <a:off x="2514600" y="688297"/>
            <a:ext cx="4640501" cy="584775"/>
          </a:xfrm>
          <a:prstGeom prst="rect">
            <a:avLst/>
          </a:prstGeom>
          <a:noFill/>
        </p:spPr>
        <p:txBody>
          <a:bodyPr wrap="none" rtlCol="0">
            <a:spAutoFit/>
          </a:bodyPr>
          <a:lstStyle/>
          <a:p>
            <a:r>
              <a:rPr lang="en-US" sz="1600" i="1" dirty="0">
                <a:solidFill>
                  <a:srgbClr val="0000FF"/>
                </a:solidFill>
              </a:rPr>
              <a:t>Next is the </a:t>
            </a:r>
            <a:r>
              <a:rPr lang="en-US" sz="1600" dirty="0">
                <a:solidFill>
                  <a:srgbClr val="0000FF"/>
                </a:solidFill>
              </a:rPr>
              <a:t>ELM</a:t>
            </a:r>
            <a:r>
              <a:rPr lang="en-US" sz="1600" i="1" dirty="0">
                <a:solidFill>
                  <a:srgbClr val="0000FF"/>
                </a:solidFill>
              </a:rPr>
              <a:t>.</a:t>
            </a:r>
          </a:p>
          <a:p>
            <a:r>
              <a:rPr lang="en-US" sz="1600" dirty="0">
                <a:solidFill>
                  <a:srgbClr val="0000FF"/>
                </a:solidFill>
              </a:rPr>
              <a:t>It’s the thin white band just inside the myoid zone</a:t>
            </a:r>
          </a:p>
        </p:txBody>
      </p:sp>
    </p:spTree>
    <p:extLst>
      <p:ext uri="{BB962C8B-B14F-4D97-AF65-F5344CB8AC3E}">
        <p14:creationId xmlns:p14="http://schemas.microsoft.com/office/powerpoint/2010/main" val="210974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16</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7" name="TextBox 6">
            <a:extLst>
              <a:ext uri="{FF2B5EF4-FFF2-40B4-BE49-F238E27FC236}">
                <a16:creationId xmlns:a16="http://schemas.microsoft.com/office/drawing/2014/main" id="{0961422F-7E44-40A9-8FD7-932B0EAE4576}"/>
              </a:ext>
            </a:extLst>
          </p:cNvPr>
          <p:cNvSpPr txBox="1"/>
          <p:nvPr/>
        </p:nvSpPr>
        <p:spPr>
          <a:xfrm>
            <a:off x="265042" y="4191000"/>
            <a:ext cx="8613914" cy="2246769"/>
          </a:xfrm>
          <a:prstGeom prst="rect">
            <a:avLst/>
          </a:prstGeom>
          <a:solidFill>
            <a:srgbClr val="FFCCFF"/>
          </a:solidFill>
        </p:spPr>
        <p:txBody>
          <a:bodyPr wrap="square" rtlCol="0">
            <a:spAutoFit/>
          </a:bodyPr>
          <a:lstStyle/>
          <a:p>
            <a:r>
              <a:rPr lang="en-US" sz="1400" dirty="0"/>
              <a:t>Let’s talk PR morphology. PRs have several portions, one being the </a:t>
            </a:r>
            <a:r>
              <a:rPr lang="en-US" sz="1400" b="1" dirty="0"/>
              <a:t>outer segment </a:t>
            </a:r>
            <a:r>
              <a:rPr lang="en-US" sz="1400" dirty="0"/>
              <a:t>(</a:t>
            </a:r>
            <a:r>
              <a:rPr lang="en-US" sz="1400" i="1" dirty="0"/>
              <a:t>outer</a:t>
            </a:r>
            <a:r>
              <a:rPr lang="en-US" sz="1400" dirty="0"/>
              <a:t> means ‘closer to the eye wall’). As mentioned, the outer segs of rods and cones are rod-shaped and conical, respectively. </a:t>
            </a:r>
          </a:p>
          <a:p>
            <a:endParaRPr lang="en-US" sz="1400" dirty="0"/>
          </a:p>
          <a:p>
            <a:r>
              <a:rPr lang="en-US" sz="1400" dirty="0">
                <a:solidFill>
                  <a:srgbClr val="FFCCFF"/>
                </a:solidFill>
              </a:rPr>
              <a:t>The dominant morphologic feature of a PR outer seg are its </a:t>
            </a:r>
            <a:r>
              <a:rPr lang="en-US" sz="1400" b="1" dirty="0">
                <a:solidFill>
                  <a:srgbClr val="FFCCFF"/>
                </a:solidFill>
              </a:rPr>
              <a:t>discs</a:t>
            </a:r>
            <a:r>
              <a:rPr lang="en-US" sz="1400" dirty="0">
                <a:solidFill>
                  <a:srgbClr val="FFCCFF"/>
                </a:solidFill>
              </a:rPr>
              <a:t>. The disc membranes contain the protein </a:t>
            </a:r>
            <a:r>
              <a:rPr lang="en-US" sz="1400" b="1" dirty="0">
                <a:solidFill>
                  <a:srgbClr val="FFCCFF"/>
                </a:solidFill>
              </a:rPr>
              <a:t>rhodopsin</a:t>
            </a:r>
            <a:r>
              <a:rPr lang="en-US" sz="1400" dirty="0">
                <a:solidFill>
                  <a:srgbClr val="FFCCFF"/>
                </a:solidFill>
              </a:rPr>
              <a:t>, which is the substance that reacts to the incoming light and kicks off the process of phototransduction. After a disc’s phototransduction ability is spent, it is ‘shed’ by the PR, and gobbled up by adjacent RPE cells. The apical aspects of the PRs interdigitate intimately with the highly convoluted apical aspects of the RPE. The interdigitation between the PR outer segs and the RPE involves no direct connections between them. This is important because it means a potential space exists between the PRs and RPE, and it is this space that opens up in a retinal detachment.</a:t>
            </a:r>
          </a:p>
        </p:txBody>
      </p:sp>
    </p:spTree>
    <p:extLst>
      <p:ext uri="{BB962C8B-B14F-4D97-AF65-F5344CB8AC3E}">
        <p14:creationId xmlns:p14="http://schemas.microsoft.com/office/powerpoint/2010/main" val="19534494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160</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1" y="1938249"/>
            <a:ext cx="8084578" cy="2981502"/>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7" name="Straight Arrow Connector 6">
            <a:extLst>
              <a:ext uri="{FF2B5EF4-FFF2-40B4-BE49-F238E27FC236}">
                <a16:creationId xmlns:a16="http://schemas.microsoft.com/office/drawing/2014/main" id="{34BE6C27-C708-4769-A93F-7B226D89A69D}"/>
              </a:ext>
            </a:extLst>
          </p:cNvPr>
          <p:cNvCxnSpPr>
            <a:cxnSpLocks/>
          </p:cNvCxnSpPr>
          <p:nvPr/>
        </p:nvCxnSpPr>
        <p:spPr>
          <a:xfrm flipV="1">
            <a:off x="4084321" y="3564523"/>
            <a:ext cx="457200" cy="45720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248506-F3DB-4C81-8F0A-009D9A0AB59A}"/>
              </a:ext>
            </a:extLst>
          </p:cNvPr>
          <p:cNvSpPr txBox="1"/>
          <p:nvPr/>
        </p:nvSpPr>
        <p:spPr>
          <a:xfrm>
            <a:off x="3658462" y="4028175"/>
            <a:ext cx="3607078" cy="307777"/>
          </a:xfrm>
          <a:prstGeom prst="rect">
            <a:avLst/>
          </a:prstGeom>
          <a:noFill/>
        </p:spPr>
        <p:txBody>
          <a:bodyPr wrap="none" rtlCol="0">
            <a:spAutoFit/>
          </a:bodyPr>
          <a:lstStyle/>
          <a:p>
            <a:pPr algn="ctr"/>
            <a:r>
              <a:rPr lang="en-US" sz="1400" dirty="0">
                <a:solidFill>
                  <a:srgbClr val="FFFF00"/>
                </a:solidFill>
              </a:rPr>
              <a:t>The ELM also is easiest to see at the fovea</a:t>
            </a:r>
          </a:p>
        </p:txBody>
      </p:sp>
      <p:cxnSp>
        <p:nvCxnSpPr>
          <p:cNvPr id="10" name="Straight Arrow Connector 9">
            <a:extLst>
              <a:ext uri="{FF2B5EF4-FFF2-40B4-BE49-F238E27FC236}">
                <a16:creationId xmlns:a16="http://schemas.microsoft.com/office/drawing/2014/main" id="{C8F05842-785D-46BD-8936-718891ED3294}"/>
              </a:ext>
            </a:extLst>
          </p:cNvPr>
          <p:cNvCxnSpPr>
            <a:cxnSpLocks/>
          </p:cNvCxnSpPr>
          <p:nvPr/>
        </p:nvCxnSpPr>
        <p:spPr>
          <a:xfrm flipV="1">
            <a:off x="6579732" y="3505831"/>
            <a:ext cx="430668" cy="379511"/>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1BE7053-9D22-4166-A186-088DA642416B}"/>
              </a:ext>
            </a:extLst>
          </p:cNvPr>
          <p:cNvSpPr txBox="1"/>
          <p:nvPr/>
        </p:nvSpPr>
        <p:spPr>
          <a:xfrm>
            <a:off x="2514600" y="688297"/>
            <a:ext cx="4640501" cy="584775"/>
          </a:xfrm>
          <a:prstGeom prst="rect">
            <a:avLst/>
          </a:prstGeom>
          <a:noFill/>
        </p:spPr>
        <p:txBody>
          <a:bodyPr wrap="none" rtlCol="0">
            <a:spAutoFit/>
          </a:bodyPr>
          <a:lstStyle/>
          <a:p>
            <a:r>
              <a:rPr lang="en-US" sz="1600" i="1" dirty="0">
                <a:solidFill>
                  <a:schemeClr val="bg1">
                    <a:lumMod val="75000"/>
                  </a:schemeClr>
                </a:solidFill>
              </a:rPr>
              <a:t>Next is the </a:t>
            </a:r>
            <a:r>
              <a:rPr lang="en-US" sz="1600" b="1" dirty="0">
                <a:solidFill>
                  <a:srgbClr val="0000FF"/>
                </a:solidFill>
              </a:rPr>
              <a:t>ELM</a:t>
            </a:r>
            <a:r>
              <a:rPr lang="en-US" sz="1600" i="1" dirty="0">
                <a:solidFill>
                  <a:schemeClr val="bg1">
                    <a:lumMod val="75000"/>
                  </a:schemeClr>
                </a:solidFill>
              </a:rPr>
              <a:t>. </a:t>
            </a:r>
          </a:p>
          <a:p>
            <a:r>
              <a:rPr lang="en-US" sz="1600" dirty="0">
                <a:solidFill>
                  <a:schemeClr val="bg1">
                    <a:lumMod val="75000"/>
                  </a:schemeClr>
                </a:solidFill>
              </a:rPr>
              <a:t>It’s the thin white band just inside the myoid zone</a:t>
            </a:r>
          </a:p>
        </p:txBody>
      </p:sp>
      <p:sp>
        <p:nvSpPr>
          <p:cNvPr id="11" name="TextBox 10">
            <a:extLst>
              <a:ext uri="{FF2B5EF4-FFF2-40B4-BE49-F238E27FC236}">
                <a16:creationId xmlns:a16="http://schemas.microsoft.com/office/drawing/2014/main" id="{E59358C3-FBAE-45BD-BC7A-3857B4F6239A}"/>
              </a:ext>
            </a:extLst>
          </p:cNvPr>
          <p:cNvSpPr txBox="1"/>
          <p:nvPr/>
        </p:nvSpPr>
        <p:spPr>
          <a:xfrm>
            <a:off x="1679704" y="6169703"/>
            <a:ext cx="5784597" cy="369332"/>
          </a:xfrm>
          <a:prstGeom prst="rect">
            <a:avLst/>
          </a:prstGeom>
          <a:noFill/>
        </p:spPr>
        <p:txBody>
          <a:bodyPr wrap="none" rtlCol="0">
            <a:spAutoFit/>
          </a:bodyPr>
          <a:lstStyle/>
          <a:p>
            <a:pPr algn="ctr"/>
            <a:r>
              <a:rPr lang="en-US" dirty="0"/>
              <a:t>(Locating the same structure on a full-size OCT image)</a:t>
            </a:r>
          </a:p>
        </p:txBody>
      </p:sp>
    </p:spTree>
    <p:extLst>
      <p:ext uri="{BB962C8B-B14F-4D97-AF65-F5344CB8AC3E}">
        <p14:creationId xmlns:p14="http://schemas.microsoft.com/office/powerpoint/2010/main" val="19457882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EEE00-510C-40A2-9C7B-8986985FE6AB}"/>
              </a:ext>
            </a:extLst>
          </p:cNvPr>
          <p:cNvSpPr>
            <a:spLocks noGrp="1"/>
          </p:cNvSpPr>
          <p:nvPr>
            <p:ph type="sldNum" sz="quarter" idx="12"/>
          </p:nvPr>
        </p:nvSpPr>
        <p:spPr/>
        <p:txBody>
          <a:bodyPr/>
          <a:lstStyle/>
          <a:p>
            <a:fld id="{B3980EE3-C97C-4692-9850-71E63D20762E}" type="slidenum">
              <a:rPr lang="en-US" altLang="en-US" smtClean="0"/>
              <a:pPr/>
              <a:t>161</a:t>
            </a:fld>
            <a:endParaRPr lang="en-US" altLang="en-US"/>
          </a:p>
        </p:txBody>
      </p:sp>
      <p:pic>
        <p:nvPicPr>
          <p:cNvPr id="1026" name="Picture 2" descr="4">
            <a:extLst>
              <a:ext uri="{FF2B5EF4-FFF2-40B4-BE49-F238E27FC236}">
                <a16:creationId xmlns:a16="http://schemas.microsoft.com/office/drawing/2014/main" id="{0FD5217A-0B8E-4853-B863-4BFA49C7D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68" y="990600"/>
            <a:ext cx="6613917" cy="4481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2E9933-63F9-4812-82E6-C17D7B2AE70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16295845-30C8-4424-846A-F3C94EDA6D30}"/>
              </a:ext>
            </a:extLst>
          </p:cNvPr>
          <p:cNvSpPr txBox="1"/>
          <p:nvPr/>
        </p:nvSpPr>
        <p:spPr>
          <a:xfrm>
            <a:off x="4699676" y="4602956"/>
            <a:ext cx="325731" cy="369332"/>
          </a:xfrm>
          <a:prstGeom prst="rect">
            <a:avLst/>
          </a:prstGeom>
          <a:noFill/>
        </p:spPr>
        <p:txBody>
          <a:bodyPr wrap="none" rtlCol="0">
            <a:spAutoFit/>
          </a:bodyPr>
          <a:lstStyle/>
          <a:p>
            <a:pPr algn="r"/>
            <a:r>
              <a:rPr lang="en-US" b="1" i="1" dirty="0">
                <a:solidFill>
                  <a:schemeClr val="bg1"/>
                </a:solidFill>
              </a:rPr>
              <a:t>?</a:t>
            </a:r>
          </a:p>
        </p:txBody>
      </p:sp>
      <p:sp>
        <p:nvSpPr>
          <p:cNvPr id="6" name="TextBox 5">
            <a:extLst>
              <a:ext uri="{FF2B5EF4-FFF2-40B4-BE49-F238E27FC236}">
                <a16:creationId xmlns:a16="http://schemas.microsoft.com/office/drawing/2014/main" id="{F4F480C2-2D68-4AE3-B122-71A369EBF630}"/>
              </a:ext>
            </a:extLst>
          </p:cNvPr>
          <p:cNvSpPr txBox="1"/>
          <p:nvPr/>
        </p:nvSpPr>
        <p:spPr>
          <a:xfrm>
            <a:off x="3578374" y="4772233"/>
            <a:ext cx="325731" cy="369332"/>
          </a:xfrm>
          <a:prstGeom prst="rect">
            <a:avLst/>
          </a:prstGeom>
          <a:noFill/>
        </p:spPr>
        <p:txBody>
          <a:bodyPr wrap="none" rtlCol="0">
            <a:spAutoFit/>
          </a:bodyPr>
          <a:lstStyle/>
          <a:p>
            <a:pPr algn="r"/>
            <a:r>
              <a:rPr lang="en-US" b="1" i="1" dirty="0">
                <a:solidFill>
                  <a:schemeClr val="bg1"/>
                </a:solidFill>
              </a:rPr>
              <a:t>?</a:t>
            </a:r>
          </a:p>
        </p:txBody>
      </p:sp>
      <p:sp>
        <p:nvSpPr>
          <p:cNvPr id="7" name="TextBox 6">
            <a:extLst>
              <a:ext uri="{FF2B5EF4-FFF2-40B4-BE49-F238E27FC236}">
                <a16:creationId xmlns:a16="http://schemas.microsoft.com/office/drawing/2014/main" id="{8CE77905-4D0E-4CAF-8029-D4ACE18BB9AD}"/>
              </a:ext>
            </a:extLst>
          </p:cNvPr>
          <p:cNvSpPr txBox="1"/>
          <p:nvPr/>
        </p:nvSpPr>
        <p:spPr>
          <a:xfrm>
            <a:off x="2128615" y="4983956"/>
            <a:ext cx="462185" cy="310341"/>
          </a:xfrm>
          <a:prstGeom prst="rect">
            <a:avLst/>
          </a:prstGeom>
          <a:noFill/>
        </p:spPr>
        <p:txBody>
          <a:bodyPr wrap="square" rtlCol="0">
            <a:spAutoFit/>
          </a:bodyPr>
          <a:lstStyle/>
          <a:p>
            <a:pPr algn="r">
              <a:lnSpc>
                <a:spcPts val="1700"/>
              </a:lnSpc>
            </a:pPr>
            <a:r>
              <a:rPr lang="en-US" b="1" i="1" dirty="0">
                <a:solidFill>
                  <a:schemeClr val="bg1"/>
                </a:solidFill>
              </a:rPr>
              <a:t>?</a:t>
            </a:r>
          </a:p>
        </p:txBody>
      </p:sp>
      <p:sp>
        <p:nvSpPr>
          <p:cNvPr id="8" name="TextBox 7">
            <a:extLst>
              <a:ext uri="{FF2B5EF4-FFF2-40B4-BE49-F238E27FC236}">
                <a16:creationId xmlns:a16="http://schemas.microsoft.com/office/drawing/2014/main" id="{952BC726-841C-4089-8261-22176A7B0312}"/>
              </a:ext>
            </a:extLst>
          </p:cNvPr>
          <p:cNvSpPr txBox="1"/>
          <p:nvPr/>
        </p:nvSpPr>
        <p:spPr>
          <a:xfrm>
            <a:off x="166393" y="5136356"/>
            <a:ext cx="1433807" cy="310341"/>
          </a:xfrm>
          <a:prstGeom prst="rect">
            <a:avLst/>
          </a:prstGeom>
          <a:noFill/>
        </p:spPr>
        <p:txBody>
          <a:bodyPr wrap="square" rtlCol="0">
            <a:spAutoFit/>
          </a:bodyPr>
          <a:lstStyle/>
          <a:p>
            <a:pPr algn="r">
              <a:lnSpc>
                <a:spcPts val="1700"/>
              </a:lnSpc>
            </a:pPr>
            <a:r>
              <a:rPr lang="en-US" b="1" i="1" dirty="0"/>
              <a:t>?</a:t>
            </a:r>
          </a:p>
        </p:txBody>
      </p:sp>
      <p:sp>
        <p:nvSpPr>
          <p:cNvPr id="10" name="TextBox 9">
            <a:extLst>
              <a:ext uri="{FF2B5EF4-FFF2-40B4-BE49-F238E27FC236}">
                <a16:creationId xmlns:a16="http://schemas.microsoft.com/office/drawing/2014/main" id="{F776AF81-D14D-4C21-8649-4CFEB135CBEE}"/>
              </a:ext>
            </a:extLst>
          </p:cNvPr>
          <p:cNvSpPr txBox="1"/>
          <p:nvPr/>
        </p:nvSpPr>
        <p:spPr>
          <a:xfrm>
            <a:off x="3293471" y="1371600"/>
            <a:ext cx="364129" cy="369332"/>
          </a:xfrm>
          <a:prstGeom prst="rect">
            <a:avLst/>
          </a:prstGeom>
          <a:noFill/>
        </p:spPr>
        <p:txBody>
          <a:bodyPr wrap="square" rtlCol="0">
            <a:spAutoFit/>
          </a:bodyPr>
          <a:lstStyle/>
          <a:p>
            <a:r>
              <a:rPr lang="en-US" b="1" i="1" dirty="0">
                <a:solidFill>
                  <a:schemeClr val="bg1"/>
                </a:solidFill>
              </a:rPr>
              <a:t>?</a:t>
            </a:r>
          </a:p>
        </p:txBody>
      </p:sp>
      <p:cxnSp>
        <p:nvCxnSpPr>
          <p:cNvPr id="11" name="Straight Arrow Connector 10">
            <a:extLst>
              <a:ext uri="{FF2B5EF4-FFF2-40B4-BE49-F238E27FC236}">
                <a16:creationId xmlns:a16="http://schemas.microsoft.com/office/drawing/2014/main" id="{AEFEF5D4-3E08-4A3B-9CFE-533CBD4E8FF4}"/>
              </a:ext>
            </a:extLst>
          </p:cNvPr>
          <p:cNvCxnSpPr>
            <a:cxnSpLocks/>
          </p:cNvCxnSpPr>
          <p:nvPr/>
        </p:nvCxnSpPr>
        <p:spPr>
          <a:xfrm>
            <a:off x="3507841" y="1773573"/>
            <a:ext cx="1064159" cy="194031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C33A9E-9123-48EB-89CC-9B58F6C25D00}"/>
              </a:ext>
            </a:extLst>
          </p:cNvPr>
          <p:cNvSpPr txBox="1"/>
          <p:nvPr/>
        </p:nvSpPr>
        <p:spPr>
          <a:xfrm>
            <a:off x="4893671" y="1295400"/>
            <a:ext cx="364129" cy="369332"/>
          </a:xfrm>
          <a:prstGeom prst="rect">
            <a:avLst/>
          </a:prstGeom>
          <a:noFill/>
        </p:spPr>
        <p:txBody>
          <a:bodyPr wrap="square" rtlCol="0">
            <a:spAutoFit/>
          </a:bodyPr>
          <a:lstStyle/>
          <a:p>
            <a:r>
              <a:rPr lang="en-US" b="1" i="1" dirty="0">
                <a:solidFill>
                  <a:schemeClr val="bg1"/>
                </a:solidFill>
              </a:rPr>
              <a:t>?</a:t>
            </a:r>
          </a:p>
        </p:txBody>
      </p:sp>
      <p:cxnSp>
        <p:nvCxnSpPr>
          <p:cNvPr id="13" name="Straight Arrow Connector 12">
            <a:extLst>
              <a:ext uri="{FF2B5EF4-FFF2-40B4-BE49-F238E27FC236}">
                <a16:creationId xmlns:a16="http://schemas.microsoft.com/office/drawing/2014/main" id="{E8CE7559-CA99-4395-B6C2-FBA83B228980}"/>
              </a:ext>
            </a:extLst>
          </p:cNvPr>
          <p:cNvCxnSpPr>
            <a:cxnSpLocks/>
          </p:cNvCxnSpPr>
          <p:nvPr/>
        </p:nvCxnSpPr>
        <p:spPr>
          <a:xfrm flipH="1">
            <a:off x="4799623" y="1732554"/>
            <a:ext cx="183385" cy="172947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A3545E-B26B-4B93-9AF8-99FCB0482CF8}"/>
              </a:ext>
            </a:extLst>
          </p:cNvPr>
          <p:cNvSpPr txBox="1"/>
          <p:nvPr/>
        </p:nvSpPr>
        <p:spPr>
          <a:xfrm>
            <a:off x="1384666" y="5995331"/>
            <a:ext cx="6664004" cy="338554"/>
          </a:xfrm>
          <a:prstGeom prst="rect">
            <a:avLst/>
          </a:prstGeom>
          <a:noFill/>
        </p:spPr>
        <p:txBody>
          <a:bodyPr wrap="none" rtlCol="0">
            <a:spAutoFit/>
          </a:bodyPr>
          <a:lstStyle/>
          <a:p>
            <a:r>
              <a:rPr lang="en-US" sz="1600" i="1" dirty="0"/>
              <a:t>Quiz yourself by toggling back and forth between this slide and the next</a:t>
            </a:r>
          </a:p>
        </p:txBody>
      </p:sp>
    </p:spTree>
    <p:extLst>
      <p:ext uri="{BB962C8B-B14F-4D97-AF65-F5344CB8AC3E}">
        <p14:creationId xmlns:p14="http://schemas.microsoft.com/office/powerpoint/2010/main" val="338955516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EEE00-510C-40A2-9C7B-8986985FE6AB}"/>
              </a:ext>
            </a:extLst>
          </p:cNvPr>
          <p:cNvSpPr>
            <a:spLocks noGrp="1"/>
          </p:cNvSpPr>
          <p:nvPr>
            <p:ph type="sldNum" sz="quarter" idx="12"/>
          </p:nvPr>
        </p:nvSpPr>
        <p:spPr/>
        <p:txBody>
          <a:bodyPr/>
          <a:lstStyle/>
          <a:p>
            <a:fld id="{B3980EE3-C97C-4692-9850-71E63D20762E}" type="slidenum">
              <a:rPr lang="en-US" altLang="en-US" smtClean="0"/>
              <a:pPr/>
              <a:t>162</a:t>
            </a:fld>
            <a:endParaRPr lang="en-US" altLang="en-US"/>
          </a:p>
        </p:txBody>
      </p:sp>
      <p:pic>
        <p:nvPicPr>
          <p:cNvPr id="1026" name="Picture 2" descr="4">
            <a:extLst>
              <a:ext uri="{FF2B5EF4-FFF2-40B4-BE49-F238E27FC236}">
                <a16:creationId xmlns:a16="http://schemas.microsoft.com/office/drawing/2014/main" id="{0FD5217A-0B8E-4853-B863-4BFA49C7D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68" y="990600"/>
            <a:ext cx="6613917" cy="4481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2E9933-63F9-4812-82E6-C17D7B2AE70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16295845-30C8-4424-846A-F3C94EDA6D30}"/>
              </a:ext>
            </a:extLst>
          </p:cNvPr>
          <p:cNvSpPr txBox="1"/>
          <p:nvPr/>
        </p:nvSpPr>
        <p:spPr>
          <a:xfrm>
            <a:off x="4407930" y="4602956"/>
            <a:ext cx="617477" cy="338554"/>
          </a:xfrm>
          <a:prstGeom prst="rect">
            <a:avLst/>
          </a:prstGeom>
          <a:noFill/>
        </p:spPr>
        <p:txBody>
          <a:bodyPr wrap="none" rtlCol="0">
            <a:spAutoFit/>
          </a:bodyPr>
          <a:lstStyle/>
          <a:p>
            <a:pPr algn="r"/>
            <a:r>
              <a:rPr lang="en-US" sz="1600" b="1" dirty="0">
                <a:solidFill>
                  <a:schemeClr val="bg1"/>
                </a:solidFill>
              </a:rPr>
              <a:t>ELM</a:t>
            </a:r>
          </a:p>
        </p:txBody>
      </p:sp>
      <p:sp>
        <p:nvSpPr>
          <p:cNvPr id="6" name="TextBox 5">
            <a:extLst>
              <a:ext uri="{FF2B5EF4-FFF2-40B4-BE49-F238E27FC236}">
                <a16:creationId xmlns:a16="http://schemas.microsoft.com/office/drawing/2014/main" id="{F4F480C2-2D68-4AE3-B122-71A369EBF630}"/>
              </a:ext>
            </a:extLst>
          </p:cNvPr>
          <p:cNvSpPr txBox="1"/>
          <p:nvPr/>
        </p:nvSpPr>
        <p:spPr>
          <a:xfrm>
            <a:off x="3458149" y="4772233"/>
            <a:ext cx="445956" cy="338554"/>
          </a:xfrm>
          <a:prstGeom prst="rect">
            <a:avLst/>
          </a:prstGeom>
          <a:noFill/>
        </p:spPr>
        <p:txBody>
          <a:bodyPr wrap="none" rtlCol="0">
            <a:spAutoFit/>
          </a:bodyPr>
          <a:lstStyle/>
          <a:p>
            <a:pPr algn="r"/>
            <a:r>
              <a:rPr lang="en-US" sz="1600" b="1" dirty="0">
                <a:solidFill>
                  <a:schemeClr val="bg1"/>
                </a:solidFill>
              </a:rPr>
              <a:t>EZ</a:t>
            </a:r>
          </a:p>
        </p:txBody>
      </p:sp>
      <p:sp>
        <p:nvSpPr>
          <p:cNvPr id="7" name="TextBox 6">
            <a:extLst>
              <a:ext uri="{FF2B5EF4-FFF2-40B4-BE49-F238E27FC236}">
                <a16:creationId xmlns:a16="http://schemas.microsoft.com/office/drawing/2014/main" id="{8CE77905-4D0E-4CAF-8029-D4ACE18BB9AD}"/>
              </a:ext>
            </a:extLst>
          </p:cNvPr>
          <p:cNvSpPr txBox="1"/>
          <p:nvPr/>
        </p:nvSpPr>
        <p:spPr>
          <a:xfrm>
            <a:off x="1671415" y="4983956"/>
            <a:ext cx="1662407" cy="528350"/>
          </a:xfrm>
          <a:prstGeom prst="rect">
            <a:avLst/>
          </a:prstGeom>
          <a:noFill/>
        </p:spPr>
        <p:txBody>
          <a:bodyPr wrap="square" rtlCol="0">
            <a:spAutoFit/>
          </a:bodyPr>
          <a:lstStyle/>
          <a:p>
            <a:pPr algn="ctr">
              <a:lnSpc>
                <a:spcPts val="1700"/>
              </a:lnSpc>
            </a:pPr>
            <a:r>
              <a:rPr lang="en-US" sz="1600" b="1" dirty="0">
                <a:solidFill>
                  <a:schemeClr val="bg1"/>
                </a:solidFill>
              </a:rPr>
              <a:t>Interdigitation zone</a:t>
            </a:r>
          </a:p>
        </p:txBody>
      </p:sp>
      <p:sp>
        <p:nvSpPr>
          <p:cNvPr id="8" name="TextBox 7">
            <a:extLst>
              <a:ext uri="{FF2B5EF4-FFF2-40B4-BE49-F238E27FC236}">
                <a16:creationId xmlns:a16="http://schemas.microsoft.com/office/drawing/2014/main" id="{952BC726-841C-4089-8261-22176A7B0312}"/>
              </a:ext>
            </a:extLst>
          </p:cNvPr>
          <p:cNvSpPr txBox="1"/>
          <p:nvPr/>
        </p:nvSpPr>
        <p:spPr>
          <a:xfrm>
            <a:off x="166393" y="5136356"/>
            <a:ext cx="1433807" cy="528350"/>
          </a:xfrm>
          <a:prstGeom prst="rect">
            <a:avLst/>
          </a:prstGeom>
          <a:noFill/>
        </p:spPr>
        <p:txBody>
          <a:bodyPr wrap="square" rtlCol="0">
            <a:spAutoFit/>
          </a:bodyPr>
          <a:lstStyle/>
          <a:p>
            <a:pPr algn="r">
              <a:lnSpc>
                <a:spcPts val="1700"/>
              </a:lnSpc>
            </a:pPr>
            <a:r>
              <a:rPr lang="en-US" sz="1600" b="1" dirty="0"/>
              <a:t>RPE/Bruch’s complex</a:t>
            </a:r>
          </a:p>
        </p:txBody>
      </p:sp>
      <p:sp>
        <p:nvSpPr>
          <p:cNvPr id="5" name="TextBox 4">
            <a:extLst>
              <a:ext uri="{FF2B5EF4-FFF2-40B4-BE49-F238E27FC236}">
                <a16:creationId xmlns:a16="http://schemas.microsoft.com/office/drawing/2014/main" id="{9C385596-BC5C-46E9-9911-E5349E771FB5}"/>
              </a:ext>
            </a:extLst>
          </p:cNvPr>
          <p:cNvSpPr txBox="1"/>
          <p:nvPr/>
        </p:nvSpPr>
        <p:spPr>
          <a:xfrm>
            <a:off x="2748836" y="5163374"/>
            <a:ext cx="1518364" cy="338554"/>
          </a:xfrm>
          <a:prstGeom prst="rect">
            <a:avLst/>
          </a:prstGeom>
          <a:noFill/>
        </p:spPr>
        <p:txBody>
          <a:bodyPr wrap="none" rtlCol="0">
            <a:spAutoFit/>
          </a:bodyPr>
          <a:lstStyle/>
          <a:p>
            <a:r>
              <a:rPr lang="en-US" sz="1600" dirty="0">
                <a:solidFill>
                  <a:schemeClr val="bg1"/>
                </a:solidFill>
              </a:rPr>
              <a:t>(the white line)</a:t>
            </a:r>
          </a:p>
        </p:txBody>
      </p:sp>
      <p:sp>
        <p:nvSpPr>
          <p:cNvPr id="10" name="TextBox 9">
            <a:extLst>
              <a:ext uri="{FF2B5EF4-FFF2-40B4-BE49-F238E27FC236}">
                <a16:creationId xmlns:a16="http://schemas.microsoft.com/office/drawing/2014/main" id="{F776AF81-D14D-4C21-8649-4CFEB135CBEE}"/>
              </a:ext>
            </a:extLst>
          </p:cNvPr>
          <p:cNvSpPr txBox="1"/>
          <p:nvPr/>
        </p:nvSpPr>
        <p:spPr>
          <a:xfrm>
            <a:off x="2760070" y="1219200"/>
            <a:ext cx="1583329" cy="584775"/>
          </a:xfrm>
          <a:prstGeom prst="rect">
            <a:avLst/>
          </a:prstGeom>
          <a:noFill/>
        </p:spPr>
        <p:txBody>
          <a:bodyPr wrap="square" rtlCol="0">
            <a:spAutoFit/>
          </a:bodyPr>
          <a:lstStyle/>
          <a:p>
            <a:r>
              <a:rPr lang="en-US" sz="1600" dirty="0">
                <a:solidFill>
                  <a:schemeClr val="bg1"/>
                </a:solidFill>
              </a:rPr>
              <a:t>PR outer segs (dark area)</a:t>
            </a:r>
          </a:p>
        </p:txBody>
      </p:sp>
      <p:cxnSp>
        <p:nvCxnSpPr>
          <p:cNvPr id="11" name="Straight Arrow Connector 10">
            <a:extLst>
              <a:ext uri="{FF2B5EF4-FFF2-40B4-BE49-F238E27FC236}">
                <a16:creationId xmlns:a16="http://schemas.microsoft.com/office/drawing/2014/main" id="{AEFEF5D4-3E08-4A3B-9CFE-533CBD4E8FF4}"/>
              </a:ext>
            </a:extLst>
          </p:cNvPr>
          <p:cNvCxnSpPr>
            <a:cxnSpLocks/>
          </p:cNvCxnSpPr>
          <p:nvPr/>
        </p:nvCxnSpPr>
        <p:spPr>
          <a:xfrm>
            <a:off x="3507841" y="1773573"/>
            <a:ext cx="1064159" cy="194031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C33A9E-9123-48EB-89CC-9B58F6C25D00}"/>
              </a:ext>
            </a:extLst>
          </p:cNvPr>
          <p:cNvSpPr txBox="1"/>
          <p:nvPr/>
        </p:nvSpPr>
        <p:spPr>
          <a:xfrm>
            <a:off x="4588871" y="1143000"/>
            <a:ext cx="1447800" cy="584775"/>
          </a:xfrm>
          <a:prstGeom prst="rect">
            <a:avLst/>
          </a:prstGeom>
          <a:noFill/>
        </p:spPr>
        <p:txBody>
          <a:bodyPr wrap="square" rtlCol="0">
            <a:spAutoFit/>
          </a:bodyPr>
          <a:lstStyle/>
          <a:p>
            <a:r>
              <a:rPr lang="en-US" sz="1600" dirty="0">
                <a:solidFill>
                  <a:schemeClr val="bg1"/>
                </a:solidFill>
              </a:rPr>
              <a:t>Myoid zone (dark area)</a:t>
            </a:r>
          </a:p>
        </p:txBody>
      </p:sp>
      <p:cxnSp>
        <p:nvCxnSpPr>
          <p:cNvPr id="13" name="Straight Arrow Connector 12">
            <a:extLst>
              <a:ext uri="{FF2B5EF4-FFF2-40B4-BE49-F238E27FC236}">
                <a16:creationId xmlns:a16="http://schemas.microsoft.com/office/drawing/2014/main" id="{E8CE7559-CA99-4395-B6C2-FBA83B228980}"/>
              </a:ext>
            </a:extLst>
          </p:cNvPr>
          <p:cNvCxnSpPr>
            <a:cxnSpLocks/>
          </p:cNvCxnSpPr>
          <p:nvPr/>
        </p:nvCxnSpPr>
        <p:spPr>
          <a:xfrm flipH="1">
            <a:off x="4799623" y="1732554"/>
            <a:ext cx="183385" cy="1729470"/>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A3545E-B26B-4B93-9AF8-99FCB0482CF8}"/>
              </a:ext>
            </a:extLst>
          </p:cNvPr>
          <p:cNvSpPr txBox="1"/>
          <p:nvPr/>
        </p:nvSpPr>
        <p:spPr>
          <a:xfrm>
            <a:off x="1384666" y="5995331"/>
            <a:ext cx="6664004" cy="338554"/>
          </a:xfrm>
          <a:prstGeom prst="rect">
            <a:avLst/>
          </a:prstGeom>
          <a:noFill/>
        </p:spPr>
        <p:txBody>
          <a:bodyPr wrap="none" rtlCol="0">
            <a:spAutoFit/>
          </a:bodyPr>
          <a:lstStyle/>
          <a:p>
            <a:r>
              <a:rPr lang="en-US" sz="1600" i="1" dirty="0"/>
              <a:t>Quiz yourself by toggling back and forth between this slide and the next</a:t>
            </a:r>
          </a:p>
        </p:txBody>
      </p:sp>
    </p:spTree>
    <p:extLst>
      <p:ext uri="{BB962C8B-B14F-4D97-AF65-F5344CB8AC3E}">
        <p14:creationId xmlns:p14="http://schemas.microsoft.com/office/powerpoint/2010/main" val="33325059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EEE00-510C-40A2-9C7B-8986985FE6AB}"/>
              </a:ext>
            </a:extLst>
          </p:cNvPr>
          <p:cNvSpPr>
            <a:spLocks noGrp="1"/>
          </p:cNvSpPr>
          <p:nvPr>
            <p:ph type="sldNum" sz="quarter" idx="12"/>
          </p:nvPr>
        </p:nvSpPr>
        <p:spPr/>
        <p:txBody>
          <a:bodyPr/>
          <a:lstStyle/>
          <a:p>
            <a:fld id="{B3980EE3-C97C-4692-9850-71E63D20762E}" type="slidenum">
              <a:rPr lang="en-US" altLang="en-US" smtClean="0"/>
              <a:pPr/>
              <a:t>163</a:t>
            </a:fld>
            <a:endParaRPr lang="en-US" altLang="en-US"/>
          </a:p>
        </p:txBody>
      </p:sp>
      <p:pic>
        <p:nvPicPr>
          <p:cNvPr id="1026" name="Picture 2" descr="4">
            <a:extLst>
              <a:ext uri="{FF2B5EF4-FFF2-40B4-BE49-F238E27FC236}">
                <a16:creationId xmlns:a16="http://schemas.microsoft.com/office/drawing/2014/main" id="{0FD5217A-0B8E-4853-B863-4BFA49C7D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68" y="990600"/>
            <a:ext cx="6613917" cy="4481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2E9933-63F9-4812-82E6-C17D7B2AE70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16295845-30C8-4424-846A-F3C94EDA6D30}"/>
              </a:ext>
            </a:extLst>
          </p:cNvPr>
          <p:cNvSpPr txBox="1"/>
          <p:nvPr/>
        </p:nvSpPr>
        <p:spPr>
          <a:xfrm>
            <a:off x="4407930" y="4602956"/>
            <a:ext cx="617477" cy="338554"/>
          </a:xfrm>
          <a:prstGeom prst="rect">
            <a:avLst/>
          </a:prstGeom>
          <a:noFill/>
        </p:spPr>
        <p:txBody>
          <a:bodyPr wrap="none" rtlCol="0">
            <a:spAutoFit/>
          </a:bodyPr>
          <a:lstStyle/>
          <a:p>
            <a:pPr algn="r"/>
            <a:r>
              <a:rPr lang="en-US" sz="1600" b="1" dirty="0">
                <a:solidFill>
                  <a:schemeClr val="bg1">
                    <a:lumMod val="50000"/>
                  </a:schemeClr>
                </a:solidFill>
              </a:rPr>
              <a:t>ELM</a:t>
            </a:r>
          </a:p>
        </p:txBody>
      </p:sp>
      <p:sp>
        <p:nvSpPr>
          <p:cNvPr id="6" name="TextBox 5">
            <a:extLst>
              <a:ext uri="{FF2B5EF4-FFF2-40B4-BE49-F238E27FC236}">
                <a16:creationId xmlns:a16="http://schemas.microsoft.com/office/drawing/2014/main" id="{F4F480C2-2D68-4AE3-B122-71A369EBF630}"/>
              </a:ext>
            </a:extLst>
          </p:cNvPr>
          <p:cNvSpPr txBox="1"/>
          <p:nvPr/>
        </p:nvSpPr>
        <p:spPr>
          <a:xfrm>
            <a:off x="3458149" y="4772233"/>
            <a:ext cx="445956" cy="338554"/>
          </a:xfrm>
          <a:prstGeom prst="rect">
            <a:avLst/>
          </a:prstGeom>
          <a:noFill/>
        </p:spPr>
        <p:txBody>
          <a:bodyPr wrap="none" rtlCol="0">
            <a:spAutoFit/>
          </a:bodyPr>
          <a:lstStyle/>
          <a:p>
            <a:pPr algn="r"/>
            <a:r>
              <a:rPr lang="en-US" sz="1600" b="1" dirty="0">
                <a:solidFill>
                  <a:schemeClr val="bg1">
                    <a:lumMod val="50000"/>
                  </a:schemeClr>
                </a:solidFill>
              </a:rPr>
              <a:t>EZ</a:t>
            </a:r>
          </a:p>
        </p:txBody>
      </p:sp>
      <p:sp>
        <p:nvSpPr>
          <p:cNvPr id="7" name="TextBox 6">
            <a:extLst>
              <a:ext uri="{FF2B5EF4-FFF2-40B4-BE49-F238E27FC236}">
                <a16:creationId xmlns:a16="http://schemas.microsoft.com/office/drawing/2014/main" id="{8CE77905-4D0E-4CAF-8029-D4ACE18BB9AD}"/>
              </a:ext>
            </a:extLst>
          </p:cNvPr>
          <p:cNvSpPr txBox="1"/>
          <p:nvPr/>
        </p:nvSpPr>
        <p:spPr>
          <a:xfrm>
            <a:off x="1671415" y="4983956"/>
            <a:ext cx="1662407" cy="528350"/>
          </a:xfrm>
          <a:prstGeom prst="rect">
            <a:avLst/>
          </a:prstGeom>
          <a:noFill/>
        </p:spPr>
        <p:txBody>
          <a:bodyPr wrap="square" rtlCol="0">
            <a:spAutoFit/>
          </a:bodyPr>
          <a:lstStyle/>
          <a:p>
            <a:pPr algn="ctr">
              <a:lnSpc>
                <a:spcPts val="1700"/>
              </a:lnSpc>
            </a:pPr>
            <a:r>
              <a:rPr lang="en-US" sz="1600" b="1" dirty="0">
                <a:solidFill>
                  <a:schemeClr val="bg1">
                    <a:lumMod val="50000"/>
                  </a:schemeClr>
                </a:solidFill>
              </a:rPr>
              <a:t>Interdigitation zone</a:t>
            </a:r>
          </a:p>
        </p:txBody>
      </p:sp>
      <p:sp>
        <p:nvSpPr>
          <p:cNvPr id="8" name="TextBox 7">
            <a:extLst>
              <a:ext uri="{FF2B5EF4-FFF2-40B4-BE49-F238E27FC236}">
                <a16:creationId xmlns:a16="http://schemas.microsoft.com/office/drawing/2014/main" id="{952BC726-841C-4089-8261-22176A7B0312}"/>
              </a:ext>
            </a:extLst>
          </p:cNvPr>
          <p:cNvSpPr txBox="1"/>
          <p:nvPr/>
        </p:nvSpPr>
        <p:spPr>
          <a:xfrm>
            <a:off x="166393" y="5136356"/>
            <a:ext cx="1433807" cy="528350"/>
          </a:xfrm>
          <a:prstGeom prst="rect">
            <a:avLst/>
          </a:prstGeom>
          <a:noFill/>
        </p:spPr>
        <p:txBody>
          <a:bodyPr wrap="square" rtlCol="0">
            <a:spAutoFit/>
          </a:bodyPr>
          <a:lstStyle/>
          <a:p>
            <a:pPr algn="r">
              <a:lnSpc>
                <a:spcPts val="1700"/>
              </a:lnSpc>
            </a:pPr>
            <a:r>
              <a:rPr lang="en-US" sz="1600" b="1" dirty="0">
                <a:solidFill>
                  <a:schemeClr val="bg1">
                    <a:lumMod val="75000"/>
                  </a:schemeClr>
                </a:solidFill>
              </a:rPr>
              <a:t>RPE/Bruch’s complex</a:t>
            </a:r>
          </a:p>
        </p:txBody>
      </p:sp>
      <p:sp>
        <p:nvSpPr>
          <p:cNvPr id="5" name="TextBox 4">
            <a:extLst>
              <a:ext uri="{FF2B5EF4-FFF2-40B4-BE49-F238E27FC236}">
                <a16:creationId xmlns:a16="http://schemas.microsoft.com/office/drawing/2014/main" id="{9C385596-BC5C-46E9-9911-E5349E771FB5}"/>
              </a:ext>
            </a:extLst>
          </p:cNvPr>
          <p:cNvSpPr txBox="1"/>
          <p:nvPr/>
        </p:nvSpPr>
        <p:spPr>
          <a:xfrm>
            <a:off x="2748836" y="5163374"/>
            <a:ext cx="1518364" cy="338554"/>
          </a:xfrm>
          <a:prstGeom prst="rect">
            <a:avLst/>
          </a:prstGeom>
          <a:noFill/>
        </p:spPr>
        <p:txBody>
          <a:bodyPr wrap="none" rtlCol="0">
            <a:spAutoFit/>
          </a:bodyPr>
          <a:lstStyle/>
          <a:p>
            <a:r>
              <a:rPr lang="en-US" sz="1600" dirty="0">
                <a:solidFill>
                  <a:schemeClr val="bg1">
                    <a:lumMod val="50000"/>
                  </a:schemeClr>
                </a:solidFill>
              </a:rPr>
              <a:t>(the white line)</a:t>
            </a:r>
          </a:p>
        </p:txBody>
      </p:sp>
      <p:sp>
        <p:nvSpPr>
          <p:cNvPr id="10" name="TextBox 9">
            <a:extLst>
              <a:ext uri="{FF2B5EF4-FFF2-40B4-BE49-F238E27FC236}">
                <a16:creationId xmlns:a16="http://schemas.microsoft.com/office/drawing/2014/main" id="{F776AF81-D14D-4C21-8649-4CFEB135CBEE}"/>
              </a:ext>
            </a:extLst>
          </p:cNvPr>
          <p:cNvSpPr txBox="1"/>
          <p:nvPr/>
        </p:nvSpPr>
        <p:spPr>
          <a:xfrm>
            <a:off x="2760070" y="1219200"/>
            <a:ext cx="1583329" cy="584775"/>
          </a:xfrm>
          <a:prstGeom prst="rect">
            <a:avLst/>
          </a:prstGeom>
          <a:noFill/>
        </p:spPr>
        <p:txBody>
          <a:bodyPr wrap="square" rtlCol="0">
            <a:spAutoFit/>
          </a:bodyPr>
          <a:lstStyle/>
          <a:p>
            <a:r>
              <a:rPr lang="en-US" sz="1600" dirty="0">
                <a:solidFill>
                  <a:schemeClr val="bg1">
                    <a:lumMod val="50000"/>
                  </a:schemeClr>
                </a:solidFill>
              </a:rPr>
              <a:t>PR outer segs (dark area)</a:t>
            </a:r>
          </a:p>
        </p:txBody>
      </p:sp>
      <p:cxnSp>
        <p:nvCxnSpPr>
          <p:cNvPr id="11" name="Straight Arrow Connector 10">
            <a:extLst>
              <a:ext uri="{FF2B5EF4-FFF2-40B4-BE49-F238E27FC236}">
                <a16:creationId xmlns:a16="http://schemas.microsoft.com/office/drawing/2014/main" id="{AEFEF5D4-3E08-4A3B-9CFE-533CBD4E8FF4}"/>
              </a:ext>
            </a:extLst>
          </p:cNvPr>
          <p:cNvCxnSpPr>
            <a:cxnSpLocks/>
          </p:cNvCxnSpPr>
          <p:nvPr/>
        </p:nvCxnSpPr>
        <p:spPr>
          <a:xfrm>
            <a:off x="3507841" y="1773573"/>
            <a:ext cx="1064159" cy="194031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C33A9E-9123-48EB-89CC-9B58F6C25D00}"/>
              </a:ext>
            </a:extLst>
          </p:cNvPr>
          <p:cNvSpPr txBox="1"/>
          <p:nvPr/>
        </p:nvSpPr>
        <p:spPr>
          <a:xfrm>
            <a:off x="4588871" y="1143000"/>
            <a:ext cx="1447800" cy="584775"/>
          </a:xfrm>
          <a:prstGeom prst="rect">
            <a:avLst/>
          </a:prstGeom>
          <a:noFill/>
        </p:spPr>
        <p:txBody>
          <a:bodyPr wrap="square" rtlCol="0">
            <a:spAutoFit/>
          </a:bodyPr>
          <a:lstStyle/>
          <a:p>
            <a:r>
              <a:rPr lang="en-US" sz="1600" dirty="0">
                <a:solidFill>
                  <a:schemeClr val="bg1">
                    <a:lumMod val="50000"/>
                  </a:schemeClr>
                </a:solidFill>
              </a:rPr>
              <a:t>Myoid zone (dark area)</a:t>
            </a:r>
          </a:p>
        </p:txBody>
      </p:sp>
      <p:cxnSp>
        <p:nvCxnSpPr>
          <p:cNvPr id="13" name="Straight Arrow Connector 12">
            <a:extLst>
              <a:ext uri="{FF2B5EF4-FFF2-40B4-BE49-F238E27FC236}">
                <a16:creationId xmlns:a16="http://schemas.microsoft.com/office/drawing/2014/main" id="{E8CE7559-CA99-4395-B6C2-FBA83B228980}"/>
              </a:ext>
            </a:extLst>
          </p:cNvPr>
          <p:cNvCxnSpPr>
            <a:cxnSpLocks/>
          </p:cNvCxnSpPr>
          <p:nvPr/>
        </p:nvCxnSpPr>
        <p:spPr>
          <a:xfrm flipH="1">
            <a:off x="4799623" y="1732554"/>
            <a:ext cx="183385" cy="1729470"/>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6B881C1-364B-453E-9496-4E11928DF7A4}"/>
              </a:ext>
            </a:extLst>
          </p:cNvPr>
          <p:cNvSpPr txBox="1"/>
          <p:nvPr/>
        </p:nvSpPr>
        <p:spPr>
          <a:xfrm>
            <a:off x="567265" y="5612078"/>
            <a:ext cx="8298805" cy="523220"/>
          </a:xfrm>
          <a:prstGeom prst="rect">
            <a:avLst/>
          </a:prstGeom>
          <a:noFill/>
        </p:spPr>
        <p:txBody>
          <a:bodyPr wrap="square" rtlCol="0">
            <a:spAutoFit/>
          </a:bodyPr>
          <a:lstStyle/>
          <a:p>
            <a:r>
              <a:rPr lang="en-US" sz="1400" dirty="0"/>
              <a:t>An important meta-point to come away with from all this is, OCT bands are determined by differences in tissue reflectivity, but </a:t>
            </a:r>
            <a:r>
              <a:rPr lang="en-US" sz="1400" i="1" dirty="0"/>
              <a:t>differences in reflectivity don’t necessarily correlate 1:1 with retinal </a:t>
            </a:r>
            <a:r>
              <a:rPr lang="en-US" sz="1400" b="1" i="1" dirty="0"/>
              <a:t>anatomy</a:t>
            </a:r>
            <a:r>
              <a:rPr lang="en-US" sz="1400" dirty="0"/>
              <a:t>. </a:t>
            </a:r>
            <a:endParaRPr lang="en-US" sz="1400" dirty="0">
              <a:solidFill>
                <a:srgbClr val="0000FF"/>
              </a:solidFill>
            </a:endParaRPr>
          </a:p>
        </p:txBody>
      </p:sp>
    </p:spTree>
    <p:extLst>
      <p:ext uri="{BB962C8B-B14F-4D97-AF65-F5344CB8AC3E}">
        <p14:creationId xmlns:p14="http://schemas.microsoft.com/office/powerpoint/2010/main" val="259613031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EEE00-510C-40A2-9C7B-8986985FE6AB}"/>
              </a:ext>
            </a:extLst>
          </p:cNvPr>
          <p:cNvSpPr>
            <a:spLocks noGrp="1"/>
          </p:cNvSpPr>
          <p:nvPr>
            <p:ph type="sldNum" sz="quarter" idx="12"/>
          </p:nvPr>
        </p:nvSpPr>
        <p:spPr/>
        <p:txBody>
          <a:bodyPr/>
          <a:lstStyle/>
          <a:p>
            <a:fld id="{B3980EE3-C97C-4692-9850-71E63D20762E}" type="slidenum">
              <a:rPr lang="en-US" altLang="en-US" smtClean="0"/>
              <a:pPr/>
              <a:t>164</a:t>
            </a:fld>
            <a:endParaRPr lang="en-US" altLang="en-US"/>
          </a:p>
        </p:txBody>
      </p:sp>
      <p:pic>
        <p:nvPicPr>
          <p:cNvPr id="1026" name="Picture 2" descr="4">
            <a:extLst>
              <a:ext uri="{FF2B5EF4-FFF2-40B4-BE49-F238E27FC236}">
                <a16:creationId xmlns:a16="http://schemas.microsoft.com/office/drawing/2014/main" id="{0FD5217A-0B8E-4853-B863-4BFA49C7D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68" y="990600"/>
            <a:ext cx="6613917" cy="4481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2E9933-63F9-4812-82E6-C17D7B2AE70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16295845-30C8-4424-846A-F3C94EDA6D30}"/>
              </a:ext>
            </a:extLst>
          </p:cNvPr>
          <p:cNvSpPr txBox="1"/>
          <p:nvPr/>
        </p:nvSpPr>
        <p:spPr>
          <a:xfrm>
            <a:off x="4407930" y="4602956"/>
            <a:ext cx="617477" cy="338554"/>
          </a:xfrm>
          <a:prstGeom prst="rect">
            <a:avLst/>
          </a:prstGeom>
          <a:noFill/>
        </p:spPr>
        <p:txBody>
          <a:bodyPr wrap="none" rtlCol="0">
            <a:spAutoFit/>
          </a:bodyPr>
          <a:lstStyle/>
          <a:p>
            <a:pPr algn="r"/>
            <a:r>
              <a:rPr lang="en-US" sz="1600" b="1" dirty="0">
                <a:solidFill>
                  <a:schemeClr val="bg1">
                    <a:lumMod val="50000"/>
                  </a:schemeClr>
                </a:solidFill>
              </a:rPr>
              <a:t>ELM</a:t>
            </a:r>
          </a:p>
        </p:txBody>
      </p:sp>
      <p:sp>
        <p:nvSpPr>
          <p:cNvPr id="6" name="TextBox 5">
            <a:extLst>
              <a:ext uri="{FF2B5EF4-FFF2-40B4-BE49-F238E27FC236}">
                <a16:creationId xmlns:a16="http://schemas.microsoft.com/office/drawing/2014/main" id="{F4F480C2-2D68-4AE3-B122-71A369EBF630}"/>
              </a:ext>
            </a:extLst>
          </p:cNvPr>
          <p:cNvSpPr txBox="1"/>
          <p:nvPr/>
        </p:nvSpPr>
        <p:spPr>
          <a:xfrm>
            <a:off x="3458149" y="4772233"/>
            <a:ext cx="445956" cy="338554"/>
          </a:xfrm>
          <a:prstGeom prst="rect">
            <a:avLst/>
          </a:prstGeom>
          <a:noFill/>
        </p:spPr>
        <p:txBody>
          <a:bodyPr wrap="none" rtlCol="0">
            <a:spAutoFit/>
          </a:bodyPr>
          <a:lstStyle/>
          <a:p>
            <a:pPr algn="r"/>
            <a:r>
              <a:rPr lang="en-US" sz="1600" b="1" dirty="0">
                <a:solidFill>
                  <a:schemeClr val="bg1">
                    <a:lumMod val="50000"/>
                  </a:schemeClr>
                </a:solidFill>
              </a:rPr>
              <a:t>EZ</a:t>
            </a:r>
          </a:p>
        </p:txBody>
      </p:sp>
      <p:sp>
        <p:nvSpPr>
          <p:cNvPr id="7" name="TextBox 6">
            <a:extLst>
              <a:ext uri="{FF2B5EF4-FFF2-40B4-BE49-F238E27FC236}">
                <a16:creationId xmlns:a16="http://schemas.microsoft.com/office/drawing/2014/main" id="{8CE77905-4D0E-4CAF-8029-D4ACE18BB9AD}"/>
              </a:ext>
            </a:extLst>
          </p:cNvPr>
          <p:cNvSpPr txBox="1"/>
          <p:nvPr/>
        </p:nvSpPr>
        <p:spPr>
          <a:xfrm>
            <a:off x="1671415" y="4983956"/>
            <a:ext cx="1662407" cy="528350"/>
          </a:xfrm>
          <a:prstGeom prst="rect">
            <a:avLst/>
          </a:prstGeom>
          <a:noFill/>
        </p:spPr>
        <p:txBody>
          <a:bodyPr wrap="square" rtlCol="0">
            <a:spAutoFit/>
          </a:bodyPr>
          <a:lstStyle/>
          <a:p>
            <a:pPr algn="ctr">
              <a:lnSpc>
                <a:spcPts val="1700"/>
              </a:lnSpc>
            </a:pPr>
            <a:r>
              <a:rPr lang="en-US" sz="1600" b="1" dirty="0">
                <a:solidFill>
                  <a:schemeClr val="bg1">
                    <a:lumMod val="50000"/>
                  </a:schemeClr>
                </a:solidFill>
              </a:rPr>
              <a:t>Interdigitation zone</a:t>
            </a:r>
          </a:p>
        </p:txBody>
      </p:sp>
      <p:sp>
        <p:nvSpPr>
          <p:cNvPr id="8" name="TextBox 7">
            <a:extLst>
              <a:ext uri="{FF2B5EF4-FFF2-40B4-BE49-F238E27FC236}">
                <a16:creationId xmlns:a16="http://schemas.microsoft.com/office/drawing/2014/main" id="{952BC726-841C-4089-8261-22176A7B0312}"/>
              </a:ext>
            </a:extLst>
          </p:cNvPr>
          <p:cNvSpPr txBox="1"/>
          <p:nvPr/>
        </p:nvSpPr>
        <p:spPr>
          <a:xfrm>
            <a:off x="166393" y="5136356"/>
            <a:ext cx="1433807" cy="528350"/>
          </a:xfrm>
          <a:prstGeom prst="rect">
            <a:avLst/>
          </a:prstGeom>
          <a:noFill/>
        </p:spPr>
        <p:txBody>
          <a:bodyPr wrap="square" rtlCol="0">
            <a:spAutoFit/>
          </a:bodyPr>
          <a:lstStyle/>
          <a:p>
            <a:pPr algn="r">
              <a:lnSpc>
                <a:spcPts val="1700"/>
              </a:lnSpc>
            </a:pPr>
            <a:r>
              <a:rPr lang="en-US" sz="1600" b="1" dirty="0">
                <a:solidFill>
                  <a:schemeClr val="bg1">
                    <a:lumMod val="75000"/>
                  </a:schemeClr>
                </a:solidFill>
              </a:rPr>
              <a:t>RPE/Bruch’s complex</a:t>
            </a:r>
          </a:p>
        </p:txBody>
      </p:sp>
      <p:sp>
        <p:nvSpPr>
          <p:cNvPr id="5" name="TextBox 4">
            <a:extLst>
              <a:ext uri="{FF2B5EF4-FFF2-40B4-BE49-F238E27FC236}">
                <a16:creationId xmlns:a16="http://schemas.microsoft.com/office/drawing/2014/main" id="{9C385596-BC5C-46E9-9911-E5349E771FB5}"/>
              </a:ext>
            </a:extLst>
          </p:cNvPr>
          <p:cNvSpPr txBox="1"/>
          <p:nvPr/>
        </p:nvSpPr>
        <p:spPr>
          <a:xfrm>
            <a:off x="2748836" y="5163374"/>
            <a:ext cx="1518364" cy="338554"/>
          </a:xfrm>
          <a:prstGeom prst="rect">
            <a:avLst/>
          </a:prstGeom>
          <a:noFill/>
        </p:spPr>
        <p:txBody>
          <a:bodyPr wrap="none" rtlCol="0">
            <a:spAutoFit/>
          </a:bodyPr>
          <a:lstStyle/>
          <a:p>
            <a:r>
              <a:rPr lang="en-US" sz="1600" dirty="0">
                <a:solidFill>
                  <a:schemeClr val="bg1">
                    <a:lumMod val="50000"/>
                  </a:schemeClr>
                </a:solidFill>
              </a:rPr>
              <a:t>(the white line)</a:t>
            </a:r>
          </a:p>
        </p:txBody>
      </p:sp>
      <p:sp>
        <p:nvSpPr>
          <p:cNvPr id="10" name="TextBox 9">
            <a:extLst>
              <a:ext uri="{FF2B5EF4-FFF2-40B4-BE49-F238E27FC236}">
                <a16:creationId xmlns:a16="http://schemas.microsoft.com/office/drawing/2014/main" id="{F776AF81-D14D-4C21-8649-4CFEB135CBEE}"/>
              </a:ext>
            </a:extLst>
          </p:cNvPr>
          <p:cNvSpPr txBox="1"/>
          <p:nvPr/>
        </p:nvSpPr>
        <p:spPr>
          <a:xfrm>
            <a:off x="2760070" y="1219200"/>
            <a:ext cx="1583329" cy="584775"/>
          </a:xfrm>
          <a:prstGeom prst="rect">
            <a:avLst/>
          </a:prstGeom>
          <a:noFill/>
        </p:spPr>
        <p:txBody>
          <a:bodyPr wrap="square" rtlCol="0">
            <a:spAutoFit/>
          </a:bodyPr>
          <a:lstStyle/>
          <a:p>
            <a:r>
              <a:rPr lang="en-US" sz="1600" dirty="0">
                <a:solidFill>
                  <a:schemeClr val="bg1">
                    <a:lumMod val="50000"/>
                  </a:schemeClr>
                </a:solidFill>
              </a:rPr>
              <a:t>PR outer segs (dark area)</a:t>
            </a:r>
          </a:p>
        </p:txBody>
      </p:sp>
      <p:cxnSp>
        <p:nvCxnSpPr>
          <p:cNvPr id="11" name="Straight Arrow Connector 10">
            <a:extLst>
              <a:ext uri="{FF2B5EF4-FFF2-40B4-BE49-F238E27FC236}">
                <a16:creationId xmlns:a16="http://schemas.microsoft.com/office/drawing/2014/main" id="{AEFEF5D4-3E08-4A3B-9CFE-533CBD4E8FF4}"/>
              </a:ext>
            </a:extLst>
          </p:cNvPr>
          <p:cNvCxnSpPr>
            <a:cxnSpLocks/>
          </p:cNvCxnSpPr>
          <p:nvPr/>
        </p:nvCxnSpPr>
        <p:spPr>
          <a:xfrm>
            <a:off x="3507841" y="1773573"/>
            <a:ext cx="1064159" cy="194031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C33A9E-9123-48EB-89CC-9B58F6C25D00}"/>
              </a:ext>
            </a:extLst>
          </p:cNvPr>
          <p:cNvSpPr txBox="1"/>
          <p:nvPr/>
        </p:nvSpPr>
        <p:spPr>
          <a:xfrm>
            <a:off x="4588871" y="1143000"/>
            <a:ext cx="1447800" cy="584775"/>
          </a:xfrm>
          <a:prstGeom prst="rect">
            <a:avLst/>
          </a:prstGeom>
          <a:noFill/>
        </p:spPr>
        <p:txBody>
          <a:bodyPr wrap="square" rtlCol="0">
            <a:spAutoFit/>
          </a:bodyPr>
          <a:lstStyle/>
          <a:p>
            <a:r>
              <a:rPr lang="en-US" sz="1600" dirty="0">
                <a:solidFill>
                  <a:schemeClr val="bg1">
                    <a:lumMod val="50000"/>
                  </a:schemeClr>
                </a:solidFill>
              </a:rPr>
              <a:t>Myoid zone (dark area)</a:t>
            </a:r>
          </a:p>
        </p:txBody>
      </p:sp>
      <p:cxnSp>
        <p:nvCxnSpPr>
          <p:cNvPr id="13" name="Straight Arrow Connector 12">
            <a:extLst>
              <a:ext uri="{FF2B5EF4-FFF2-40B4-BE49-F238E27FC236}">
                <a16:creationId xmlns:a16="http://schemas.microsoft.com/office/drawing/2014/main" id="{E8CE7559-CA99-4395-B6C2-FBA83B228980}"/>
              </a:ext>
            </a:extLst>
          </p:cNvPr>
          <p:cNvCxnSpPr>
            <a:cxnSpLocks/>
          </p:cNvCxnSpPr>
          <p:nvPr/>
        </p:nvCxnSpPr>
        <p:spPr>
          <a:xfrm flipH="1">
            <a:off x="4799623" y="1732554"/>
            <a:ext cx="183385" cy="1729470"/>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6B881C1-364B-453E-9496-4E11928DF7A4}"/>
              </a:ext>
            </a:extLst>
          </p:cNvPr>
          <p:cNvSpPr txBox="1"/>
          <p:nvPr/>
        </p:nvSpPr>
        <p:spPr>
          <a:xfrm>
            <a:off x="567265" y="5612078"/>
            <a:ext cx="8298805" cy="954107"/>
          </a:xfrm>
          <a:prstGeom prst="rect">
            <a:avLst/>
          </a:prstGeom>
          <a:noFill/>
        </p:spPr>
        <p:txBody>
          <a:bodyPr wrap="square" rtlCol="0">
            <a:spAutoFit/>
          </a:bodyPr>
          <a:lstStyle/>
          <a:p>
            <a:r>
              <a:rPr lang="en-US" sz="1400" dirty="0"/>
              <a:t>An important meta-point to come away with from all this is, OCT bands are determined by differences in tissue reflectivity, but </a:t>
            </a:r>
            <a:r>
              <a:rPr lang="en-US" sz="1400" i="1" dirty="0"/>
              <a:t>differences in reflectivity don’t necessarily correlate 1:1 with retinal </a:t>
            </a:r>
            <a:r>
              <a:rPr lang="en-US" sz="1400" b="1" i="1" dirty="0"/>
              <a:t>anatomy</a:t>
            </a:r>
            <a:r>
              <a:rPr lang="en-US" sz="1400" dirty="0"/>
              <a:t>. </a:t>
            </a:r>
            <a:r>
              <a:rPr lang="en-US" sz="1400" dirty="0">
                <a:solidFill>
                  <a:srgbClr val="0000FF"/>
                </a:solidFill>
              </a:rPr>
              <a:t>Consider the ellipsoid and myoid of the PRs. They are parts of the same anatomic structure (the PR inner seg), but to the OCT scanner, they look </a:t>
            </a:r>
            <a:r>
              <a:rPr lang="en-US" sz="1400" b="1" dirty="0">
                <a:solidFill>
                  <a:srgbClr val="0000FF"/>
                </a:solidFill>
              </a:rPr>
              <a:t>radically</a:t>
            </a:r>
            <a:r>
              <a:rPr lang="en-US" sz="1400" dirty="0">
                <a:solidFill>
                  <a:srgbClr val="0000FF"/>
                </a:solidFill>
              </a:rPr>
              <a:t> different from one another. </a:t>
            </a:r>
          </a:p>
        </p:txBody>
      </p:sp>
    </p:spTree>
    <p:extLst>
      <p:ext uri="{BB962C8B-B14F-4D97-AF65-F5344CB8AC3E}">
        <p14:creationId xmlns:p14="http://schemas.microsoft.com/office/powerpoint/2010/main" val="27788781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EEE00-510C-40A2-9C7B-8986985FE6AB}"/>
              </a:ext>
            </a:extLst>
          </p:cNvPr>
          <p:cNvSpPr>
            <a:spLocks noGrp="1"/>
          </p:cNvSpPr>
          <p:nvPr>
            <p:ph type="sldNum" sz="quarter" idx="12"/>
          </p:nvPr>
        </p:nvSpPr>
        <p:spPr/>
        <p:txBody>
          <a:bodyPr/>
          <a:lstStyle/>
          <a:p>
            <a:fld id="{B3980EE3-C97C-4692-9850-71E63D20762E}" type="slidenum">
              <a:rPr lang="en-US" altLang="en-US" smtClean="0"/>
              <a:pPr/>
              <a:t>165</a:t>
            </a:fld>
            <a:endParaRPr lang="en-US" altLang="en-US"/>
          </a:p>
        </p:txBody>
      </p:sp>
      <p:pic>
        <p:nvPicPr>
          <p:cNvPr id="1026" name="Picture 2" descr="4">
            <a:extLst>
              <a:ext uri="{FF2B5EF4-FFF2-40B4-BE49-F238E27FC236}">
                <a16:creationId xmlns:a16="http://schemas.microsoft.com/office/drawing/2014/main" id="{0FD5217A-0B8E-4853-B863-4BFA49C7D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68" y="990600"/>
            <a:ext cx="6613917" cy="4481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2E9933-63F9-4812-82E6-C17D7B2AE70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16295845-30C8-4424-846A-F3C94EDA6D30}"/>
              </a:ext>
            </a:extLst>
          </p:cNvPr>
          <p:cNvSpPr txBox="1"/>
          <p:nvPr/>
        </p:nvSpPr>
        <p:spPr>
          <a:xfrm>
            <a:off x="4407930" y="4602956"/>
            <a:ext cx="617477" cy="338554"/>
          </a:xfrm>
          <a:prstGeom prst="rect">
            <a:avLst/>
          </a:prstGeom>
          <a:noFill/>
        </p:spPr>
        <p:txBody>
          <a:bodyPr wrap="none" rtlCol="0">
            <a:spAutoFit/>
          </a:bodyPr>
          <a:lstStyle/>
          <a:p>
            <a:pPr algn="r"/>
            <a:r>
              <a:rPr lang="en-US" sz="1600" b="1" dirty="0">
                <a:solidFill>
                  <a:schemeClr val="bg1">
                    <a:lumMod val="50000"/>
                  </a:schemeClr>
                </a:solidFill>
              </a:rPr>
              <a:t>ELM</a:t>
            </a:r>
          </a:p>
        </p:txBody>
      </p:sp>
      <p:sp>
        <p:nvSpPr>
          <p:cNvPr id="6" name="TextBox 5">
            <a:extLst>
              <a:ext uri="{FF2B5EF4-FFF2-40B4-BE49-F238E27FC236}">
                <a16:creationId xmlns:a16="http://schemas.microsoft.com/office/drawing/2014/main" id="{F4F480C2-2D68-4AE3-B122-71A369EBF630}"/>
              </a:ext>
            </a:extLst>
          </p:cNvPr>
          <p:cNvSpPr txBox="1"/>
          <p:nvPr/>
        </p:nvSpPr>
        <p:spPr>
          <a:xfrm>
            <a:off x="3458149" y="4772233"/>
            <a:ext cx="445956" cy="338554"/>
          </a:xfrm>
          <a:prstGeom prst="rect">
            <a:avLst/>
          </a:prstGeom>
          <a:noFill/>
        </p:spPr>
        <p:txBody>
          <a:bodyPr wrap="none" rtlCol="0">
            <a:spAutoFit/>
          </a:bodyPr>
          <a:lstStyle/>
          <a:p>
            <a:pPr algn="r"/>
            <a:r>
              <a:rPr lang="en-US" sz="1600" b="1" dirty="0">
                <a:solidFill>
                  <a:schemeClr val="bg1">
                    <a:lumMod val="50000"/>
                  </a:schemeClr>
                </a:solidFill>
              </a:rPr>
              <a:t>EZ</a:t>
            </a:r>
          </a:p>
        </p:txBody>
      </p:sp>
      <p:sp>
        <p:nvSpPr>
          <p:cNvPr id="7" name="TextBox 6">
            <a:extLst>
              <a:ext uri="{FF2B5EF4-FFF2-40B4-BE49-F238E27FC236}">
                <a16:creationId xmlns:a16="http://schemas.microsoft.com/office/drawing/2014/main" id="{8CE77905-4D0E-4CAF-8029-D4ACE18BB9AD}"/>
              </a:ext>
            </a:extLst>
          </p:cNvPr>
          <p:cNvSpPr txBox="1"/>
          <p:nvPr/>
        </p:nvSpPr>
        <p:spPr>
          <a:xfrm>
            <a:off x="1671415" y="4983956"/>
            <a:ext cx="1662407" cy="528350"/>
          </a:xfrm>
          <a:prstGeom prst="rect">
            <a:avLst/>
          </a:prstGeom>
          <a:noFill/>
        </p:spPr>
        <p:txBody>
          <a:bodyPr wrap="square" rtlCol="0">
            <a:spAutoFit/>
          </a:bodyPr>
          <a:lstStyle/>
          <a:p>
            <a:pPr algn="ctr">
              <a:lnSpc>
                <a:spcPts val="1700"/>
              </a:lnSpc>
            </a:pPr>
            <a:r>
              <a:rPr lang="en-US" sz="1600" b="1" dirty="0">
                <a:solidFill>
                  <a:schemeClr val="bg1">
                    <a:lumMod val="50000"/>
                  </a:schemeClr>
                </a:solidFill>
              </a:rPr>
              <a:t>Interdigitation zone</a:t>
            </a:r>
          </a:p>
        </p:txBody>
      </p:sp>
      <p:sp>
        <p:nvSpPr>
          <p:cNvPr id="8" name="TextBox 7">
            <a:extLst>
              <a:ext uri="{FF2B5EF4-FFF2-40B4-BE49-F238E27FC236}">
                <a16:creationId xmlns:a16="http://schemas.microsoft.com/office/drawing/2014/main" id="{952BC726-841C-4089-8261-22176A7B0312}"/>
              </a:ext>
            </a:extLst>
          </p:cNvPr>
          <p:cNvSpPr txBox="1"/>
          <p:nvPr/>
        </p:nvSpPr>
        <p:spPr>
          <a:xfrm>
            <a:off x="166393" y="5136356"/>
            <a:ext cx="1433807" cy="528350"/>
          </a:xfrm>
          <a:prstGeom prst="rect">
            <a:avLst/>
          </a:prstGeom>
          <a:noFill/>
        </p:spPr>
        <p:txBody>
          <a:bodyPr wrap="square" rtlCol="0">
            <a:spAutoFit/>
          </a:bodyPr>
          <a:lstStyle/>
          <a:p>
            <a:pPr algn="r">
              <a:lnSpc>
                <a:spcPts val="1700"/>
              </a:lnSpc>
            </a:pPr>
            <a:r>
              <a:rPr lang="en-US" sz="1600" b="1" dirty="0">
                <a:solidFill>
                  <a:schemeClr val="bg1">
                    <a:lumMod val="75000"/>
                  </a:schemeClr>
                </a:solidFill>
              </a:rPr>
              <a:t>RPE/Bruch’s complex</a:t>
            </a:r>
          </a:p>
        </p:txBody>
      </p:sp>
      <p:sp>
        <p:nvSpPr>
          <p:cNvPr id="5" name="TextBox 4">
            <a:extLst>
              <a:ext uri="{FF2B5EF4-FFF2-40B4-BE49-F238E27FC236}">
                <a16:creationId xmlns:a16="http://schemas.microsoft.com/office/drawing/2014/main" id="{9C385596-BC5C-46E9-9911-E5349E771FB5}"/>
              </a:ext>
            </a:extLst>
          </p:cNvPr>
          <p:cNvSpPr txBox="1"/>
          <p:nvPr/>
        </p:nvSpPr>
        <p:spPr>
          <a:xfrm>
            <a:off x="2748836" y="5163374"/>
            <a:ext cx="1518364" cy="338554"/>
          </a:xfrm>
          <a:prstGeom prst="rect">
            <a:avLst/>
          </a:prstGeom>
          <a:noFill/>
        </p:spPr>
        <p:txBody>
          <a:bodyPr wrap="none" rtlCol="0">
            <a:spAutoFit/>
          </a:bodyPr>
          <a:lstStyle/>
          <a:p>
            <a:r>
              <a:rPr lang="en-US" sz="1600" dirty="0">
                <a:solidFill>
                  <a:schemeClr val="bg1">
                    <a:lumMod val="50000"/>
                  </a:schemeClr>
                </a:solidFill>
              </a:rPr>
              <a:t>(the white line)</a:t>
            </a:r>
          </a:p>
        </p:txBody>
      </p:sp>
      <p:sp>
        <p:nvSpPr>
          <p:cNvPr id="10" name="TextBox 9">
            <a:extLst>
              <a:ext uri="{FF2B5EF4-FFF2-40B4-BE49-F238E27FC236}">
                <a16:creationId xmlns:a16="http://schemas.microsoft.com/office/drawing/2014/main" id="{F776AF81-D14D-4C21-8649-4CFEB135CBEE}"/>
              </a:ext>
            </a:extLst>
          </p:cNvPr>
          <p:cNvSpPr txBox="1"/>
          <p:nvPr/>
        </p:nvSpPr>
        <p:spPr>
          <a:xfrm>
            <a:off x="2760070" y="1219200"/>
            <a:ext cx="1583329" cy="584775"/>
          </a:xfrm>
          <a:prstGeom prst="rect">
            <a:avLst/>
          </a:prstGeom>
          <a:noFill/>
        </p:spPr>
        <p:txBody>
          <a:bodyPr wrap="square" rtlCol="0">
            <a:spAutoFit/>
          </a:bodyPr>
          <a:lstStyle/>
          <a:p>
            <a:r>
              <a:rPr lang="en-US" sz="1600" dirty="0">
                <a:solidFill>
                  <a:schemeClr val="bg1">
                    <a:lumMod val="50000"/>
                  </a:schemeClr>
                </a:solidFill>
              </a:rPr>
              <a:t>PR outer segs (dark area)</a:t>
            </a:r>
          </a:p>
        </p:txBody>
      </p:sp>
      <p:cxnSp>
        <p:nvCxnSpPr>
          <p:cNvPr id="11" name="Straight Arrow Connector 10">
            <a:extLst>
              <a:ext uri="{FF2B5EF4-FFF2-40B4-BE49-F238E27FC236}">
                <a16:creationId xmlns:a16="http://schemas.microsoft.com/office/drawing/2014/main" id="{AEFEF5D4-3E08-4A3B-9CFE-533CBD4E8FF4}"/>
              </a:ext>
            </a:extLst>
          </p:cNvPr>
          <p:cNvCxnSpPr>
            <a:cxnSpLocks/>
          </p:cNvCxnSpPr>
          <p:nvPr/>
        </p:nvCxnSpPr>
        <p:spPr>
          <a:xfrm>
            <a:off x="3507841" y="1773573"/>
            <a:ext cx="1064159" cy="194031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C33A9E-9123-48EB-89CC-9B58F6C25D00}"/>
              </a:ext>
            </a:extLst>
          </p:cNvPr>
          <p:cNvSpPr txBox="1"/>
          <p:nvPr/>
        </p:nvSpPr>
        <p:spPr>
          <a:xfrm>
            <a:off x="4588871" y="1143000"/>
            <a:ext cx="1447800" cy="584775"/>
          </a:xfrm>
          <a:prstGeom prst="rect">
            <a:avLst/>
          </a:prstGeom>
          <a:noFill/>
        </p:spPr>
        <p:txBody>
          <a:bodyPr wrap="square" rtlCol="0">
            <a:spAutoFit/>
          </a:bodyPr>
          <a:lstStyle/>
          <a:p>
            <a:r>
              <a:rPr lang="en-US" sz="1600" dirty="0">
                <a:solidFill>
                  <a:schemeClr val="bg1">
                    <a:lumMod val="50000"/>
                  </a:schemeClr>
                </a:solidFill>
              </a:rPr>
              <a:t>Myoid zone (dark area)</a:t>
            </a:r>
          </a:p>
        </p:txBody>
      </p:sp>
      <p:cxnSp>
        <p:nvCxnSpPr>
          <p:cNvPr id="13" name="Straight Arrow Connector 12">
            <a:extLst>
              <a:ext uri="{FF2B5EF4-FFF2-40B4-BE49-F238E27FC236}">
                <a16:creationId xmlns:a16="http://schemas.microsoft.com/office/drawing/2014/main" id="{E8CE7559-CA99-4395-B6C2-FBA83B228980}"/>
              </a:ext>
            </a:extLst>
          </p:cNvPr>
          <p:cNvCxnSpPr>
            <a:cxnSpLocks/>
          </p:cNvCxnSpPr>
          <p:nvPr/>
        </p:nvCxnSpPr>
        <p:spPr>
          <a:xfrm flipH="1">
            <a:off x="4799623" y="1732554"/>
            <a:ext cx="183385" cy="1729470"/>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6B881C1-364B-453E-9496-4E11928DF7A4}"/>
              </a:ext>
            </a:extLst>
          </p:cNvPr>
          <p:cNvSpPr txBox="1"/>
          <p:nvPr/>
        </p:nvSpPr>
        <p:spPr>
          <a:xfrm>
            <a:off x="567265" y="5612078"/>
            <a:ext cx="8298805" cy="1169551"/>
          </a:xfrm>
          <a:prstGeom prst="rect">
            <a:avLst/>
          </a:prstGeom>
          <a:noFill/>
        </p:spPr>
        <p:txBody>
          <a:bodyPr wrap="square" rtlCol="0">
            <a:spAutoFit/>
          </a:bodyPr>
          <a:lstStyle/>
          <a:p>
            <a:r>
              <a:rPr lang="en-US" sz="1400" dirty="0"/>
              <a:t>An important meta-point to come away with from all this is, OCT bands are determined by differences in tissue reflectivity, but </a:t>
            </a:r>
            <a:r>
              <a:rPr lang="en-US" sz="1400" i="1" dirty="0"/>
              <a:t>differences in reflectivity don’t necessarily correlate 1:1 with retinal </a:t>
            </a:r>
            <a:r>
              <a:rPr lang="en-US" sz="1400" b="1" i="1" dirty="0"/>
              <a:t>anatomy</a:t>
            </a:r>
            <a:r>
              <a:rPr lang="en-US" sz="1400" dirty="0"/>
              <a:t>. </a:t>
            </a:r>
            <a:r>
              <a:rPr lang="en-US" sz="1400" dirty="0">
                <a:solidFill>
                  <a:srgbClr val="0000FF"/>
                </a:solidFill>
              </a:rPr>
              <a:t>Consider the ellipsoid and myoid of the PRs. They are parts of the same anatomic structure (the PR inner seg), but to the OCT scanner, they look </a:t>
            </a:r>
            <a:r>
              <a:rPr lang="en-US" sz="1400" b="1" dirty="0">
                <a:solidFill>
                  <a:srgbClr val="0000FF"/>
                </a:solidFill>
              </a:rPr>
              <a:t>radically</a:t>
            </a:r>
            <a:r>
              <a:rPr lang="en-US" sz="1400" dirty="0">
                <a:solidFill>
                  <a:srgbClr val="0000FF"/>
                </a:solidFill>
              </a:rPr>
              <a:t> different from one another. </a:t>
            </a:r>
            <a:r>
              <a:rPr lang="en-US" sz="1400" dirty="0"/>
              <a:t>Remember, the OCT is under no obligation to ‘see’ the retina the way an anatomist sees it.</a:t>
            </a:r>
          </a:p>
        </p:txBody>
      </p:sp>
    </p:spTree>
    <p:extLst>
      <p:ext uri="{BB962C8B-B14F-4D97-AF65-F5344CB8AC3E}">
        <p14:creationId xmlns:p14="http://schemas.microsoft.com/office/powerpoint/2010/main" val="42412498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166</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1" name="TextBox 10">
            <a:extLst>
              <a:ext uri="{FF2B5EF4-FFF2-40B4-BE49-F238E27FC236}">
                <a16:creationId xmlns:a16="http://schemas.microsoft.com/office/drawing/2014/main" id="{D2DA1E91-34E4-4309-A8C3-8A088C60BAC0}"/>
              </a:ext>
            </a:extLst>
          </p:cNvPr>
          <p:cNvSpPr txBox="1"/>
          <p:nvPr/>
        </p:nvSpPr>
        <p:spPr>
          <a:xfrm>
            <a:off x="1186463" y="5563996"/>
            <a:ext cx="6771069" cy="64633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i="1" dirty="0">
                <a:effectLst>
                  <a:outerShdw blurRad="38100" dist="38100" dir="2700000" algn="tl">
                    <a:srgbClr val="000000">
                      <a:alpha val="43137"/>
                    </a:srgbClr>
                  </a:outerShdw>
                </a:effectLst>
              </a:rPr>
              <a:t>For the remainder of our intro to OCT, we’re going to switch gears and work </a:t>
            </a:r>
            <a:r>
              <a:rPr lang="en-US" b="1" dirty="0">
                <a:solidFill>
                  <a:srgbClr val="0000FF"/>
                </a:solidFill>
                <a:effectLst>
                  <a:outerShdw blurRad="38100" dist="38100" dir="2700000" algn="tl">
                    <a:srgbClr val="000000">
                      <a:alpha val="43137"/>
                    </a:srgbClr>
                  </a:outerShdw>
                </a:effectLst>
              </a:rPr>
              <a:t>outward</a:t>
            </a:r>
            <a:r>
              <a:rPr lang="en-US" i="1" dirty="0">
                <a:effectLst>
                  <a:outerShdw blurRad="38100" dist="38100" dir="2700000" algn="tl">
                    <a:srgbClr val="000000">
                      <a:alpha val="43137"/>
                    </a:srgbClr>
                  </a:outerShdw>
                </a:effectLst>
              </a:rPr>
              <a:t> from the </a:t>
            </a:r>
            <a:r>
              <a:rPr lang="en-US" b="1" dirty="0">
                <a:solidFill>
                  <a:srgbClr val="0000FF"/>
                </a:solidFill>
                <a:effectLst>
                  <a:outerShdw blurRad="38100" dist="38100" dir="2700000" algn="tl">
                    <a:srgbClr val="000000">
                      <a:alpha val="43137"/>
                    </a:srgbClr>
                  </a:outerShdw>
                </a:effectLst>
              </a:rPr>
              <a:t>inner</a:t>
            </a:r>
            <a:r>
              <a:rPr lang="en-US" i="1" dirty="0">
                <a:effectLst>
                  <a:outerShdw blurRad="38100" dist="38100" dir="2700000" algn="tl">
                    <a:srgbClr val="000000">
                      <a:alpha val="43137"/>
                    </a:srgbClr>
                  </a:outerShdw>
                </a:effectLst>
              </a:rPr>
              <a:t> aspect of the scan</a:t>
            </a:r>
          </a:p>
        </p:txBody>
      </p:sp>
      <p:sp>
        <p:nvSpPr>
          <p:cNvPr id="3" name="TextBox 2">
            <a:extLst>
              <a:ext uri="{FF2B5EF4-FFF2-40B4-BE49-F238E27FC236}">
                <a16:creationId xmlns:a16="http://schemas.microsoft.com/office/drawing/2014/main" id="{8EE23F70-0183-465F-8A9C-76FEE8935E05}"/>
              </a:ext>
            </a:extLst>
          </p:cNvPr>
          <p:cNvSpPr txBox="1"/>
          <p:nvPr/>
        </p:nvSpPr>
        <p:spPr>
          <a:xfrm>
            <a:off x="3248559" y="6521772"/>
            <a:ext cx="2646878" cy="276999"/>
          </a:xfrm>
          <a:prstGeom prst="rect">
            <a:avLst/>
          </a:prstGeom>
          <a:noFill/>
        </p:spPr>
        <p:txBody>
          <a:bodyPr wrap="none" rtlCol="0">
            <a:spAutoFit/>
          </a:bodyPr>
          <a:lstStyle/>
          <a:p>
            <a:pPr algn="ctr"/>
            <a:r>
              <a:rPr lang="en-US" sz="1200" i="1" dirty="0">
                <a:solidFill>
                  <a:srgbClr val="0000FF"/>
                </a:solidFill>
              </a:rPr>
              <a:t>(No question—proceed when ready)</a:t>
            </a:r>
          </a:p>
        </p:txBody>
      </p:sp>
    </p:spTree>
    <p:extLst>
      <p:ext uri="{BB962C8B-B14F-4D97-AF65-F5344CB8AC3E}">
        <p14:creationId xmlns:p14="http://schemas.microsoft.com/office/powerpoint/2010/main" val="12219273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167</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18C53FB2-C245-49ED-8E68-A07DE64EC497}"/>
              </a:ext>
            </a:extLst>
          </p:cNvPr>
          <p:cNvSpPr txBox="1"/>
          <p:nvPr/>
        </p:nvSpPr>
        <p:spPr>
          <a:xfrm>
            <a:off x="511101" y="5259417"/>
            <a:ext cx="8328099" cy="338554"/>
          </a:xfrm>
          <a:prstGeom prst="rect">
            <a:avLst/>
          </a:prstGeom>
          <a:noFill/>
        </p:spPr>
        <p:txBody>
          <a:bodyPr wrap="square" rtlCol="0">
            <a:spAutoFit/>
          </a:bodyPr>
          <a:lstStyle/>
          <a:p>
            <a:r>
              <a:rPr lang="en-US" sz="1600" dirty="0"/>
              <a:t>First things first: In order to ‘set the floor’ re how far down we need to go, </a:t>
            </a:r>
            <a:r>
              <a:rPr lang="en-US" sz="1600" dirty="0">
                <a:solidFill>
                  <a:srgbClr val="0000FF"/>
                </a:solidFill>
              </a:rPr>
              <a:t>locate the ELM:</a:t>
            </a:r>
          </a:p>
        </p:txBody>
      </p:sp>
    </p:spTree>
    <p:extLst>
      <p:ext uri="{BB962C8B-B14F-4D97-AF65-F5344CB8AC3E}">
        <p14:creationId xmlns:p14="http://schemas.microsoft.com/office/powerpoint/2010/main" val="255377054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168</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 name="TextBox 2">
            <a:extLst>
              <a:ext uri="{FF2B5EF4-FFF2-40B4-BE49-F238E27FC236}">
                <a16:creationId xmlns:a16="http://schemas.microsoft.com/office/drawing/2014/main" id="{18C53FB2-C245-49ED-8E68-A07DE64EC497}"/>
              </a:ext>
            </a:extLst>
          </p:cNvPr>
          <p:cNvSpPr txBox="1"/>
          <p:nvPr/>
        </p:nvSpPr>
        <p:spPr>
          <a:xfrm>
            <a:off x="511101" y="5259417"/>
            <a:ext cx="8328099" cy="338554"/>
          </a:xfrm>
          <a:prstGeom prst="rect">
            <a:avLst/>
          </a:prstGeom>
          <a:noFill/>
        </p:spPr>
        <p:txBody>
          <a:bodyPr wrap="square" rtlCol="0">
            <a:spAutoFit/>
          </a:bodyPr>
          <a:lstStyle/>
          <a:p>
            <a:r>
              <a:rPr lang="en-US" sz="1600" dirty="0"/>
              <a:t>First things first: In order to ‘set the floor’ re how far down we need to go, </a:t>
            </a:r>
            <a:r>
              <a:rPr lang="en-US" sz="1600" dirty="0">
                <a:solidFill>
                  <a:srgbClr val="0000FF"/>
                </a:solidFill>
              </a:rPr>
              <a:t>locate the ELM:</a:t>
            </a:r>
          </a:p>
        </p:txBody>
      </p:sp>
    </p:spTree>
    <p:extLst>
      <p:ext uri="{BB962C8B-B14F-4D97-AF65-F5344CB8AC3E}">
        <p14:creationId xmlns:p14="http://schemas.microsoft.com/office/powerpoint/2010/main" val="32546408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169</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42" name="TextBox 41">
            <a:extLst>
              <a:ext uri="{FF2B5EF4-FFF2-40B4-BE49-F238E27FC236}">
                <a16:creationId xmlns:a16="http://schemas.microsoft.com/office/drawing/2014/main" id="{2574C6E5-BDBA-4368-B7AD-F7609D54B185}"/>
              </a:ext>
            </a:extLst>
          </p:cNvPr>
          <p:cNvSpPr txBox="1"/>
          <p:nvPr/>
        </p:nvSpPr>
        <p:spPr>
          <a:xfrm>
            <a:off x="2742256" y="5059740"/>
            <a:ext cx="4914615" cy="584775"/>
          </a:xfrm>
          <a:prstGeom prst="rect">
            <a:avLst/>
          </a:prstGeom>
          <a:noFill/>
        </p:spPr>
        <p:txBody>
          <a:bodyPr wrap="none" rtlCol="0">
            <a:spAutoFit/>
          </a:bodyPr>
          <a:lstStyle/>
          <a:p>
            <a:r>
              <a:rPr lang="en-US" sz="1600" dirty="0"/>
              <a:t>Next, let’s identify the following preretinal structures:</a:t>
            </a:r>
          </a:p>
          <a:p>
            <a:r>
              <a:rPr lang="en-US" sz="1600" dirty="0"/>
              <a:t>--</a:t>
            </a:r>
            <a:r>
              <a:rPr lang="en-US" sz="1600" dirty="0">
                <a:solidFill>
                  <a:srgbClr val="0000FF"/>
                </a:solidFill>
              </a:rPr>
              <a:t>The formed vitreous</a:t>
            </a:r>
            <a:endParaRPr lang="en-US" sz="1600" dirty="0"/>
          </a:p>
        </p:txBody>
      </p:sp>
    </p:spTree>
    <p:extLst>
      <p:ext uri="{BB962C8B-B14F-4D97-AF65-F5344CB8AC3E}">
        <p14:creationId xmlns:p14="http://schemas.microsoft.com/office/powerpoint/2010/main" val="30202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17</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25069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2524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54102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54020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Arrow: Right 2">
            <a:extLst>
              <a:ext uri="{FF2B5EF4-FFF2-40B4-BE49-F238E27FC236}">
                <a16:creationId xmlns:a16="http://schemas.microsoft.com/office/drawing/2014/main" id="{A29980C7-E70C-46B9-A2D0-687507C3C370}"/>
              </a:ext>
            </a:extLst>
          </p:cNvPr>
          <p:cNvSpPr/>
          <p:nvPr/>
        </p:nvSpPr>
        <p:spPr>
          <a:xfrm>
            <a:off x="1676400" y="4572000"/>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2057400" y="838200"/>
            <a:ext cx="1745974" cy="33428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34373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54285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125570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170</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42" name="TextBox 41">
            <a:extLst>
              <a:ext uri="{FF2B5EF4-FFF2-40B4-BE49-F238E27FC236}">
                <a16:creationId xmlns:a16="http://schemas.microsoft.com/office/drawing/2014/main" id="{2574C6E5-BDBA-4368-B7AD-F7609D54B185}"/>
              </a:ext>
            </a:extLst>
          </p:cNvPr>
          <p:cNvSpPr txBox="1"/>
          <p:nvPr/>
        </p:nvSpPr>
        <p:spPr>
          <a:xfrm>
            <a:off x="2742256" y="5059740"/>
            <a:ext cx="4914615" cy="830997"/>
          </a:xfrm>
          <a:prstGeom prst="rect">
            <a:avLst/>
          </a:prstGeom>
          <a:noFill/>
        </p:spPr>
        <p:txBody>
          <a:bodyPr wrap="none" rtlCol="0">
            <a:spAutoFit/>
          </a:bodyPr>
          <a:lstStyle/>
          <a:p>
            <a:r>
              <a:rPr lang="en-US" sz="1600" dirty="0"/>
              <a:t>Next, let’s identify the following preretinal structures:</a:t>
            </a:r>
          </a:p>
          <a:p>
            <a:r>
              <a:rPr lang="en-US" sz="1600" dirty="0"/>
              <a:t>--</a:t>
            </a:r>
            <a:r>
              <a:rPr lang="en-US" sz="1600" dirty="0">
                <a:solidFill>
                  <a:srgbClr val="0000FF"/>
                </a:solidFill>
              </a:rPr>
              <a:t>The formed vitreous</a:t>
            </a:r>
          </a:p>
          <a:p>
            <a:r>
              <a:rPr lang="en-US" sz="1600" dirty="0"/>
              <a:t>--</a:t>
            </a:r>
            <a:r>
              <a:rPr lang="en-US" sz="1600" dirty="0">
                <a:solidFill>
                  <a:srgbClr val="0000FF"/>
                </a:solidFill>
              </a:rPr>
              <a:t>The posterior cortical vitreous</a:t>
            </a:r>
            <a:endParaRPr lang="en-US" sz="1600" dirty="0"/>
          </a:p>
        </p:txBody>
      </p:sp>
    </p:spTree>
    <p:extLst>
      <p:ext uri="{BB962C8B-B14F-4D97-AF65-F5344CB8AC3E}">
        <p14:creationId xmlns:p14="http://schemas.microsoft.com/office/powerpoint/2010/main" val="319748772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171</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42" name="TextBox 41">
            <a:extLst>
              <a:ext uri="{FF2B5EF4-FFF2-40B4-BE49-F238E27FC236}">
                <a16:creationId xmlns:a16="http://schemas.microsoft.com/office/drawing/2014/main" id="{2574C6E5-BDBA-4368-B7AD-F7609D54B185}"/>
              </a:ext>
            </a:extLst>
          </p:cNvPr>
          <p:cNvSpPr txBox="1"/>
          <p:nvPr/>
        </p:nvSpPr>
        <p:spPr>
          <a:xfrm>
            <a:off x="2742256" y="5059740"/>
            <a:ext cx="4914615" cy="1077218"/>
          </a:xfrm>
          <a:prstGeom prst="rect">
            <a:avLst/>
          </a:prstGeom>
          <a:noFill/>
        </p:spPr>
        <p:txBody>
          <a:bodyPr wrap="none" rtlCol="0">
            <a:spAutoFit/>
          </a:bodyPr>
          <a:lstStyle/>
          <a:p>
            <a:r>
              <a:rPr lang="en-US" sz="1600" dirty="0"/>
              <a:t>Next, let’s identify the following preretinal structures:</a:t>
            </a:r>
          </a:p>
          <a:p>
            <a:r>
              <a:rPr lang="en-US" sz="1600" dirty="0"/>
              <a:t>--</a:t>
            </a:r>
            <a:r>
              <a:rPr lang="en-US" sz="1600" dirty="0">
                <a:solidFill>
                  <a:srgbClr val="0000FF"/>
                </a:solidFill>
              </a:rPr>
              <a:t>The formed vitreous</a:t>
            </a:r>
          </a:p>
          <a:p>
            <a:r>
              <a:rPr lang="en-US" sz="1600" dirty="0"/>
              <a:t>--</a:t>
            </a:r>
            <a:r>
              <a:rPr lang="en-US" sz="1600" dirty="0">
                <a:solidFill>
                  <a:srgbClr val="0000FF"/>
                </a:solidFill>
              </a:rPr>
              <a:t>The posterior cortical vitreous</a:t>
            </a:r>
          </a:p>
          <a:p>
            <a:r>
              <a:rPr lang="en-US" sz="1600" dirty="0"/>
              <a:t>--</a:t>
            </a:r>
            <a:r>
              <a:rPr lang="en-US" sz="1600" dirty="0">
                <a:solidFill>
                  <a:srgbClr val="0000FF"/>
                </a:solidFill>
              </a:rPr>
              <a:t>The preretinal space</a:t>
            </a:r>
          </a:p>
        </p:txBody>
      </p:sp>
    </p:spTree>
    <p:extLst>
      <p:ext uri="{BB962C8B-B14F-4D97-AF65-F5344CB8AC3E}">
        <p14:creationId xmlns:p14="http://schemas.microsoft.com/office/powerpoint/2010/main" val="31490772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172</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42" name="TextBox 41">
            <a:extLst>
              <a:ext uri="{FF2B5EF4-FFF2-40B4-BE49-F238E27FC236}">
                <a16:creationId xmlns:a16="http://schemas.microsoft.com/office/drawing/2014/main" id="{2574C6E5-BDBA-4368-B7AD-F7609D54B185}"/>
              </a:ext>
            </a:extLst>
          </p:cNvPr>
          <p:cNvSpPr txBox="1"/>
          <p:nvPr/>
        </p:nvSpPr>
        <p:spPr>
          <a:xfrm>
            <a:off x="2742256" y="5059740"/>
            <a:ext cx="4914615" cy="1569660"/>
          </a:xfrm>
          <a:prstGeom prst="rect">
            <a:avLst/>
          </a:prstGeom>
          <a:noFill/>
        </p:spPr>
        <p:txBody>
          <a:bodyPr wrap="none" rtlCol="0">
            <a:spAutoFit/>
          </a:bodyPr>
          <a:lstStyle/>
          <a:p>
            <a:r>
              <a:rPr lang="en-US" sz="1600" dirty="0"/>
              <a:t>Next, let’s identify the following preretinal structures:</a:t>
            </a:r>
          </a:p>
          <a:p>
            <a:r>
              <a:rPr lang="en-US" sz="1600" dirty="0"/>
              <a:t>--</a:t>
            </a:r>
            <a:r>
              <a:rPr lang="en-US" sz="1600" dirty="0">
                <a:solidFill>
                  <a:srgbClr val="0000FF"/>
                </a:solidFill>
              </a:rPr>
              <a:t>The formed vitreous</a:t>
            </a:r>
          </a:p>
          <a:p>
            <a:r>
              <a:rPr lang="en-US" sz="1600" dirty="0"/>
              <a:t>--</a:t>
            </a:r>
            <a:r>
              <a:rPr lang="en-US" sz="1600" dirty="0">
                <a:solidFill>
                  <a:srgbClr val="0000FF"/>
                </a:solidFill>
              </a:rPr>
              <a:t>The posterior cortical vitreous</a:t>
            </a:r>
          </a:p>
          <a:p>
            <a:r>
              <a:rPr lang="en-US" sz="1600" dirty="0"/>
              <a:t>--</a:t>
            </a:r>
            <a:r>
              <a:rPr lang="en-US" sz="1600" dirty="0">
                <a:solidFill>
                  <a:srgbClr val="0000FF"/>
                </a:solidFill>
              </a:rPr>
              <a:t>The preretinal space</a:t>
            </a:r>
          </a:p>
          <a:p>
            <a:endParaRPr lang="en-US" sz="1600" dirty="0"/>
          </a:p>
          <a:p>
            <a:r>
              <a:rPr lang="en-US" sz="1600" dirty="0"/>
              <a:t>And now the innermost </a:t>
            </a:r>
            <a:r>
              <a:rPr lang="en-US" sz="1600" b="1" dirty="0"/>
              <a:t>retinal</a:t>
            </a:r>
            <a:r>
              <a:rPr lang="en-US" sz="1600" dirty="0"/>
              <a:t> structure, the </a:t>
            </a:r>
            <a:r>
              <a:rPr lang="en-US" sz="1600" dirty="0">
                <a:solidFill>
                  <a:srgbClr val="0000FF"/>
                </a:solidFill>
              </a:rPr>
              <a:t>ILM</a:t>
            </a:r>
            <a:r>
              <a:rPr lang="en-US" sz="1600" dirty="0"/>
              <a:t>:</a:t>
            </a:r>
          </a:p>
        </p:txBody>
      </p:sp>
      <p:sp>
        <p:nvSpPr>
          <p:cNvPr id="43" name="TextBox 42">
            <a:extLst>
              <a:ext uri="{FF2B5EF4-FFF2-40B4-BE49-F238E27FC236}">
                <a16:creationId xmlns:a16="http://schemas.microsoft.com/office/drawing/2014/main" id="{A18A12D9-9E8B-4C76-855E-5857E709DFA9}"/>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44" name="Straight Arrow Connector 43">
            <a:extLst>
              <a:ext uri="{FF2B5EF4-FFF2-40B4-BE49-F238E27FC236}">
                <a16:creationId xmlns:a16="http://schemas.microsoft.com/office/drawing/2014/main" id="{A748516A-E23C-4708-8126-E4C9A62C0D36}"/>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5683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173</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2B9EB6-359F-4546-ABD3-21C4D03CF5A1}"/>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24" name="Straight Arrow Connector 23">
            <a:extLst>
              <a:ext uri="{FF2B5EF4-FFF2-40B4-BE49-F238E27FC236}">
                <a16:creationId xmlns:a16="http://schemas.microsoft.com/office/drawing/2014/main" id="{625D42A4-C917-4561-B4A4-D628EFA4F3CE}"/>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0BCA1D-A1EE-4C8B-88D2-B08F507A336F}"/>
              </a:ext>
            </a:extLst>
          </p:cNvPr>
          <p:cNvSpPr txBox="1"/>
          <p:nvPr/>
        </p:nvSpPr>
        <p:spPr>
          <a:xfrm>
            <a:off x="8458200" y="2167591"/>
            <a:ext cx="532518" cy="307777"/>
          </a:xfrm>
          <a:prstGeom prst="rect">
            <a:avLst/>
          </a:prstGeom>
          <a:noFill/>
        </p:spPr>
        <p:txBody>
          <a:bodyPr wrap="none" rtlCol="0">
            <a:spAutoFit/>
          </a:bodyPr>
          <a:lstStyle/>
          <a:p>
            <a:r>
              <a:rPr lang="en-US" sz="1400" b="1" dirty="0">
                <a:solidFill>
                  <a:srgbClr val="FFFF00"/>
                </a:solidFill>
              </a:rPr>
              <a:t>NFL</a:t>
            </a:r>
          </a:p>
        </p:txBody>
      </p:sp>
      <p:sp>
        <p:nvSpPr>
          <p:cNvPr id="39" name="Left Brace 38">
            <a:extLst>
              <a:ext uri="{FF2B5EF4-FFF2-40B4-BE49-F238E27FC236}">
                <a16:creationId xmlns:a16="http://schemas.microsoft.com/office/drawing/2014/main" id="{ACA8836D-B4F1-44DF-B34F-6507EADA84A0}"/>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5" name="TextBox 34">
            <a:extLst>
              <a:ext uri="{FF2B5EF4-FFF2-40B4-BE49-F238E27FC236}">
                <a16:creationId xmlns:a16="http://schemas.microsoft.com/office/drawing/2014/main" id="{D5EC2361-7A10-4253-A827-9790CF5BA972}"/>
              </a:ext>
            </a:extLst>
          </p:cNvPr>
          <p:cNvSpPr txBox="1"/>
          <p:nvPr/>
        </p:nvSpPr>
        <p:spPr>
          <a:xfrm>
            <a:off x="506778" y="5034274"/>
            <a:ext cx="8332422" cy="338554"/>
          </a:xfrm>
          <a:prstGeom prst="rect">
            <a:avLst/>
          </a:prstGeom>
          <a:noFill/>
        </p:spPr>
        <p:txBody>
          <a:bodyPr wrap="square" rtlCol="0">
            <a:spAutoFit/>
          </a:bodyPr>
          <a:lstStyle/>
          <a:p>
            <a:r>
              <a:rPr lang="en-US" sz="1600" dirty="0"/>
              <a:t>Next commences the layers of neural elements, starting with the  </a:t>
            </a:r>
            <a:r>
              <a:rPr lang="en-US" sz="1600" dirty="0">
                <a:solidFill>
                  <a:srgbClr val="0000FF"/>
                </a:solidFill>
              </a:rPr>
              <a:t>nerve fiber layer</a:t>
            </a:r>
            <a:endParaRPr lang="en-US" sz="1600" dirty="0"/>
          </a:p>
        </p:txBody>
      </p:sp>
      <p:sp>
        <p:nvSpPr>
          <p:cNvPr id="27" name="Arrow: Up 26">
            <a:extLst>
              <a:ext uri="{FF2B5EF4-FFF2-40B4-BE49-F238E27FC236}">
                <a16:creationId xmlns:a16="http://schemas.microsoft.com/office/drawing/2014/main" id="{6DE775B5-37D4-4EBE-A969-DCA127DD3AA2}"/>
              </a:ext>
            </a:extLst>
          </p:cNvPr>
          <p:cNvSpPr/>
          <p:nvPr/>
        </p:nvSpPr>
        <p:spPr>
          <a:xfrm>
            <a:off x="8534400" y="2514600"/>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37781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174</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2B9EB6-359F-4546-ABD3-21C4D03CF5A1}"/>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24" name="Straight Arrow Connector 23">
            <a:extLst>
              <a:ext uri="{FF2B5EF4-FFF2-40B4-BE49-F238E27FC236}">
                <a16:creationId xmlns:a16="http://schemas.microsoft.com/office/drawing/2014/main" id="{625D42A4-C917-4561-B4A4-D628EFA4F3CE}"/>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0BCA1D-A1EE-4C8B-88D2-B08F507A336F}"/>
              </a:ext>
            </a:extLst>
          </p:cNvPr>
          <p:cNvSpPr txBox="1"/>
          <p:nvPr/>
        </p:nvSpPr>
        <p:spPr>
          <a:xfrm>
            <a:off x="8458200" y="2167591"/>
            <a:ext cx="532518" cy="307777"/>
          </a:xfrm>
          <a:prstGeom prst="rect">
            <a:avLst/>
          </a:prstGeom>
          <a:noFill/>
        </p:spPr>
        <p:txBody>
          <a:bodyPr wrap="none" rtlCol="0">
            <a:spAutoFit/>
          </a:bodyPr>
          <a:lstStyle/>
          <a:p>
            <a:r>
              <a:rPr lang="en-US" sz="1400" b="1" dirty="0">
                <a:solidFill>
                  <a:srgbClr val="FFFF00"/>
                </a:solidFill>
              </a:rPr>
              <a:t>NFL</a:t>
            </a:r>
          </a:p>
        </p:txBody>
      </p:sp>
      <p:sp>
        <p:nvSpPr>
          <p:cNvPr id="39" name="Left Brace 38">
            <a:extLst>
              <a:ext uri="{FF2B5EF4-FFF2-40B4-BE49-F238E27FC236}">
                <a16:creationId xmlns:a16="http://schemas.microsoft.com/office/drawing/2014/main" id="{ACA8836D-B4F1-44DF-B34F-6507EADA84A0}"/>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5" name="TextBox 34">
            <a:extLst>
              <a:ext uri="{FF2B5EF4-FFF2-40B4-BE49-F238E27FC236}">
                <a16:creationId xmlns:a16="http://schemas.microsoft.com/office/drawing/2014/main" id="{D5EC2361-7A10-4253-A827-9790CF5BA972}"/>
              </a:ext>
            </a:extLst>
          </p:cNvPr>
          <p:cNvSpPr txBox="1"/>
          <p:nvPr/>
        </p:nvSpPr>
        <p:spPr>
          <a:xfrm>
            <a:off x="506778" y="5034274"/>
            <a:ext cx="8332422" cy="338554"/>
          </a:xfrm>
          <a:prstGeom prst="rect">
            <a:avLst/>
          </a:prstGeom>
          <a:noFill/>
        </p:spPr>
        <p:txBody>
          <a:bodyPr wrap="square" rtlCol="0">
            <a:spAutoFit/>
          </a:bodyPr>
          <a:lstStyle/>
          <a:p>
            <a:r>
              <a:rPr lang="en-US" sz="1600" dirty="0">
                <a:solidFill>
                  <a:schemeClr val="bg1">
                    <a:lumMod val="75000"/>
                  </a:schemeClr>
                </a:solidFill>
              </a:rPr>
              <a:t>Next commences the layers of neural elements, starting with the  nerve fiber layer</a:t>
            </a:r>
          </a:p>
        </p:txBody>
      </p:sp>
      <p:sp>
        <p:nvSpPr>
          <p:cNvPr id="27" name="Arrow: Up 26">
            <a:extLst>
              <a:ext uri="{FF2B5EF4-FFF2-40B4-BE49-F238E27FC236}">
                <a16:creationId xmlns:a16="http://schemas.microsoft.com/office/drawing/2014/main" id="{6DE775B5-37D4-4EBE-A969-DCA127DD3AA2}"/>
              </a:ext>
            </a:extLst>
          </p:cNvPr>
          <p:cNvSpPr/>
          <p:nvPr/>
        </p:nvSpPr>
        <p:spPr>
          <a:xfrm>
            <a:off x="8534400" y="2514600"/>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23AF76-3CCB-41BB-898A-ED0FF3D866CB}"/>
              </a:ext>
            </a:extLst>
          </p:cNvPr>
          <p:cNvSpPr txBox="1"/>
          <p:nvPr/>
        </p:nvSpPr>
        <p:spPr>
          <a:xfrm>
            <a:off x="42262" y="5619690"/>
            <a:ext cx="1329338" cy="400110"/>
          </a:xfrm>
          <a:prstGeom prst="rect">
            <a:avLst/>
          </a:prstGeom>
          <a:noFill/>
        </p:spPr>
        <p:txBody>
          <a:bodyPr wrap="none" rtlCol="0">
            <a:spAutoFit/>
          </a:bodyPr>
          <a:lstStyle/>
          <a:p>
            <a:r>
              <a:rPr lang="en-US" sz="2000" b="1" i="1" dirty="0"/>
              <a:t>Temporal</a:t>
            </a:r>
          </a:p>
        </p:txBody>
      </p:sp>
      <p:sp>
        <p:nvSpPr>
          <p:cNvPr id="28" name="TextBox 27">
            <a:extLst>
              <a:ext uri="{FF2B5EF4-FFF2-40B4-BE49-F238E27FC236}">
                <a16:creationId xmlns:a16="http://schemas.microsoft.com/office/drawing/2014/main" id="{D5F26A2D-A302-47E1-A90B-7E58FC79BFCE}"/>
              </a:ext>
            </a:extLst>
          </p:cNvPr>
          <p:cNvSpPr txBox="1"/>
          <p:nvPr/>
        </p:nvSpPr>
        <p:spPr>
          <a:xfrm>
            <a:off x="8198651" y="5619689"/>
            <a:ext cx="869149" cy="400110"/>
          </a:xfrm>
          <a:prstGeom prst="rect">
            <a:avLst/>
          </a:prstGeom>
          <a:noFill/>
        </p:spPr>
        <p:txBody>
          <a:bodyPr wrap="none" rtlCol="0">
            <a:spAutoFit/>
          </a:bodyPr>
          <a:lstStyle/>
          <a:p>
            <a:pPr algn="r"/>
            <a:r>
              <a:rPr lang="en-US" sz="2000" b="1" i="1" dirty="0"/>
              <a:t>Nasal</a:t>
            </a:r>
          </a:p>
        </p:txBody>
      </p:sp>
      <p:sp>
        <p:nvSpPr>
          <p:cNvPr id="11" name="Arrow: Left-Right 10">
            <a:extLst>
              <a:ext uri="{FF2B5EF4-FFF2-40B4-BE49-F238E27FC236}">
                <a16:creationId xmlns:a16="http://schemas.microsoft.com/office/drawing/2014/main" id="{C5181A40-A8DE-41C5-B010-A824F4AE6A27}"/>
              </a:ext>
            </a:extLst>
          </p:cNvPr>
          <p:cNvSpPr/>
          <p:nvPr/>
        </p:nvSpPr>
        <p:spPr>
          <a:xfrm>
            <a:off x="1371600" y="4953000"/>
            <a:ext cx="6827051" cy="1729918"/>
          </a:xfrm>
          <a:prstGeom prst="leftRightArrow">
            <a:avLst>
              <a:gd name="adj1" fmla="val 42314"/>
              <a:gd name="adj2" fmla="val 4705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On this scan, this side is temporal, and this side is nasal. </a:t>
            </a:r>
            <a:r>
              <a:rPr lang="en-US" sz="1400" dirty="0">
                <a:solidFill>
                  <a:schemeClr val="tx1"/>
                </a:solidFill>
              </a:rPr>
              <a:t>     </a:t>
            </a:r>
          </a:p>
          <a:p>
            <a:r>
              <a:rPr lang="en-US" sz="1400" dirty="0">
                <a:solidFill>
                  <a:srgbClr val="00B0F0"/>
                </a:solidFill>
              </a:rPr>
              <a:t>You can tell because the NFL is always thicker on the nasal side, owing to the fact that this is the side the </a:t>
            </a:r>
            <a:r>
              <a:rPr lang="en-US" sz="1400" b="1" dirty="0" err="1">
                <a:solidFill>
                  <a:srgbClr val="00B0F0"/>
                </a:solidFill>
              </a:rPr>
              <a:t>papillomacular</a:t>
            </a:r>
            <a:r>
              <a:rPr lang="en-US" sz="1400" b="1" dirty="0">
                <a:solidFill>
                  <a:srgbClr val="00B0F0"/>
                </a:solidFill>
              </a:rPr>
              <a:t> bundle </a:t>
            </a:r>
            <a:r>
              <a:rPr lang="en-US" sz="1400" dirty="0">
                <a:solidFill>
                  <a:srgbClr val="00B0F0"/>
                </a:solidFill>
              </a:rPr>
              <a:t>is located on.</a:t>
            </a:r>
          </a:p>
        </p:txBody>
      </p:sp>
    </p:spTree>
    <p:extLst>
      <p:ext uri="{BB962C8B-B14F-4D97-AF65-F5344CB8AC3E}">
        <p14:creationId xmlns:p14="http://schemas.microsoft.com/office/powerpoint/2010/main" val="18025755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175</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2B9EB6-359F-4546-ABD3-21C4D03CF5A1}"/>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24" name="Straight Arrow Connector 23">
            <a:extLst>
              <a:ext uri="{FF2B5EF4-FFF2-40B4-BE49-F238E27FC236}">
                <a16:creationId xmlns:a16="http://schemas.microsoft.com/office/drawing/2014/main" id="{625D42A4-C917-4561-B4A4-D628EFA4F3CE}"/>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0BCA1D-A1EE-4C8B-88D2-B08F507A336F}"/>
              </a:ext>
            </a:extLst>
          </p:cNvPr>
          <p:cNvSpPr txBox="1"/>
          <p:nvPr/>
        </p:nvSpPr>
        <p:spPr>
          <a:xfrm>
            <a:off x="8458200" y="2167591"/>
            <a:ext cx="532518" cy="307777"/>
          </a:xfrm>
          <a:prstGeom prst="rect">
            <a:avLst/>
          </a:prstGeom>
          <a:noFill/>
        </p:spPr>
        <p:txBody>
          <a:bodyPr wrap="none" rtlCol="0">
            <a:spAutoFit/>
          </a:bodyPr>
          <a:lstStyle/>
          <a:p>
            <a:r>
              <a:rPr lang="en-US" sz="1400" b="1" dirty="0">
                <a:solidFill>
                  <a:srgbClr val="FFFF00"/>
                </a:solidFill>
              </a:rPr>
              <a:t>NFL</a:t>
            </a:r>
          </a:p>
        </p:txBody>
      </p:sp>
      <p:sp>
        <p:nvSpPr>
          <p:cNvPr id="39" name="Left Brace 38">
            <a:extLst>
              <a:ext uri="{FF2B5EF4-FFF2-40B4-BE49-F238E27FC236}">
                <a16:creationId xmlns:a16="http://schemas.microsoft.com/office/drawing/2014/main" id="{ACA8836D-B4F1-44DF-B34F-6507EADA84A0}"/>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5" name="TextBox 34">
            <a:extLst>
              <a:ext uri="{FF2B5EF4-FFF2-40B4-BE49-F238E27FC236}">
                <a16:creationId xmlns:a16="http://schemas.microsoft.com/office/drawing/2014/main" id="{D5EC2361-7A10-4253-A827-9790CF5BA972}"/>
              </a:ext>
            </a:extLst>
          </p:cNvPr>
          <p:cNvSpPr txBox="1"/>
          <p:nvPr/>
        </p:nvSpPr>
        <p:spPr>
          <a:xfrm>
            <a:off x="506778" y="5034274"/>
            <a:ext cx="8332422" cy="338554"/>
          </a:xfrm>
          <a:prstGeom prst="rect">
            <a:avLst/>
          </a:prstGeom>
          <a:noFill/>
        </p:spPr>
        <p:txBody>
          <a:bodyPr wrap="square" rtlCol="0">
            <a:spAutoFit/>
          </a:bodyPr>
          <a:lstStyle/>
          <a:p>
            <a:r>
              <a:rPr lang="en-US" sz="1600" dirty="0">
                <a:solidFill>
                  <a:schemeClr val="bg1">
                    <a:lumMod val="75000"/>
                  </a:schemeClr>
                </a:solidFill>
              </a:rPr>
              <a:t>Next commences the layers of neural elements, starting with the  nerve fiber layer</a:t>
            </a:r>
          </a:p>
        </p:txBody>
      </p:sp>
      <p:sp>
        <p:nvSpPr>
          <p:cNvPr id="27" name="Arrow: Up 26">
            <a:extLst>
              <a:ext uri="{FF2B5EF4-FFF2-40B4-BE49-F238E27FC236}">
                <a16:creationId xmlns:a16="http://schemas.microsoft.com/office/drawing/2014/main" id="{6DE775B5-37D4-4EBE-A969-DCA127DD3AA2}"/>
              </a:ext>
            </a:extLst>
          </p:cNvPr>
          <p:cNvSpPr/>
          <p:nvPr/>
        </p:nvSpPr>
        <p:spPr>
          <a:xfrm>
            <a:off x="8534400" y="2514600"/>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23AF76-3CCB-41BB-898A-ED0FF3D866CB}"/>
              </a:ext>
            </a:extLst>
          </p:cNvPr>
          <p:cNvSpPr txBox="1"/>
          <p:nvPr/>
        </p:nvSpPr>
        <p:spPr>
          <a:xfrm>
            <a:off x="42262" y="5619690"/>
            <a:ext cx="1329338" cy="400110"/>
          </a:xfrm>
          <a:prstGeom prst="rect">
            <a:avLst/>
          </a:prstGeom>
          <a:noFill/>
        </p:spPr>
        <p:txBody>
          <a:bodyPr wrap="none" rtlCol="0">
            <a:spAutoFit/>
          </a:bodyPr>
          <a:lstStyle/>
          <a:p>
            <a:r>
              <a:rPr lang="en-US" sz="2000" b="1" i="1" dirty="0"/>
              <a:t>Temporal</a:t>
            </a:r>
          </a:p>
        </p:txBody>
      </p:sp>
      <p:sp>
        <p:nvSpPr>
          <p:cNvPr id="28" name="TextBox 27">
            <a:extLst>
              <a:ext uri="{FF2B5EF4-FFF2-40B4-BE49-F238E27FC236}">
                <a16:creationId xmlns:a16="http://schemas.microsoft.com/office/drawing/2014/main" id="{D5F26A2D-A302-47E1-A90B-7E58FC79BFCE}"/>
              </a:ext>
            </a:extLst>
          </p:cNvPr>
          <p:cNvSpPr txBox="1"/>
          <p:nvPr/>
        </p:nvSpPr>
        <p:spPr>
          <a:xfrm>
            <a:off x="8198651" y="5619689"/>
            <a:ext cx="869149" cy="400110"/>
          </a:xfrm>
          <a:prstGeom prst="rect">
            <a:avLst/>
          </a:prstGeom>
          <a:noFill/>
        </p:spPr>
        <p:txBody>
          <a:bodyPr wrap="none" rtlCol="0">
            <a:spAutoFit/>
          </a:bodyPr>
          <a:lstStyle/>
          <a:p>
            <a:pPr algn="r"/>
            <a:r>
              <a:rPr lang="en-US" sz="2000" b="1" i="1" dirty="0"/>
              <a:t>Nasal</a:t>
            </a:r>
          </a:p>
        </p:txBody>
      </p:sp>
      <p:sp>
        <p:nvSpPr>
          <p:cNvPr id="11" name="Arrow: Left-Right 10">
            <a:extLst>
              <a:ext uri="{FF2B5EF4-FFF2-40B4-BE49-F238E27FC236}">
                <a16:creationId xmlns:a16="http://schemas.microsoft.com/office/drawing/2014/main" id="{C5181A40-A8DE-41C5-B010-A824F4AE6A27}"/>
              </a:ext>
            </a:extLst>
          </p:cNvPr>
          <p:cNvSpPr/>
          <p:nvPr/>
        </p:nvSpPr>
        <p:spPr>
          <a:xfrm>
            <a:off x="1371600" y="4953000"/>
            <a:ext cx="6827051" cy="1729918"/>
          </a:xfrm>
          <a:prstGeom prst="leftRightArrow">
            <a:avLst>
              <a:gd name="adj1" fmla="val 42314"/>
              <a:gd name="adj2" fmla="val 4705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On this scan, this side is temporal, and this side is nasal. </a:t>
            </a:r>
            <a:r>
              <a:rPr lang="en-US" sz="1400" dirty="0">
                <a:solidFill>
                  <a:schemeClr val="tx1"/>
                </a:solidFill>
              </a:rPr>
              <a:t>     </a:t>
            </a:r>
          </a:p>
          <a:p>
            <a:r>
              <a:rPr lang="en-US" sz="1400" dirty="0">
                <a:solidFill>
                  <a:srgbClr val="0000FF"/>
                </a:solidFill>
              </a:rPr>
              <a:t>You can tell because the NFL is always thicker on the nasal side, owing to the fact that this is the side the </a:t>
            </a:r>
            <a:r>
              <a:rPr lang="en-US" sz="1400" dirty="0" err="1">
                <a:solidFill>
                  <a:srgbClr val="0000FF"/>
                </a:solidFill>
              </a:rPr>
              <a:t>papillomacular</a:t>
            </a:r>
            <a:r>
              <a:rPr lang="en-US" sz="1400" dirty="0">
                <a:solidFill>
                  <a:srgbClr val="0000FF"/>
                </a:solidFill>
              </a:rPr>
              <a:t> bundle is located on.</a:t>
            </a:r>
          </a:p>
        </p:txBody>
      </p:sp>
    </p:spTree>
    <p:extLst>
      <p:ext uri="{BB962C8B-B14F-4D97-AF65-F5344CB8AC3E}">
        <p14:creationId xmlns:p14="http://schemas.microsoft.com/office/powerpoint/2010/main" val="354458678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176</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2B9EB6-359F-4546-ABD3-21C4D03CF5A1}"/>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24" name="Straight Arrow Connector 23">
            <a:extLst>
              <a:ext uri="{FF2B5EF4-FFF2-40B4-BE49-F238E27FC236}">
                <a16:creationId xmlns:a16="http://schemas.microsoft.com/office/drawing/2014/main" id="{625D42A4-C917-4561-B4A4-D628EFA4F3CE}"/>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0BCA1D-A1EE-4C8B-88D2-B08F507A336F}"/>
              </a:ext>
            </a:extLst>
          </p:cNvPr>
          <p:cNvSpPr txBox="1"/>
          <p:nvPr/>
        </p:nvSpPr>
        <p:spPr>
          <a:xfrm>
            <a:off x="8458200" y="2167591"/>
            <a:ext cx="532518" cy="307777"/>
          </a:xfrm>
          <a:prstGeom prst="rect">
            <a:avLst/>
          </a:prstGeom>
          <a:noFill/>
        </p:spPr>
        <p:txBody>
          <a:bodyPr wrap="none" rtlCol="0">
            <a:spAutoFit/>
          </a:bodyPr>
          <a:lstStyle/>
          <a:p>
            <a:r>
              <a:rPr lang="en-US" sz="1400" b="1" dirty="0">
                <a:solidFill>
                  <a:srgbClr val="FFFF00"/>
                </a:solidFill>
              </a:rPr>
              <a:t>NFL</a:t>
            </a:r>
          </a:p>
        </p:txBody>
      </p:sp>
      <p:sp>
        <p:nvSpPr>
          <p:cNvPr id="39" name="Left Brace 38">
            <a:extLst>
              <a:ext uri="{FF2B5EF4-FFF2-40B4-BE49-F238E27FC236}">
                <a16:creationId xmlns:a16="http://schemas.microsoft.com/office/drawing/2014/main" id="{ACA8836D-B4F1-44DF-B34F-6507EADA84A0}"/>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5" name="TextBox 34">
            <a:extLst>
              <a:ext uri="{FF2B5EF4-FFF2-40B4-BE49-F238E27FC236}">
                <a16:creationId xmlns:a16="http://schemas.microsoft.com/office/drawing/2014/main" id="{D5EC2361-7A10-4253-A827-9790CF5BA972}"/>
              </a:ext>
            </a:extLst>
          </p:cNvPr>
          <p:cNvSpPr txBox="1"/>
          <p:nvPr/>
        </p:nvSpPr>
        <p:spPr>
          <a:xfrm>
            <a:off x="506778" y="5034274"/>
            <a:ext cx="8332422" cy="338554"/>
          </a:xfrm>
          <a:prstGeom prst="rect">
            <a:avLst/>
          </a:prstGeom>
          <a:noFill/>
        </p:spPr>
        <p:txBody>
          <a:bodyPr wrap="square" rtlCol="0">
            <a:spAutoFit/>
          </a:bodyPr>
          <a:lstStyle/>
          <a:p>
            <a:r>
              <a:rPr lang="en-US" sz="1600" dirty="0">
                <a:solidFill>
                  <a:schemeClr val="bg1">
                    <a:lumMod val="75000"/>
                  </a:schemeClr>
                </a:solidFill>
              </a:rPr>
              <a:t>Next commences the layers of neural elements, starting with the  nerve fiber layer</a:t>
            </a:r>
          </a:p>
        </p:txBody>
      </p:sp>
      <p:sp>
        <p:nvSpPr>
          <p:cNvPr id="27" name="Arrow: Up 26">
            <a:extLst>
              <a:ext uri="{FF2B5EF4-FFF2-40B4-BE49-F238E27FC236}">
                <a16:creationId xmlns:a16="http://schemas.microsoft.com/office/drawing/2014/main" id="{6DE775B5-37D4-4EBE-A969-DCA127DD3AA2}"/>
              </a:ext>
            </a:extLst>
          </p:cNvPr>
          <p:cNvSpPr/>
          <p:nvPr/>
        </p:nvSpPr>
        <p:spPr>
          <a:xfrm>
            <a:off x="8534400" y="2514600"/>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23AF76-3CCB-41BB-898A-ED0FF3D866CB}"/>
              </a:ext>
            </a:extLst>
          </p:cNvPr>
          <p:cNvSpPr txBox="1"/>
          <p:nvPr/>
        </p:nvSpPr>
        <p:spPr>
          <a:xfrm>
            <a:off x="42262" y="5619690"/>
            <a:ext cx="1329338" cy="400110"/>
          </a:xfrm>
          <a:prstGeom prst="rect">
            <a:avLst/>
          </a:prstGeom>
          <a:noFill/>
        </p:spPr>
        <p:txBody>
          <a:bodyPr wrap="none" rtlCol="0">
            <a:spAutoFit/>
          </a:bodyPr>
          <a:lstStyle/>
          <a:p>
            <a:r>
              <a:rPr lang="en-US" sz="2000" b="1" i="1" dirty="0"/>
              <a:t>Temporal</a:t>
            </a:r>
          </a:p>
        </p:txBody>
      </p:sp>
      <p:sp>
        <p:nvSpPr>
          <p:cNvPr id="28" name="TextBox 27">
            <a:extLst>
              <a:ext uri="{FF2B5EF4-FFF2-40B4-BE49-F238E27FC236}">
                <a16:creationId xmlns:a16="http://schemas.microsoft.com/office/drawing/2014/main" id="{D5F26A2D-A302-47E1-A90B-7E58FC79BFCE}"/>
              </a:ext>
            </a:extLst>
          </p:cNvPr>
          <p:cNvSpPr txBox="1"/>
          <p:nvPr/>
        </p:nvSpPr>
        <p:spPr>
          <a:xfrm>
            <a:off x="8198651" y="5619689"/>
            <a:ext cx="869149" cy="400110"/>
          </a:xfrm>
          <a:prstGeom prst="rect">
            <a:avLst/>
          </a:prstGeom>
          <a:noFill/>
        </p:spPr>
        <p:txBody>
          <a:bodyPr wrap="none" rtlCol="0">
            <a:spAutoFit/>
          </a:bodyPr>
          <a:lstStyle/>
          <a:p>
            <a:pPr algn="r"/>
            <a:r>
              <a:rPr lang="en-US" sz="2000" b="1" i="1" dirty="0"/>
              <a:t>Nasal</a:t>
            </a:r>
          </a:p>
        </p:txBody>
      </p:sp>
      <p:sp>
        <p:nvSpPr>
          <p:cNvPr id="11" name="Arrow: Left-Right 10">
            <a:extLst>
              <a:ext uri="{FF2B5EF4-FFF2-40B4-BE49-F238E27FC236}">
                <a16:creationId xmlns:a16="http://schemas.microsoft.com/office/drawing/2014/main" id="{C5181A40-A8DE-41C5-B010-A824F4AE6A27}"/>
              </a:ext>
            </a:extLst>
          </p:cNvPr>
          <p:cNvSpPr/>
          <p:nvPr/>
        </p:nvSpPr>
        <p:spPr>
          <a:xfrm>
            <a:off x="1371600" y="4953000"/>
            <a:ext cx="6827051" cy="1729918"/>
          </a:xfrm>
          <a:prstGeom prst="leftRightArrow">
            <a:avLst>
              <a:gd name="adj1" fmla="val 42314"/>
              <a:gd name="adj2" fmla="val 4705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rPr>
              <a:t>On this scan, this side is temporal, and this side is nasal. </a:t>
            </a:r>
            <a:r>
              <a:rPr lang="en-US" sz="1400" dirty="0">
                <a:solidFill>
                  <a:schemeClr val="tx1">
                    <a:lumMod val="50000"/>
                    <a:lumOff val="50000"/>
                  </a:schemeClr>
                </a:solidFill>
              </a:rPr>
              <a:t>     </a:t>
            </a:r>
          </a:p>
          <a:p>
            <a:r>
              <a:rPr lang="en-US" sz="1400" dirty="0">
                <a:solidFill>
                  <a:schemeClr val="tx1">
                    <a:lumMod val="50000"/>
                    <a:lumOff val="50000"/>
                  </a:schemeClr>
                </a:solidFill>
              </a:rPr>
              <a:t>You can tell because the NFL is always thicker on the nasal side, owing to the fact that this is the side the </a:t>
            </a:r>
            <a:r>
              <a:rPr lang="en-US" sz="1400" b="1" dirty="0" err="1">
                <a:solidFill>
                  <a:srgbClr val="0000FF"/>
                </a:solidFill>
              </a:rPr>
              <a:t>papillomacular</a:t>
            </a:r>
            <a:r>
              <a:rPr lang="en-US" sz="1400" b="1" dirty="0">
                <a:solidFill>
                  <a:srgbClr val="0000FF"/>
                </a:solidFill>
              </a:rPr>
              <a:t> bundle </a:t>
            </a:r>
            <a:r>
              <a:rPr lang="en-US" sz="1400" dirty="0">
                <a:solidFill>
                  <a:schemeClr val="tx1">
                    <a:lumMod val="50000"/>
                    <a:lumOff val="50000"/>
                  </a:schemeClr>
                </a:solidFill>
              </a:rPr>
              <a:t>is located on.</a:t>
            </a:r>
          </a:p>
        </p:txBody>
      </p:sp>
      <p:sp>
        <p:nvSpPr>
          <p:cNvPr id="30" name="TextBox 29">
            <a:extLst>
              <a:ext uri="{FF2B5EF4-FFF2-40B4-BE49-F238E27FC236}">
                <a16:creationId xmlns:a16="http://schemas.microsoft.com/office/drawing/2014/main" id="{D665EF98-75F7-4E7C-846F-382E50294D24}"/>
              </a:ext>
            </a:extLst>
          </p:cNvPr>
          <p:cNvSpPr txBox="1"/>
          <p:nvPr/>
        </p:nvSpPr>
        <p:spPr>
          <a:xfrm>
            <a:off x="2334014" y="6234230"/>
            <a:ext cx="4904986" cy="523220"/>
          </a:xfrm>
          <a:prstGeom prst="rect">
            <a:avLst/>
          </a:prstGeom>
          <a:solidFill>
            <a:srgbClr val="002060"/>
          </a:solidFill>
        </p:spPr>
        <p:txBody>
          <a:bodyPr wrap="square" rtlCol="0">
            <a:spAutoFit/>
          </a:bodyPr>
          <a:lstStyle/>
          <a:p>
            <a:r>
              <a:rPr lang="en-US" sz="1400" dirty="0">
                <a:solidFill>
                  <a:schemeClr val="bg1"/>
                </a:solidFill>
              </a:rPr>
              <a:t>The PMB is the set of fibers running from the fovea directly to the ONH</a:t>
            </a:r>
          </a:p>
        </p:txBody>
      </p:sp>
    </p:spTree>
    <p:extLst>
      <p:ext uri="{BB962C8B-B14F-4D97-AF65-F5344CB8AC3E}">
        <p14:creationId xmlns:p14="http://schemas.microsoft.com/office/powerpoint/2010/main" val="11785614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52AE0D-C200-4977-80BD-E5DE94E61C25}"/>
              </a:ext>
            </a:extLst>
          </p:cNvPr>
          <p:cNvSpPr>
            <a:spLocks noGrp="1"/>
          </p:cNvSpPr>
          <p:nvPr>
            <p:ph type="sldNum" sz="quarter" idx="12"/>
          </p:nvPr>
        </p:nvSpPr>
        <p:spPr/>
        <p:txBody>
          <a:bodyPr/>
          <a:lstStyle/>
          <a:p>
            <a:fld id="{B3980EE3-C97C-4692-9850-71E63D20762E}" type="slidenum">
              <a:rPr lang="en-US" altLang="en-US" smtClean="0"/>
              <a:pPr/>
              <a:t>177</a:t>
            </a:fld>
            <a:endParaRPr lang="en-US" altLang="en-US"/>
          </a:p>
        </p:txBody>
      </p:sp>
      <p:pic>
        <p:nvPicPr>
          <p:cNvPr id="1026" name="Picture 2" descr="Abnormalities of the Optic Nerve and Retina | Neupsy Key">
            <a:extLst>
              <a:ext uri="{FF2B5EF4-FFF2-40B4-BE49-F238E27FC236}">
                <a16:creationId xmlns:a16="http://schemas.microsoft.com/office/drawing/2014/main" id="{124B62A5-C474-4E61-A34B-5546432C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923722"/>
            <a:ext cx="5753100" cy="5324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9C346B-AF87-45B4-9470-8C78A90D02D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Oval 2">
            <a:extLst>
              <a:ext uri="{FF2B5EF4-FFF2-40B4-BE49-F238E27FC236}">
                <a16:creationId xmlns:a16="http://schemas.microsoft.com/office/drawing/2014/main" id="{24418D5E-E7FE-402C-9463-792E4400E331}"/>
              </a:ext>
            </a:extLst>
          </p:cNvPr>
          <p:cNvSpPr/>
          <p:nvPr/>
        </p:nvSpPr>
        <p:spPr>
          <a:xfrm>
            <a:off x="1164535" y="768245"/>
            <a:ext cx="1676400" cy="77366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03BF517-4AC8-4B00-BEBF-07D013BE29B7}"/>
              </a:ext>
            </a:extLst>
          </p:cNvPr>
          <p:cNvSpPr txBox="1"/>
          <p:nvPr/>
        </p:nvSpPr>
        <p:spPr>
          <a:xfrm>
            <a:off x="3489082" y="6063734"/>
            <a:ext cx="2454518" cy="369332"/>
          </a:xfrm>
          <a:prstGeom prst="rect">
            <a:avLst/>
          </a:prstGeom>
          <a:noFill/>
        </p:spPr>
        <p:txBody>
          <a:bodyPr wrap="none" rtlCol="0">
            <a:spAutoFit/>
          </a:bodyPr>
          <a:lstStyle/>
          <a:p>
            <a:pPr algn="ctr"/>
            <a:r>
              <a:rPr lang="en-US" dirty="0" err="1"/>
              <a:t>Papillomacular</a:t>
            </a:r>
            <a:r>
              <a:rPr lang="en-US" dirty="0"/>
              <a:t> bundle</a:t>
            </a:r>
          </a:p>
        </p:txBody>
      </p:sp>
      <p:sp>
        <p:nvSpPr>
          <p:cNvPr id="6" name="Star: 5 Points 5">
            <a:extLst>
              <a:ext uri="{FF2B5EF4-FFF2-40B4-BE49-F238E27FC236}">
                <a16:creationId xmlns:a16="http://schemas.microsoft.com/office/drawing/2014/main" id="{DFBB94CB-A45A-4647-BD10-8E86045F7A11}"/>
              </a:ext>
            </a:extLst>
          </p:cNvPr>
          <p:cNvSpPr/>
          <p:nvPr/>
        </p:nvSpPr>
        <p:spPr>
          <a:xfrm>
            <a:off x="415787" y="733149"/>
            <a:ext cx="762000" cy="597521"/>
          </a:xfrm>
          <a:prstGeom prst="star5">
            <a:avLst/>
          </a:prstGeom>
          <a:solidFill>
            <a:srgbClr val="FF99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1971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178</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2B9EB6-359F-4546-ABD3-21C4D03CF5A1}"/>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24" name="Straight Arrow Connector 23">
            <a:extLst>
              <a:ext uri="{FF2B5EF4-FFF2-40B4-BE49-F238E27FC236}">
                <a16:creationId xmlns:a16="http://schemas.microsoft.com/office/drawing/2014/main" id="{625D42A4-C917-4561-B4A4-D628EFA4F3CE}"/>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0BCA1D-A1EE-4C8B-88D2-B08F507A336F}"/>
              </a:ext>
            </a:extLst>
          </p:cNvPr>
          <p:cNvSpPr txBox="1"/>
          <p:nvPr/>
        </p:nvSpPr>
        <p:spPr>
          <a:xfrm>
            <a:off x="8458200" y="2167591"/>
            <a:ext cx="532518" cy="307777"/>
          </a:xfrm>
          <a:prstGeom prst="rect">
            <a:avLst/>
          </a:prstGeom>
          <a:noFill/>
        </p:spPr>
        <p:txBody>
          <a:bodyPr wrap="none" rtlCol="0">
            <a:spAutoFit/>
          </a:bodyPr>
          <a:lstStyle/>
          <a:p>
            <a:r>
              <a:rPr lang="en-US" sz="1400" b="1" dirty="0">
                <a:solidFill>
                  <a:srgbClr val="FFFF00"/>
                </a:solidFill>
              </a:rPr>
              <a:t>NFL</a:t>
            </a:r>
          </a:p>
        </p:txBody>
      </p:sp>
      <p:sp>
        <p:nvSpPr>
          <p:cNvPr id="32" name="Left Brace 31">
            <a:extLst>
              <a:ext uri="{FF2B5EF4-FFF2-40B4-BE49-F238E27FC236}">
                <a16:creationId xmlns:a16="http://schemas.microsoft.com/office/drawing/2014/main" id="{D4744703-39D9-43EE-AA83-F7F5CDC51321}"/>
              </a:ext>
            </a:extLst>
          </p:cNvPr>
          <p:cNvSpPr/>
          <p:nvPr/>
        </p:nvSpPr>
        <p:spPr>
          <a:xfrm rot="10800000">
            <a:off x="6634661" y="2353201"/>
            <a:ext cx="111777" cy="24291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3" name="TextBox 32">
            <a:extLst>
              <a:ext uri="{FF2B5EF4-FFF2-40B4-BE49-F238E27FC236}">
                <a16:creationId xmlns:a16="http://schemas.microsoft.com/office/drawing/2014/main" id="{92566ADF-7E31-4915-BF0E-3036EBF95FC0}"/>
              </a:ext>
            </a:extLst>
          </p:cNvPr>
          <p:cNvSpPr txBox="1"/>
          <p:nvPr/>
        </p:nvSpPr>
        <p:spPr>
          <a:xfrm>
            <a:off x="6705600" y="2298576"/>
            <a:ext cx="1657825" cy="307777"/>
          </a:xfrm>
          <a:prstGeom prst="rect">
            <a:avLst/>
          </a:prstGeom>
          <a:noFill/>
        </p:spPr>
        <p:txBody>
          <a:bodyPr wrap="none" rtlCol="0">
            <a:spAutoFit/>
          </a:bodyPr>
          <a:lstStyle/>
          <a:p>
            <a:pPr algn="r"/>
            <a:r>
              <a:rPr lang="en-US" sz="1400" dirty="0">
                <a:solidFill>
                  <a:srgbClr val="FFFF00"/>
                </a:solidFill>
              </a:rPr>
              <a:t>Ganglion cell layer</a:t>
            </a:r>
          </a:p>
        </p:txBody>
      </p:sp>
      <p:sp>
        <p:nvSpPr>
          <p:cNvPr id="39" name="Left Brace 38">
            <a:extLst>
              <a:ext uri="{FF2B5EF4-FFF2-40B4-BE49-F238E27FC236}">
                <a16:creationId xmlns:a16="http://schemas.microsoft.com/office/drawing/2014/main" id="{ACA8836D-B4F1-44DF-B34F-6507EADA84A0}"/>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5" name="TextBox 34">
            <a:extLst>
              <a:ext uri="{FF2B5EF4-FFF2-40B4-BE49-F238E27FC236}">
                <a16:creationId xmlns:a16="http://schemas.microsoft.com/office/drawing/2014/main" id="{D5EC2361-7A10-4253-A827-9790CF5BA972}"/>
              </a:ext>
            </a:extLst>
          </p:cNvPr>
          <p:cNvSpPr txBox="1"/>
          <p:nvPr/>
        </p:nvSpPr>
        <p:spPr>
          <a:xfrm>
            <a:off x="506778" y="5034274"/>
            <a:ext cx="8332422" cy="830997"/>
          </a:xfrm>
          <a:prstGeom prst="rect">
            <a:avLst/>
          </a:prstGeom>
          <a:noFill/>
        </p:spPr>
        <p:txBody>
          <a:bodyPr wrap="square" rtlCol="0">
            <a:spAutoFit/>
          </a:bodyPr>
          <a:lstStyle/>
          <a:p>
            <a:r>
              <a:rPr lang="en-US" sz="1600" dirty="0">
                <a:solidFill>
                  <a:schemeClr val="bg1">
                    <a:lumMod val="75000"/>
                  </a:schemeClr>
                </a:solidFill>
              </a:rPr>
              <a:t>Next commences the layers of neural elements, starting with the  nerve fiber layer . </a:t>
            </a:r>
            <a:r>
              <a:rPr lang="en-US" sz="1600" dirty="0"/>
              <a:t>As the composition of the layers alternate, the next one must contain cell bodies; sure enough, it is the  </a:t>
            </a:r>
            <a:r>
              <a:rPr lang="en-US" sz="1600" dirty="0">
                <a:solidFill>
                  <a:srgbClr val="0000FF"/>
                </a:solidFill>
              </a:rPr>
              <a:t>ganglion cell layer </a:t>
            </a:r>
            <a:r>
              <a:rPr lang="en-US" sz="1600" dirty="0"/>
              <a:t>. </a:t>
            </a:r>
          </a:p>
        </p:txBody>
      </p:sp>
      <p:sp>
        <p:nvSpPr>
          <p:cNvPr id="27" name="Arrow: Up 26">
            <a:extLst>
              <a:ext uri="{FF2B5EF4-FFF2-40B4-BE49-F238E27FC236}">
                <a16:creationId xmlns:a16="http://schemas.microsoft.com/office/drawing/2014/main" id="{B20AC1FE-2817-4B83-8511-51085BCC09B5}"/>
              </a:ext>
            </a:extLst>
          </p:cNvPr>
          <p:cNvSpPr/>
          <p:nvPr/>
        </p:nvSpPr>
        <p:spPr>
          <a:xfrm>
            <a:off x="6553200" y="2661337"/>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971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179</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2B9EB6-359F-4546-ABD3-21C4D03CF5A1}"/>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24" name="Straight Arrow Connector 23">
            <a:extLst>
              <a:ext uri="{FF2B5EF4-FFF2-40B4-BE49-F238E27FC236}">
                <a16:creationId xmlns:a16="http://schemas.microsoft.com/office/drawing/2014/main" id="{625D42A4-C917-4561-B4A4-D628EFA4F3CE}"/>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0BCA1D-A1EE-4C8B-88D2-B08F507A336F}"/>
              </a:ext>
            </a:extLst>
          </p:cNvPr>
          <p:cNvSpPr txBox="1"/>
          <p:nvPr/>
        </p:nvSpPr>
        <p:spPr>
          <a:xfrm>
            <a:off x="8458200" y="2167591"/>
            <a:ext cx="532518" cy="307777"/>
          </a:xfrm>
          <a:prstGeom prst="rect">
            <a:avLst/>
          </a:prstGeom>
          <a:noFill/>
        </p:spPr>
        <p:txBody>
          <a:bodyPr wrap="none" rtlCol="0">
            <a:spAutoFit/>
          </a:bodyPr>
          <a:lstStyle/>
          <a:p>
            <a:r>
              <a:rPr lang="en-US" sz="1400" b="1" dirty="0">
                <a:solidFill>
                  <a:srgbClr val="FFFF00"/>
                </a:solidFill>
              </a:rPr>
              <a:t>NFL</a:t>
            </a:r>
          </a:p>
        </p:txBody>
      </p:sp>
      <p:sp>
        <p:nvSpPr>
          <p:cNvPr id="30" name="Left Brace 29">
            <a:extLst>
              <a:ext uri="{FF2B5EF4-FFF2-40B4-BE49-F238E27FC236}">
                <a16:creationId xmlns:a16="http://schemas.microsoft.com/office/drawing/2014/main" id="{C1759CCA-3A8A-496E-B84D-DBA79C4B3D9E}"/>
              </a:ext>
            </a:extLst>
          </p:cNvPr>
          <p:cNvSpPr/>
          <p:nvPr/>
        </p:nvSpPr>
        <p:spPr>
          <a:xfrm flipH="1">
            <a:off x="6934200" y="2550756"/>
            <a:ext cx="74400" cy="204394"/>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1" name="TextBox 30">
            <a:extLst>
              <a:ext uri="{FF2B5EF4-FFF2-40B4-BE49-F238E27FC236}">
                <a16:creationId xmlns:a16="http://schemas.microsoft.com/office/drawing/2014/main" id="{103EEF0F-4775-4366-B4EC-2293751ED1A2}"/>
              </a:ext>
            </a:extLst>
          </p:cNvPr>
          <p:cNvSpPr txBox="1"/>
          <p:nvPr/>
        </p:nvSpPr>
        <p:spPr>
          <a:xfrm>
            <a:off x="6934200" y="2491882"/>
            <a:ext cx="1805301" cy="307777"/>
          </a:xfrm>
          <a:prstGeom prst="rect">
            <a:avLst/>
          </a:prstGeom>
          <a:noFill/>
        </p:spPr>
        <p:txBody>
          <a:bodyPr wrap="none" rtlCol="0">
            <a:spAutoFit/>
          </a:bodyPr>
          <a:lstStyle/>
          <a:p>
            <a:pPr algn="r"/>
            <a:r>
              <a:rPr lang="en-US" sz="1400" dirty="0">
                <a:solidFill>
                  <a:srgbClr val="FFFF00"/>
                </a:solidFill>
              </a:rPr>
              <a:t>Inner plexiform layer</a:t>
            </a:r>
          </a:p>
        </p:txBody>
      </p:sp>
      <p:sp>
        <p:nvSpPr>
          <p:cNvPr id="32" name="Left Brace 31">
            <a:extLst>
              <a:ext uri="{FF2B5EF4-FFF2-40B4-BE49-F238E27FC236}">
                <a16:creationId xmlns:a16="http://schemas.microsoft.com/office/drawing/2014/main" id="{D4744703-39D9-43EE-AA83-F7F5CDC51321}"/>
              </a:ext>
            </a:extLst>
          </p:cNvPr>
          <p:cNvSpPr/>
          <p:nvPr/>
        </p:nvSpPr>
        <p:spPr>
          <a:xfrm rot="10800000">
            <a:off x="6634661" y="2353201"/>
            <a:ext cx="111777" cy="24291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3" name="TextBox 32">
            <a:extLst>
              <a:ext uri="{FF2B5EF4-FFF2-40B4-BE49-F238E27FC236}">
                <a16:creationId xmlns:a16="http://schemas.microsoft.com/office/drawing/2014/main" id="{92566ADF-7E31-4915-BF0E-3036EBF95FC0}"/>
              </a:ext>
            </a:extLst>
          </p:cNvPr>
          <p:cNvSpPr txBox="1"/>
          <p:nvPr/>
        </p:nvSpPr>
        <p:spPr>
          <a:xfrm>
            <a:off x="6705600" y="2298576"/>
            <a:ext cx="1657825" cy="307777"/>
          </a:xfrm>
          <a:prstGeom prst="rect">
            <a:avLst/>
          </a:prstGeom>
          <a:noFill/>
        </p:spPr>
        <p:txBody>
          <a:bodyPr wrap="none" rtlCol="0">
            <a:spAutoFit/>
          </a:bodyPr>
          <a:lstStyle/>
          <a:p>
            <a:pPr algn="r"/>
            <a:r>
              <a:rPr lang="en-US" sz="1400" dirty="0">
                <a:solidFill>
                  <a:srgbClr val="FFFF00"/>
                </a:solidFill>
              </a:rPr>
              <a:t>Ganglion cell layer</a:t>
            </a:r>
          </a:p>
        </p:txBody>
      </p:sp>
      <p:sp>
        <p:nvSpPr>
          <p:cNvPr id="39" name="Left Brace 38">
            <a:extLst>
              <a:ext uri="{FF2B5EF4-FFF2-40B4-BE49-F238E27FC236}">
                <a16:creationId xmlns:a16="http://schemas.microsoft.com/office/drawing/2014/main" id="{ACA8836D-B4F1-44DF-B34F-6507EADA84A0}"/>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5" name="TextBox 34">
            <a:extLst>
              <a:ext uri="{FF2B5EF4-FFF2-40B4-BE49-F238E27FC236}">
                <a16:creationId xmlns:a16="http://schemas.microsoft.com/office/drawing/2014/main" id="{D5EC2361-7A10-4253-A827-9790CF5BA972}"/>
              </a:ext>
            </a:extLst>
          </p:cNvPr>
          <p:cNvSpPr txBox="1"/>
          <p:nvPr/>
        </p:nvSpPr>
        <p:spPr>
          <a:xfrm>
            <a:off x="506778" y="5034274"/>
            <a:ext cx="8332422" cy="830997"/>
          </a:xfrm>
          <a:prstGeom prst="rect">
            <a:avLst/>
          </a:prstGeom>
          <a:noFill/>
        </p:spPr>
        <p:txBody>
          <a:bodyPr wrap="square" rtlCol="0">
            <a:spAutoFit/>
          </a:bodyPr>
          <a:lstStyle/>
          <a:p>
            <a:r>
              <a:rPr lang="en-US" sz="1600" dirty="0">
                <a:solidFill>
                  <a:schemeClr val="bg1">
                    <a:lumMod val="75000"/>
                  </a:schemeClr>
                </a:solidFill>
              </a:rPr>
              <a:t>Next commences the layers of neural elements, starting with the  nerve fiber layer . As the composition of the layers alternate, the next one must contain cell bodies; sure enough, it is the  ganglion cell layer . </a:t>
            </a:r>
            <a:r>
              <a:rPr lang="en-US" sz="1600" dirty="0"/>
              <a:t>The next, ‘processes’ layer is the  </a:t>
            </a:r>
            <a:r>
              <a:rPr lang="en-US" sz="1600" dirty="0">
                <a:solidFill>
                  <a:srgbClr val="0000FF"/>
                </a:solidFill>
              </a:rPr>
              <a:t>inner plexiform layer</a:t>
            </a:r>
            <a:endParaRPr lang="en-US" sz="1600" dirty="0"/>
          </a:p>
        </p:txBody>
      </p:sp>
      <p:sp>
        <p:nvSpPr>
          <p:cNvPr id="27" name="Arrow: Up 26">
            <a:extLst>
              <a:ext uri="{FF2B5EF4-FFF2-40B4-BE49-F238E27FC236}">
                <a16:creationId xmlns:a16="http://schemas.microsoft.com/office/drawing/2014/main" id="{CB67733F-9D80-48DD-BA27-EF1A76619FE9}"/>
              </a:ext>
            </a:extLst>
          </p:cNvPr>
          <p:cNvSpPr/>
          <p:nvPr/>
        </p:nvSpPr>
        <p:spPr>
          <a:xfrm>
            <a:off x="6858000" y="2798183"/>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31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18</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7" name="TextBox 6">
            <a:extLst>
              <a:ext uri="{FF2B5EF4-FFF2-40B4-BE49-F238E27FC236}">
                <a16:creationId xmlns:a16="http://schemas.microsoft.com/office/drawing/2014/main" id="{0961422F-7E44-40A9-8FD7-932B0EAE4576}"/>
              </a:ext>
            </a:extLst>
          </p:cNvPr>
          <p:cNvSpPr txBox="1"/>
          <p:nvPr/>
        </p:nvSpPr>
        <p:spPr>
          <a:xfrm>
            <a:off x="265042" y="4191000"/>
            <a:ext cx="8613914" cy="2246769"/>
          </a:xfrm>
          <a:prstGeom prst="rect">
            <a:avLst/>
          </a:prstGeom>
          <a:solidFill>
            <a:srgbClr val="FFCCFF"/>
          </a:solidFill>
        </p:spPr>
        <p:txBody>
          <a:bodyPr wrap="square" rtlCol="0">
            <a:spAutoFit/>
          </a:bodyPr>
          <a:lstStyle/>
          <a:p>
            <a:r>
              <a:rPr lang="en-US" sz="1400" dirty="0"/>
              <a:t>Let’s talk PR morphology. PRs have several portions, one being the </a:t>
            </a:r>
            <a:r>
              <a:rPr lang="en-US" sz="1400" b="1" dirty="0"/>
              <a:t>outer segment </a:t>
            </a:r>
            <a:r>
              <a:rPr lang="en-US" sz="1400" dirty="0"/>
              <a:t>(</a:t>
            </a:r>
            <a:r>
              <a:rPr lang="en-US" sz="1400" i="1" dirty="0"/>
              <a:t>outer</a:t>
            </a:r>
            <a:r>
              <a:rPr lang="en-US" sz="1400" dirty="0"/>
              <a:t> means ‘closer to the eye wall’). As mentioned, the outer segs of rods and cones are rod-shaped and conical, respectively. </a:t>
            </a:r>
          </a:p>
          <a:p>
            <a:endParaRPr lang="en-US" sz="1400" dirty="0"/>
          </a:p>
          <a:p>
            <a:r>
              <a:rPr lang="en-US" sz="1400" dirty="0">
                <a:solidFill>
                  <a:srgbClr val="0000FF"/>
                </a:solidFill>
              </a:rPr>
              <a:t>The dominant morphologic feature of a PR outer seg are its </a:t>
            </a:r>
            <a:r>
              <a:rPr lang="en-US" sz="1400" b="1" dirty="0">
                <a:solidFill>
                  <a:srgbClr val="0000FF"/>
                </a:solidFill>
              </a:rPr>
              <a:t>discs</a:t>
            </a:r>
            <a:r>
              <a:rPr lang="en-US" sz="1400" dirty="0">
                <a:solidFill>
                  <a:srgbClr val="0000FF"/>
                </a:solidFill>
              </a:rPr>
              <a:t>. The disc membranes contain the protein </a:t>
            </a:r>
            <a:r>
              <a:rPr lang="en-US" sz="1400" b="1" dirty="0">
                <a:solidFill>
                  <a:srgbClr val="FF0000"/>
                </a:solidFill>
              </a:rPr>
              <a:t>rhodopsin</a:t>
            </a:r>
            <a:r>
              <a:rPr lang="en-US" sz="1400" dirty="0">
                <a:solidFill>
                  <a:srgbClr val="0000FF"/>
                </a:solidFill>
              </a:rPr>
              <a:t>, which is the substance that reacts to the incoming light and kicks off the process of phototransduction. After a disc’s phototransduction ability is spent, it is ‘shed’ by the PR, and gobbled up by adjacent RPE cells. </a:t>
            </a:r>
            <a:r>
              <a:rPr lang="en-US" sz="1400" dirty="0">
                <a:solidFill>
                  <a:srgbClr val="FFCCFF"/>
                </a:solidFill>
              </a:rPr>
              <a:t>The apical aspects of the PRs interdigitate intimately with the highly convoluted apical aspects of the RPE. The interdigitation between the PR outer segs and the RPE involves no direct connections between them. This is important because it means a potential space exists between the PRs and RPE, and it is this space that opens up in a retinal detachment.</a:t>
            </a:r>
          </a:p>
        </p:txBody>
      </p:sp>
    </p:spTree>
    <p:extLst>
      <p:ext uri="{BB962C8B-B14F-4D97-AF65-F5344CB8AC3E}">
        <p14:creationId xmlns:p14="http://schemas.microsoft.com/office/powerpoint/2010/main" val="7012223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180</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4F38470C-6419-4466-A732-FD804C3F7E36}"/>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8" name="TextBox 7">
            <a:extLst>
              <a:ext uri="{FF2B5EF4-FFF2-40B4-BE49-F238E27FC236}">
                <a16:creationId xmlns:a16="http://schemas.microsoft.com/office/drawing/2014/main" id="{D243AAB6-DF23-4A9D-BE11-F6096C5B9C27}"/>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sp>
        <p:nvSpPr>
          <p:cNvPr id="9" name="TextBox 8">
            <a:extLst>
              <a:ext uri="{FF2B5EF4-FFF2-40B4-BE49-F238E27FC236}">
                <a16:creationId xmlns:a16="http://schemas.microsoft.com/office/drawing/2014/main" id="{83198689-32A1-4618-AD37-5AD8C902AA7D}"/>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10" name="Straight Arrow Connector 9">
            <a:extLst>
              <a:ext uri="{FF2B5EF4-FFF2-40B4-BE49-F238E27FC236}">
                <a16:creationId xmlns:a16="http://schemas.microsoft.com/office/drawing/2014/main" id="{571F48FC-5CB6-4B7C-949C-A2DE31BD3340}"/>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67019C-538E-4F49-B61B-8929D8993F6B}"/>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0EAE27-4F90-4DF7-B7F4-3D272EDD494A}"/>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sp>
        <p:nvSpPr>
          <p:cNvPr id="17" name="TextBox 16">
            <a:extLst>
              <a:ext uri="{FF2B5EF4-FFF2-40B4-BE49-F238E27FC236}">
                <a16:creationId xmlns:a16="http://schemas.microsoft.com/office/drawing/2014/main" id="{58A15128-5774-4FFF-AFE2-4E90B80603DF}"/>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18" name="Straight Arrow Connector 17">
            <a:extLst>
              <a:ext uri="{FF2B5EF4-FFF2-40B4-BE49-F238E27FC236}">
                <a16:creationId xmlns:a16="http://schemas.microsoft.com/office/drawing/2014/main" id="{8FBC35BF-0D54-4BCF-9DD0-A5E814475F1F}"/>
              </a:ext>
            </a:extLst>
          </p:cNvPr>
          <p:cNvCxnSpPr>
            <a:cxnSpLocks/>
            <a:stCxn id="1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5173FB-10A0-4EB4-92BF-C38BAD0DADD2}"/>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2B9EB6-359F-4546-ABD3-21C4D03CF5A1}"/>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24" name="Straight Arrow Connector 23">
            <a:extLst>
              <a:ext uri="{FF2B5EF4-FFF2-40B4-BE49-F238E27FC236}">
                <a16:creationId xmlns:a16="http://schemas.microsoft.com/office/drawing/2014/main" id="{625D42A4-C917-4561-B4A4-D628EFA4F3CE}"/>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0BCA1D-A1EE-4C8B-88D2-B08F507A336F}"/>
              </a:ext>
            </a:extLst>
          </p:cNvPr>
          <p:cNvSpPr txBox="1"/>
          <p:nvPr/>
        </p:nvSpPr>
        <p:spPr>
          <a:xfrm>
            <a:off x="8458200" y="2167591"/>
            <a:ext cx="532518" cy="307777"/>
          </a:xfrm>
          <a:prstGeom prst="rect">
            <a:avLst/>
          </a:prstGeom>
          <a:noFill/>
        </p:spPr>
        <p:txBody>
          <a:bodyPr wrap="none" rtlCol="0">
            <a:spAutoFit/>
          </a:bodyPr>
          <a:lstStyle/>
          <a:p>
            <a:r>
              <a:rPr lang="en-US" sz="1400" b="1" dirty="0">
                <a:solidFill>
                  <a:srgbClr val="FFFF00"/>
                </a:solidFill>
              </a:rPr>
              <a:t>NFL</a:t>
            </a:r>
          </a:p>
        </p:txBody>
      </p:sp>
      <p:sp>
        <p:nvSpPr>
          <p:cNvPr id="30" name="Left Brace 29">
            <a:extLst>
              <a:ext uri="{FF2B5EF4-FFF2-40B4-BE49-F238E27FC236}">
                <a16:creationId xmlns:a16="http://schemas.microsoft.com/office/drawing/2014/main" id="{C1759CCA-3A8A-496E-B84D-DBA79C4B3D9E}"/>
              </a:ext>
            </a:extLst>
          </p:cNvPr>
          <p:cNvSpPr/>
          <p:nvPr/>
        </p:nvSpPr>
        <p:spPr>
          <a:xfrm flipH="1">
            <a:off x="6934200" y="2550756"/>
            <a:ext cx="74400" cy="204394"/>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1" name="TextBox 30">
            <a:extLst>
              <a:ext uri="{FF2B5EF4-FFF2-40B4-BE49-F238E27FC236}">
                <a16:creationId xmlns:a16="http://schemas.microsoft.com/office/drawing/2014/main" id="{103EEF0F-4775-4366-B4EC-2293751ED1A2}"/>
              </a:ext>
            </a:extLst>
          </p:cNvPr>
          <p:cNvSpPr txBox="1"/>
          <p:nvPr/>
        </p:nvSpPr>
        <p:spPr>
          <a:xfrm>
            <a:off x="6934200" y="2491882"/>
            <a:ext cx="1805301" cy="307777"/>
          </a:xfrm>
          <a:prstGeom prst="rect">
            <a:avLst/>
          </a:prstGeom>
          <a:noFill/>
        </p:spPr>
        <p:txBody>
          <a:bodyPr wrap="none" rtlCol="0">
            <a:spAutoFit/>
          </a:bodyPr>
          <a:lstStyle/>
          <a:p>
            <a:pPr algn="r"/>
            <a:r>
              <a:rPr lang="en-US" sz="1400" dirty="0">
                <a:solidFill>
                  <a:srgbClr val="FFFF00"/>
                </a:solidFill>
              </a:rPr>
              <a:t>Inner plexiform layer</a:t>
            </a:r>
          </a:p>
        </p:txBody>
      </p:sp>
      <p:sp>
        <p:nvSpPr>
          <p:cNvPr id="32" name="Left Brace 31">
            <a:extLst>
              <a:ext uri="{FF2B5EF4-FFF2-40B4-BE49-F238E27FC236}">
                <a16:creationId xmlns:a16="http://schemas.microsoft.com/office/drawing/2014/main" id="{D4744703-39D9-43EE-AA83-F7F5CDC51321}"/>
              </a:ext>
            </a:extLst>
          </p:cNvPr>
          <p:cNvSpPr/>
          <p:nvPr/>
        </p:nvSpPr>
        <p:spPr>
          <a:xfrm rot="10800000">
            <a:off x="6634661" y="2353201"/>
            <a:ext cx="111777" cy="24291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3" name="TextBox 32">
            <a:extLst>
              <a:ext uri="{FF2B5EF4-FFF2-40B4-BE49-F238E27FC236}">
                <a16:creationId xmlns:a16="http://schemas.microsoft.com/office/drawing/2014/main" id="{92566ADF-7E31-4915-BF0E-3036EBF95FC0}"/>
              </a:ext>
            </a:extLst>
          </p:cNvPr>
          <p:cNvSpPr txBox="1"/>
          <p:nvPr/>
        </p:nvSpPr>
        <p:spPr>
          <a:xfrm>
            <a:off x="6705600" y="2298576"/>
            <a:ext cx="1657825" cy="307777"/>
          </a:xfrm>
          <a:prstGeom prst="rect">
            <a:avLst/>
          </a:prstGeom>
          <a:noFill/>
        </p:spPr>
        <p:txBody>
          <a:bodyPr wrap="none" rtlCol="0">
            <a:spAutoFit/>
          </a:bodyPr>
          <a:lstStyle/>
          <a:p>
            <a:pPr algn="r"/>
            <a:r>
              <a:rPr lang="en-US" sz="1400" dirty="0">
                <a:solidFill>
                  <a:srgbClr val="FFFF00"/>
                </a:solidFill>
              </a:rPr>
              <a:t>Ganglion cell layer</a:t>
            </a:r>
          </a:p>
        </p:txBody>
      </p:sp>
      <p:sp>
        <p:nvSpPr>
          <p:cNvPr id="37" name="TextBox 36">
            <a:extLst>
              <a:ext uri="{FF2B5EF4-FFF2-40B4-BE49-F238E27FC236}">
                <a16:creationId xmlns:a16="http://schemas.microsoft.com/office/drawing/2014/main" id="{9B62E6E0-288A-425F-BF29-B60D01B3EB63}"/>
              </a:ext>
            </a:extLst>
          </p:cNvPr>
          <p:cNvSpPr txBox="1"/>
          <p:nvPr/>
        </p:nvSpPr>
        <p:spPr>
          <a:xfrm>
            <a:off x="7325759" y="2652953"/>
            <a:ext cx="1665841" cy="307777"/>
          </a:xfrm>
          <a:prstGeom prst="rect">
            <a:avLst/>
          </a:prstGeom>
          <a:noFill/>
        </p:spPr>
        <p:txBody>
          <a:bodyPr wrap="none" rtlCol="0">
            <a:spAutoFit/>
          </a:bodyPr>
          <a:lstStyle/>
          <a:p>
            <a:pPr algn="r"/>
            <a:r>
              <a:rPr lang="en-US" sz="1400" dirty="0">
                <a:solidFill>
                  <a:srgbClr val="FFFF00"/>
                </a:solidFill>
              </a:rPr>
              <a:t>Inner nuclear layer</a:t>
            </a:r>
          </a:p>
        </p:txBody>
      </p:sp>
      <p:sp>
        <p:nvSpPr>
          <p:cNvPr id="38" name="Left Brace 37">
            <a:extLst>
              <a:ext uri="{FF2B5EF4-FFF2-40B4-BE49-F238E27FC236}">
                <a16:creationId xmlns:a16="http://schemas.microsoft.com/office/drawing/2014/main" id="{7C360A8B-FF02-4B0C-8EDE-C0A3364F5E2B}"/>
              </a:ext>
            </a:extLst>
          </p:cNvPr>
          <p:cNvSpPr/>
          <p:nvPr/>
        </p:nvSpPr>
        <p:spPr>
          <a:xfrm flipH="1">
            <a:off x="7289576" y="2741712"/>
            <a:ext cx="127112" cy="18913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9" name="Left Brace 38">
            <a:extLst>
              <a:ext uri="{FF2B5EF4-FFF2-40B4-BE49-F238E27FC236}">
                <a16:creationId xmlns:a16="http://schemas.microsoft.com/office/drawing/2014/main" id="{ACA8836D-B4F1-44DF-B34F-6507EADA84A0}"/>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5" name="Straight Arrow Connector 24">
            <a:extLst>
              <a:ext uri="{FF2B5EF4-FFF2-40B4-BE49-F238E27FC236}">
                <a16:creationId xmlns:a16="http://schemas.microsoft.com/office/drawing/2014/main" id="{9D3ABF8F-E895-486E-8BFC-BBED7AC1F211}"/>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8DF672A-0046-4DAA-8E74-1DABED6F308D}"/>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5" name="TextBox 34">
            <a:extLst>
              <a:ext uri="{FF2B5EF4-FFF2-40B4-BE49-F238E27FC236}">
                <a16:creationId xmlns:a16="http://schemas.microsoft.com/office/drawing/2014/main" id="{D5EC2361-7A10-4253-A827-9790CF5BA972}"/>
              </a:ext>
            </a:extLst>
          </p:cNvPr>
          <p:cNvSpPr txBox="1"/>
          <p:nvPr/>
        </p:nvSpPr>
        <p:spPr>
          <a:xfrm>
            <a:off x="506778" y="5034274"/>
            <a:ext cx="8332422" cy="1077218"/>
          </a:xfrm>
          <a:prstGeom prst="rect">
            <a:avLst/>
          </a:prstGeom>
          <a:noFill/>
        </p:spPr>
        <p:txBody>
          <a:bodyPr wrap="square" rtlCol="0">
            <a:spAutoFit/>
          </a:bodyPr>
          <a:lstStyle/>
          <a:p>
            <a:r>
              <a:rPr lang="en-US" sz="1600" dirty="0">
                <a:solidFill>
                  <a:schemeClr val="bg1">
                    <a:lumMod val="75000"/>
                  </a:schemeClr>
                </a:solidFill>
              </a:rPr>
              <a:t>Next commences the layers of neural elements, starting with the  nerve fiber layer . As the composition of the layers alternate, the next one must contain cell bodies; sure enough, it is the  ganglion cell layer . The next, ‘processes’ layer is the  inner plexiform layer , </a:t>
            </a:r>
            <a:r>
              <a:rPr lang="en-US" sz="1600" dirty="0"/>
              <a:t>followed by the next cell-body layer, the  </a:t>
            </a:r>
            <a:r>
              <a:rPr lang="en-US" sz="1600" dirty="0">
                <a:solidFill>
                  <a:srgbClr val="0000FF"/>
                </a:solidFill>
              </a:rPr>
              <a:t>inner nuclear layer </a:t>
            </a:r>
            <a:r>
              <a:rPr lang="en-US" sz="1600" dirty="0"/>
              <a:t>.</a:t>
            </a:r>
          </a:p>
        </p:txBody>
      </p:sp>
      <p:sp>
        <p:nvSpPr>
          <p:cNvPr id="28" name="Arrow: Up 27">
            <a:extLst>
              <a:ext uri="{FF2B5EF4-FFF2-40B4-BE49-F238E27FC236}">
                <a16:creationId xmlns:a16="http://schemas.microsoft.com/office/drawing/2014/main" id="{A4A43A8D-A386-45AC-BFD1-D64CC96C9601}"/>
              </a:ext>
            </a:extLst>
          </p:cNvPr>
          <p:cNvSpPr/>
          <p:nvPr/>
        </p:nvSpPr>
        <p:spPr>
          <a:xfrm>
            <a:off x="7223141" y="2950583"/>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42720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181</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0" name="Left Brace 29">
            <a:extLst>
              <a:ext uri="{FF2B5EF4-FFF2-40B4-BE49-F238E27FC236}">
                <a16:creationId xmlns:a16="http://schemas.microsoft.com/office/drawing/2014/main" id="{C1759CCA-3A8A-496E-B84D-DBA79C4B3D9E}"/>
              </a:ext>
            </a:extLst>
          </p:cNvPr>
          <p:cNvSpPr/>
          <p:nvPr/>
        </p:nvSpPr>
        <p:spPr>
          <a:xfrm flipH="1">
            <a:off x="6934200" y="2919958"/>
            <a:ext cx="152400" cy="10070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sp>
        <p:nvSpPr>
          <p:cNvPr id="38" name="Left Brace 37">
            <a:extLst>
              <a:ext uri="{FF2B5EF4-FFF2-40B4-BE49-F238E27FC236}">
                <a16:creationId xmlns:a16="http://schemas.microsoft.com/office/drawing/2014/main" id="{7C360A8B-FF02-4B0C-8EDE-C0A3364F5E2B}"/>
              </a:ext>
            </a:extLst>
          </p:cNvPr>
          <p:cNvSpPr/>
          <p:nvPr/>
        </p:nvSpPr>
        <p:spPr>
          <a:xfrm flipH="1">
            <a:off x="6934200" y="3048000"/>
            <a:ext cx="152400" cy="231577"/>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cxnSp>
        <p:nvCxnSpPr>
          <p:cNvPr id="6" name="Straight Arrow Connector 5">
            <a:extLst>
              <a:ext uri="{FF2B5EF4-FFF2-40B4-BE49-F238E27FC236}">
                <a16:creationId xmlns:a16="http://schemas.microsoft.com/office/drawing/2014/main" id="{0AD2DE8F-5A25-41FC-B300-A022128A813A}"/>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DDA7B7-578D-4A80-BF81-96E0275F248E}"/>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15" name="TextBox 14">
            <a:extLst>
              <a:ext uri="{FF2B5EF4-FFF2-40B4-BE49-F238E27FC236}">
                <a16:creationId xmlns:a16="http://schemas.microsoft.com/office/drawing/2014/main" id="{8155F411-8B2F-4FA8-AFF9-BEA392F65289}"/>
              </a:ext>
            </a:extLst>
          </p:cNvPr>
          <p:cNvSpPr txBox="1"/>
          <p:nvPr/>
        </p:nvSpPr>
        <p:spPr>
          <a:xfrm>
            <a:off x="457200" y="5029200"/>
            <a:ext cx="8077200" cy="584775"/>
          </a:xfrm>
          <a:prstGeom prst="rect">
            <a:avLst/>
          </a:prstGeom>
          <a:noFill/>
        </p:spPr>
        <p:txBody>
          <a:bodyPr wrap="square" rtlCol="0">
            <a:spAutoFit/>
          </a:bodyPr>
          <a:lstStyle/>
          <a:p>
            <a:r>
              <a:rPr lang="en-US" sz="1600" dirty="0"/>
              <a:t>Things seem to be working out perfectly. The OCT appears to have two layers left to identify. </a:t>
            </a:r>
            <a:endParaRPr lang="en-US" sz="1600" dirty="0">
              <a:solidFill>
                <a:srgbClr val="0000FF"/>
              </a:solidFill>
            </a:endParaRPr>
          </a:p>
        </p:txBody>
      </p:sp>
      <p:sp>
        <p:nvSpPr>
          <p:cNvPr id="16" name="Arrow: Up 15">
            <a:extLst>
              <a:ext uri="{FF2B5EF4-FFF2-40B4-BE49-F238E27FC236}">
                <a16:creationId xmlns:a16="http://schemas.microsoft.com/office/drawing/2014/main" id="{68BF9D61-2629-4A47-8D32-2593DF770551}"/>
              </a:ext>
            </a:extLst>
          </p:cNvPr>
          <p:cNvSpPr/>
          <p:nvPr/>
        </p:nvSpPr>
        <p:spPr>
          <a:xfrm>
            <a:off x="6858000" y="3331583"/>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2490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182</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0" name="Left Brace 29">
            <a:extLst>
              <a:ext uri="{FF2B5EF4-FFF2-40B4-BE49-F238E27FC236}">
                <a16:creationId xmlns:a16="http://schemas.microsoft.com/office/drawing/2014/main" id="{C1759CCA-3A8A-496E-B84D-DBA79C4B3D9E}"/>
              </a:ext>
            </a:extLst>
          </p:cNvPr>
          <p:cNvSpPr/>
          <p:nvPr/>
        </p:nvSpPr>
        <p:spPr>
          <a:xfrm flipH="1">
            <a:off x="6934200" y="2919958"/>
            <a:ext cx="152400" cy="10070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sp>
        <p:nvSpPr>
          <p:cNvPr id="31" name="TextBox 30">
            <a:extLst>
              <a:ext uri="{FF2B5EF4-FFF2-40B4-BE49-F238E27FC236}">
                <a16:creationId xmlns:a16="http://schemas.microsoft.com/office/drawing/2014/main" id="{103EEF0F-4775-4366-B4EC-2293751ED1A2}"/>
              </a:ext>
            </a:extLst>
          </p:cNvPr>
          <p:cNvSpPr txBox="1"/>
          <p:nvPr/>
        </p:nvSpPr>
        <p:spPr>
          <a:xfrm>
            <a:off x="7010400" y="2816423"/>
            <a:ext cx="1845378" cy="307777"/>
          </a:xfrm>
          <a:prstGeom prst="rect">
            <a:avLst/>
          </a:prstGeom>
          <a:noFill/>
        </p:spPr>
        <p:txBody>
          <a:bodyPr wrap="none" rtlCol="0">
            <a:spAutoFit/>
          </a:bodyPr>
          <a:lstStyle/>
          <a:p>
            <a:pPr algn="r"/>
            <a:r>
              <a:rPr lang="en-US" sz="1400" dirty="0">
                <a:solidFill>
                  <a:srgbClr val="FFFF00"/>
                </a:solidFill>
              </a:rPr>
              <a:t>Outer plexiform layer</a:t>
            </a:r>
          </a:p>
        </p:txBody>
      </p:sp>
      <p:sp>
        <p:nvSpPr>
          <p:cNvPr id="38" name="Left Brace 37">
            <a:extLst>
              <a:ext uri="{FF2B5EF4-FFF2-40B4-BE49-F238E27FC236}">
                <a16:creationId xmlns:a16="http://schemas.microsoft.com/office/drawing/2014/main" id="{7C360A8B-FF02-4B0C-8EDE-C0A3364F5E2B}"/>
              </a:ext>
            </a:extLst>
          </p:cNvPr>
          <p:cNvSpPr/>
          <p:nvPr/>
        </p:nvSpPr>
        <p:spPr>
          <a:xfrm flipH="1">
            <a:off x="6934200" y="3048000"/>
            <a:ext cx="152400" cy="231577"/>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cxnSp>
        <p:nvCxnSpPr>
          <p:cNvPr id="6" name="Straight Arrow Connector 5">
            <a:extLst>
              <a:ext uri="{FF2B5EF4-FFF2-40B4-BE49-F238E27FC236}">
                <a16:creationId xmlns:a16="http://schemas.microsoft.com/office/drawing/2014/main" id="{0AD2DE8F-5A25-41FC-B300-A022128A813A}"/>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DDA7B7-578D-4A80-BF81-96E0275F248E}"/>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15" name="TextBox 14">
            <a:extLst>
              <a:ext uri="{FF2B5EF4-FFF2-40B4-BE49-F238E27FC236}">
                <a16:creationId xmlns:a16="http://schemas.microsoft.com/office/drawing/2014/main" id="{8155F411-8B2F-4FA8-AFF9-BEA392F65289}"/>
              </a:ext>
            </a:extLst>
          </p:cNvPr>
          <p:cNvSpPr txBox="1"/>
          <p:nvPr/>
        </p:nvSpPr>
        <p:spPr>
          <a:xfrm>
            <a:off x="457200" y="5029200"/>
            <a:ext cx="8077200" cy="830997"/>
          </a:xfrm>
          <a:prstGeom prst="rect">
            <a:avLst/>
          </a:prstGeom>
          <a:noFill/>
        </p:spPr>
        <p:txBody>
          <a:bodyPr wrap="square" rtlCol="0">
            <a:spAutoFit/>
          </a:bodyPr>
          <a:lstStyle/>
          <a:p>
            <a:r>
              <a:rPr lang="en-US" sz="1600" dirty="0"/>
              <a:t>Things seem to be working out perfectly. The OCT appears to have two layers left to identify. </a:t>
            </a:r>
            <a:r>
              <a:rPr lang="en-US" sz="1600" dirty="0">
                <a:solidFill>
                  <a:srgbClr val="0000FF"/>
                </a:solidFill>
              </a:rPr>
              <a:t>Conveniently, there are two yet-unassigned layers—a processes layer (the  </a:t>
            </a:r>
            <a:r>
              <a:rPr lang="en-US" sz="1600" dirty="0"/>
              <a:t>outer plexiform layer </a:t>
            </a:r>
            <a:r>
              <a:rPr lang="en-US" sz="1600" dirty="0">
                <a:solidFill>
                  <a:srgbClr val="0000FF"/>
                </a:solidFill>
              </a:rPr>
              <a:t>)</a:t>
            </a:r>
            <a:endParaRPr lang="en-US" sz="1600" dirty="0"/>
          </a:p>
        </p:txBody>
      </p:sp>
      <p:sp>
        <p:nvSpPr>
          <p:cNvPr id="16" name="Arrow: Up 15">
            <a:extLst>
              <a:ext uri="{FF2B5EF4-FFF2-40B4-BE49-F238E27FC236}">
                <a16:creationId xmlns:a16="http://schemas.microsoft.com/office/drawing/2014/main" id="{68BF9D61-2629-4A47-8D32-2593DF770551}"/>
              </a:ext>
            </a:extLst>
          </p:cNvPr>
          <p:cNvSpPr/>
          <p:nvPr/>
        </p:nvSpPr>
        <p:spPr>
          <a:xfrm>
            <a:off x="6858000" y="3331583"/>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9957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183</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0" name="Left Brace 29">
            <a:extLst>
              <a:ext uri="{FF2B5EF4-FFF2-40B4-BE49-F238E27FC236}">
                <a16:creationId xmlns:a16="http://schemas.microsoft.com/office/drawing/2014/main" id="{C1759CCA-3A8A-496E-B84D-DBA79C4B3D9E}"/>
              </a:ext>
            </a:extLst>
          </p:cNvPr>
          <p:cNvSpPr/>
          <p:nvPr/>
        </p:nvSpPr>
        <p:spPr>
          <a:xfrm flipH="1">
            <a:off x="6934200" y="2919958"/>
            <a:ext cx="152400" cy="10070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sp>
        <p:nvSpPr>
          <p:cNvPr id="31" name="TextBox 30">
            <a:extLst>
              <a:ext uri="{FF2B5EF4-FFF2-40B4-BE49-F238E27FC236}">
                <a16:creationId xmlns:a16="http://schemas.microsoft.com/office/drawing/2014/main" id="{103EEF0F-4775-4366-B4EC-2293751ED1A2}"/>
              </a:ext>
            </a:extLst>
          </p:cNvPr>
          <p:cNvSpPr txBox="1"/>
          <p:nvPr/>
        </p:nvSpPr>
        <p:spPr>
          <a:xfrm>
            <a:off x="7010400" y="2816423"/>
            <a:ext cx="1845378" cy="307777"/>
          </a:xfrm>
          <a:prstGeom prst="rect">
            <a:avLst/>
          </a:prstGeom>
          <a:noFill/>
        </p:spPr>
        <p:txBody>
          <a:bodyPr wrap="none" rtlCol="0">
            <a:spAutoFit/>
          </a:bodyPr>
          <a:lstStyle/>
          <a:p>
            <a:pPr algn="r"/>
            <a:r>
              <a:rPr lang="en-US" sz="1400" dirty="0">
                <a:solidFill>
                  <a:srgbClr val="FFFF00"/>
                </a:solidFill>
              </a:rPr>
              <a:t>Outer plexiform layer</a:t>
            </a:r>
          </a:p>
        </p:txBody>
      </p:sp>
      <p:sp>
        <p:nvSpPr>
          <p:cNvPr id="37" name="TextBox 36">
            <a:extLst>
              <a:ext uri="{FF2B5EF4-FFF2-40B4-BE49-F238E27FC236}">
                <a16:creationId xmlns:a16="http://schemas.microsoft.com/office/drawing/2014/main" id="{9B62E6E0-288A-425F-BF29-B60D01B3EB63}"/>
              </a:ext>
            </a:extLst>
          </p:cNvPr>
          <p:cNvSpPr txBox="1"/>
          <p:nvPr/>
        </p:nvSpPr>
        <p:spPr>
          <a:xfrm>
            <a:off x="7033585" y="3048000"/>
            <a:ext cx="1705916" cy="307777"/>
          </a:xfrm>
          <a:prstGeom prst="rect">
            <a:avLst/>
          </a:prstGeom>
          <a:noFill/>
        </p:spPr>
        <p:txBody>
          <a:bodyPr wrap="none" rtlCol="0">
            <a:spAutoFit/>
          </a:bodyPr>
          <a:lstStyle/>
          <a:p>
            <a:pPr algn="r"/>
            <a:r>
              <a:rPr lang="en-US" sz="1400" dirty="0">
                <a:solidFill>
                  <a:srgbClr val="FFFF00"/>
                </a:solidFill>
              </a:rPr>
              <a:t>Outer nuclear layer</a:t>
            </a:r>
          </a:p>
        </p:txBody>
      </p:sp>
      <p:sp>
        <p:nvSpPr>
          <p:cNvPr id="38" name="Left Brace 37">
            <a:extLst>
              <a:ext uri="{FF2B5EF4-FFF2-40B4-BE49-F238E27FC236}">
                <a16:creationId xmlns:a16="http://schemas.microsoft.com/office/drawing/2014/main" id="{7C360A8B-FF02-4B0C-8EDE-C0A3364F5E2B}"/>
              </a:ext>
            </a:extLst>
          </p:cNvPr>
          <p:cNvSpPr/>
          <p:nvPr/>
        </p:nvSpPr>
        <p:spPr>
          <a:xfrm flipH="1">
            <a:off x="6934200" y="3048000"/>
            <a:ext cx="152400" cy="231577"/>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cxnSp>
        <p:nvCxnSpPr>
          <p:cNvPr id="6" name="Straight Arrow Connector 5">
            <a:extLst>
              <a:ext uri="{FF2B5EF4-FFF2-40B4-BE49-F238E27FC236}">
                <a16:creationId xmlns:a16="http://schemas.microsoft.com/office/drawing/2014/main" id="{0AD2DE8F-5A25-41FC-B300-A022128A813A}"/>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DDA7B7-578D-4A80-BF81-96E0275F248E}"/>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15" name="TextBox 14">
            <a:extLst>
              <a:ext uri="{FF2B5EF4-FFF2-40B4-BE49-F238E27FC236}">
                <a16:creationId xmlns:a16="http://schemas.microsoft.com/office/drawing/2014/main" id="{8155F411-8B2F-4FA8-AFF9-BEA392F65289}"/>
              </a:ext>
            </a:extLst>
          </p:cNvPr>
          <p:cNvSpPr txBox="1"/>
          <p:nvPr/>
        </p:nvSpPr>
        <p:spPr>
          <a:xfrm>
            <a:off x="457200" y="5029200"/>
            <a:ext cx="8077200" cy="830997"/>
          </a:xfrm>
          <a:prstGeom prst="rect">
            <a:avLst/>
          </a:prstGeom>
          <a:noFill/>
        </p:spPr>
        <p:txBody>
          <a:bodyPr wrap="square" rtlCol="0">
            <a:spAutoFit/>
          </a:bodyPr>
          <a:lstStyle/>
          <a:p>
            <a:r>
              <a:rPr lang="en-US" sz="1600" dirty="0"/>
              <a:t>Things seem to be working out perfectly. The OCT appears to have two layers left to identify. </a:t>
            </a:r>
            <a:r>
              <a:rPr lang="en-US" sz="1600" dirty="0">
                <a:solidFill>
                  <a:srgbClr val="0000FF"/>
                </a:solidFill>
              </a:rPr>
              <a:t>Conveniently, there are two yet-unassigned layers—a processes layer (the  </a:t>
            </a:r>
            <a:r>
              <a:rPr lang="en-US" sz="1600" dirty="0"/>
              <a:t>outer plexiform layer </a:t>
            </a:r>
            <a:r>
              <a:rPr lang="en-US" sz="1600" dirty="0">
                <a:solidFill>
                  <a:srgbClr val="0000FF"/>
                </a:solidFill>
              </a:rPr>
              <a:t>), and a cell-bodies layer (the  </a:t>
            </a:r>
            <a:r>
              <a:rPr lang="en-US" sz="1600" dirty="0"/>
              <a:t>outer nuclear layer </a:t>
            </a:r>
            <a:r>
              <a:rPr lang="en-US" sz="1600" dirty="0">
                <a:solidFill>
                  <a:srgbClr val="0000FF"/>
                </a:solidFill>
              </a:rPr>
              <a:t>). </a:t>
            </a:r>
            <a:endParaRPr lang="en-US" sz="1600" dirty="0"/>
          </a:p>
        </p:txBody>
      </p:sp>
      <p:sp>
        <p:nvSpPr>
          <p:cNvPr id="16" name="Arrow: Up 15">
            <a:extLst>
              <a:ext uri="{FF2B5EF4-FFF2-40B4-BE49-F238E27FC236}">
                <a16:creationId xmlns:a16="http://schemas.microsoft.com/office/drawing/2014/main" id="{68BF9D61-2629-4A47-8D32-2593DF770551}"/>
              </a:ext>
            </a:extLst>
          </p:cNvPr>
          <p:cNvSpPr/>
          <p:nvPr/>
        </p:nvSpPr>
        <p:spPr>
          <a:xfrm>
            <a:off x="6858000" y="3331583"/>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59666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184</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0" name="Left Brace 29">
            <a:extLst>
              <a:ext uri="{FF2B5EF4-FFF2-40B4-BE49-F238E27FC236}">
                <a16:creationId xmlns:a16="http://schemas.microsoft.com/office/drawing/2014/main" id="{C1759CCA-3A8A-496E-B84D-DBA79C4B3D9E}"/>
              </a:ext>
            </a:extLst>
          </p:cNvPr>
          <p:cNvSpPr/>
          <p:nvPr/>
        </p:nvSpPr>
        <p:spPr>
          <a:xfrm flipH="1">
            <a:off x="6934200" y="2919958"/>
            <a:ext cx="152400" cy="10070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sp>
        <p:nvSpPr>
          <p:cNvPr id="31" name="TextBox 30">
            <a:extLst>
              <a:ext uri="{FF2B5EF4-FFF2-40B4-BE49-F238E27FC236}">
                <a16:creationId xmlns:a16="http://schemas.microsoft.com/office/drawing/2014/main" id="{103EEF0F-4775-4366-B4EC-2293751ED1A2}"/>
              </a:ext>
            </a:extLst>
          </p:cNvPr>
          <p:cNvSpPr txBox="1"/>
          <p:nvPr/>
        </p:nvSpPr>
        <p:spPr>
          <a:xfrm>
            <a:off x="7010400" y="2816423"/>
            <a:ext cx="1845378" cy="307777"/>
          </a:xfrm>
          <a:prstGeom prst="rect">
            <a:avLst/>
          </a:prstGeom>
          <a:noFill/>
        </p:spPr>
        <p:txBody>
          <a:bodyPr wrap="none" rtlCol="0">
            <a:spAutoFit/>
          </a:bodyPr>
          <a:lstStyle/>
          <a:p>
            <a:pPr algn="r"/>
            <a:r>
              <a:rPr lang="en-US" sz="1400" dirty="0">
                <a:solidFill>
                  <a:srgbClr val="FFFF00"/>
                </a:solidFill>
              </a:rPr>
              <a:t>Outer plexiform layer</a:t>
            </a:r>
          </a:p>
        </p:txBody>
      </p:sp>
      <p:sp>
        <p:nvSpPr>
          <p:cNvPr id="37" name="TextBox 36">
            <a:extLst>
              <a:ext uri="{FF2B5EF4-FFF2-40B4-BE49-F238E27FC236}">
                <a16:creationId xmlns:a16="http://schemas.microsoft.com/office/drawing/2014/main" id="{9B62E6E0-288A-425F-BF29-B60D01B3EB63}"/>
              </a:ext>
            </a:extLst>
          </p:cNvPr>
          <p:cNvSpPr txBox="1"/>
          <p:nvPr/>
        </p:nvSpPr>
        <p:spPr>
          <a:xfrm>
            <a:off x="7033585" y="3048000"/>
            <a:ext cx="1705916" cy="307777"/>
          </a:xfrm>
          <a:prstGeom prst="rect">
            <a:avLst/>
          </a:prstGeom>
          <a:noFill/>
        </p:spPr>
        <p:txBody>
          <a:bodyPr wrap="none" rtlCol="0">
            <a:spAutoFit/>
          </a:bodyPr>
          <a:lstStyle/>
          <a:p>
            <a:pPr algn="r"/>
            <a:r>
              <a:rPr lang="en-US" sz="1400" dirty="0">
                <a:solidFill>
                  <a:srgbClr val="FFFF00"/>
                </a:solidFill>
              </a:rPr>
              <a:t>Outer nuclear layer</a:t>
            </a:r>
          </a:p>
        </p:txBody>
      </p:sp>
      <p:sp>
        <p:nvSpPr>
          <p:cNvPr id="38" name="Left Brace 37">
            <a:extLst>
              <a:ext uri="{FF2B5EF4-FFF2-40B4-BE49-F238E27FC236}">
                <a16:creationId xmlns:a16="http://schemas.microsoft.com/office/drawing/2014/main" id="{7C360A8B-FF02-4B0C-8EDE-C0A3364F5E2B}"/>
              </a:ext>
            </a:extLst>
          </p:cNvPr>
          <p:cNvSpPr/>
          <p:nvPr/>
        </p:nvSpPr>
        <p:spPr>
          <a:xfrm flipH="1">
            <a:off x="6934200" y="3048000"/>
            <a:ext cx="152400" cy="231577"/>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cxnSp>
        <p:nvCxnSpPr>
          <p:cNvPr id="6" name="Straight Arrow Connector 5">
            <a:extLst>
              <a:ext uri="{FF2B5EF4-FFF2-40B4-BE49-F238E27FC236}">
                <a16:creationId xmlns:a16="http://schemas.microsoft.com/office/drawing/2014/main" id="{0AD2DE8F-5A25-41FC-B300-A022128A813A}"/>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DDA7B7-578D-4A80-BF81-96E0275F248E}"/>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15" name="TextBox 14">
            <a:extLst>
              <a:ext uri="{FF2B5EF4-FFF2-40B4-BE49-F238E27FC236}">
                <a16:creationId xmlns:a16="http://schemas.microsoft.com/office/drawing/2014/main" id="{8155F411-8B2F-4FA8-AFF9-BEA392F65289}"/>
              </a:ext>
            </a:extLst>
          </p:cNvPr>
          <p:cNvSpPr txBox="1"/>
          <p:nvPr/>
        </p:nvSpPr>
        <p:spPr>
          <a:xfrm>
            <a:off x="457200" y="5029200"/>
            <a:ext cx="8077200" cy="1077218"/>
          </a:xfrm>
          <a:prstGeom prst="rect">
            <a:avLst/>
          </a:prstGeom>
          <a:noFill/>
        </p:spPr>
        <p:txBody>
          <a:bodyPr wrap="square" rtlCol="0">
            <a:spAutoFit/>
          </a:bodyPr>
          <a:lstStyle/>
          <a:p>
            <a:r>
              <a:rPr lang="en-US" sz="1600" dirty="0"/>
              <a:t>Things seem to be working out perfectly. The OCT appears to have two layers left to identify. </a:t>
            </a:r>
            <a:r>
              <a:rPr lang="en-US" sz="1600" dirty="0">
                <a:solidFill>
                  <a:srgbClr val="0000FF"/>
                </a:solidFill>
              </a:rPr>
              <a:t>Conveniently, there are two yet-unassigned layers—a processes layer (the  </a:t>
            </a:r>
            <a:r>
              <a:rPr lang="en-US" sz="1600" dirty="0"/>
              <a:t>outer plexiform layer </a:t>
            </a:r>
            <a:r>
              <a:rPr lang="en-US" sz="1600" dirty="0">
                <a:solidFill>
                  <a:srgbClr val="0000FF"/>
                </a:solidFill>
              </a:rPr>
              <a:t>), and a cell-bodies layer (the  </a:t>
            </a:r>
            <a:r>
              <a:rPr lang="en-US" sz="1600" dirty="0"/>
              <a:t>outer nuclear layer </a:t>
            </a:r>
            <a:r>
              <a:rPr lang="en-US" sz="1600" dirty="0">
                <a:solidFill>
                  <a:srgbClr val="0000FF"/>
                </a:solidFill>
              </a:rPr>
              <a:t>). </a:t>
            </a:r>
            <a:r>
              <a:rPr lang="en-US" sz="1600" dirty="0"/>
              <a:t>Not uncommonly, you will see OCTs labeled in just this fashion. </a:t>
            </a:r>
          </a:p>
        </p:txBody>
      </p:sp>
      <p:sp>
        <p:nvSpPr>
          <p:cNvPr id="16" name="Arrow: Up 15">
            <a:extLst>
              <a:ext uri="{FF2B5EF4-FFF2-40B4-BE49-F238E27FC236}">
                <a16:creationId xmlns:a16="http://schemas.microsoft.com/office/drawing/2014/main" id="{68BF9D61-2629-4A47-8D32-2593DF770551}"/>
              </a:ext>
            </a:extLst>
          </p:cNvPr>
          <p:cNvSpPr/>
          <p:nvPr/>
        </p:nvSpPr>
        <p:spPr>
          <a:xfrm>
            <a:off x="6858000" y="3331583"/>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8409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185</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0" name="Left Brace 29">
            <a:extLst>
              <a:ext uri="{FF2B5EF4-FFF2-40B4-BE49-F238E27FC236}">
                <a16:creationId xmlns:a16="http://schemas.microsoft.com/office/drawing/2014/main" id="{C1759CCA-3A8A-496E-B84D-DBA79C4B3D9E}"/>
              </a:ext>
            </a:extLst>
          </p:cNvPr>
          <p:cNvSpPr/>
          <p:nvPr/>
        </p:nvSpPr>
        <p:spPr>
          <a:xfrm flipH="1">
            <a:off x="6934200" y="2919958"/>
            <a:ext cx="152400" cy="10070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sp>
        <p:nvSpPr>
          <p:cNvPr id="31" name="TextBox 30">
            <a:extLst>
              <a:ext uri="{FF2B5EF4-FFF2-40B4-BE49-F238E27FC236}">
                <a16:creationId xmlns:a16="http://schemas.microsoft.com/office/drawing/2014/main" id="{103EEF0F-4775-4366-B4EC-2293751ED1A2}"/>
              </a:ext>
            </a:extLst>
          </p:cNvPr>
          <p:cNvSpPr txBox="1"/>
          <p:nvPr/>
        </p:nvSpPr>
        <p:spPr>
          <a:xfrm>
            <a:off x="7010400" y="2816423"/>
            <a:ext cx="1845378" cy="307777"/>
          </a:xfrm>
          <a:prstGeom prst="rect">
            <a:avLst/>
          </a:prstGeom>
          <a:noFill/>
        </p:spPr>
        <p:txBody>
          <a:bodyPr wrap="none" rtlCol="0">
            <a:spAutoFit/>
          </a:bodyPr>
          <a:lstStyle/>
          <a:p>
            <a:pPr algn="r"/>
            <a:r>
              <a:rPr lang="en-US" sz="1400" dirty="0">
                <a:solidFill>
                  <a:srgbClr val="FFFF00"/>
                </a:solidFill>
              </a:rPr>
              <a:t>Outer plexiform layer</a:t>
            </a:r>
          </a:p>
        </p:txBody>
      </p:sp>
      <p:sp>
        <p:nvSpPr>
          <p:cNvPr id="37" name="TextBox 36">
            <a:extLst>
              <a:ext uri="{FF2B5EF4-FFF2-40B4-BE49-F238E27FC236}">
                <a16:creationId xmlns:a16="http://schemas.microsoft.com/office/drawing/2014/main" id="{9B62E6E0-288A-425F-BF29-B60D01B3EB63}"/>
              </a:ext>
            </a:extLst>
          </p:cNvPr>
          <p:cNvSpPr txBox="1"/>
          <p:nvPr/>
        </p:nvSpPr>
        <p:spPr>
          <a:xfrm>
            <a:off x="7033585" y="3048000"/>
            <a:ext cx="1705916" cy="307777"/>
          </a:xfrm>
          <a:prstGeom prst="rect">
            <a:avLst/>
          </a:prstGeom>
          <a:noFill/>
        </p:spPr>
        <p:txBody>
          <a:bodyPr wrap="none" rtlCol="0">
            <a:spAutoFit/>
          </a:bodyPr>
          <a:lstStyle/>
          <a:p>
            <a:pPr algn="r"/>
            <a:r>
              <a:rPr lang="en-US" sz="1400" dirty="0">
                <a:solidFill>
                  <a:srgbClr val="FFFF00"/>
                </a:solidFill>
              </a:rPr>
              <a:t>Outer nuclear layer</a:t>
            </a:r>
          </a:p>
        </p:txBody>
      </p:sp>
      <p:sp>
        <p:nvSpPr>
          <p:cNvPr id="38" name="Left Brace 37">
            <a:extLst>
              <a:ext uri="{FF2B5EF4-FFF2-40B4-BE49-F238E27FC236}">
                <a16:creationId xmlns:a16="http://schemas.microsoft.com/office/drawing/2014/main" id="{7C360A8B-FF02-4B0C-8EDE-C0A3364F5E2B}"/>
              </a:ext>
            </a:extLst>
          </p:cNvPr>
          <p:cNvSpPr/>
          <p:nvPr/>
        </p:nvSpPr>
        <p:spPr>
          <a:xfrm flipH="1">
            <a:off x="6934200" y="3048000"/>
            <a:ext cx="152400" cy="231577"/>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rgbClr val="FFFF00"/>
              </a:solidFill>
            </a:endParaRPr>
          </a:p>
        </p:txBody>
      </p:sp>
      <p:cxnSp>
        <p:nvCxnSpPr>
          <p:cNvPr id="6" name="Straight Arrow Connector 5">
            <a:extLst>
              <a:ext uri="{FF2B5EF4-FFF2-40B4-BE49-F238E27FC236}">
                <a16:creationId xmlns:a16="http://schemas.microsoft.com/office/drawing/2014/main" id="{0AD2DE8F-5A25-41FC-B300-A022128A813A}"/>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DDA7B7-578D-4A80-BF81-96E0275F248E}"/>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3" name="TextBox 2">
            <a:extLst>
              <a:ext uri="{FF2B5EF4-FFF2-40B4-BE49-F238E27FC236}">
                <a16:creationId xmlns:a16="http://schemas.microsoft.com/office/drawing/2014/main" id="{8E3D1D48-C5C5-48D0-B19F-7C3F52A4528C}"/>
              </a:ext>
            </a:extLst>
          </p:cNvPr>
          <p:cNvSpPr txBox="1"/>
          <p:nvPr/>
        </p:nvSpPr>
        <p:spPr>
          <a:xfrm>
            <a:off x="3453961" y="2963733"/>
            <a:ext cx="2674130" cy="400110"/>
          </a:xfrm>
          <a:prstGeom prst="rect">
            <a:avLst/>
          </a:prstGeom>
          <a:noFill/>
        </p:spPr>
        <p:txBody>
          <a:bodyPr wrap="none" rtlCol="0">
            <a:spAutoFit/>
          </a:bodyPr>
          <a:lstStyle/>
          <a:p>
            <a:pPr algn="ctr"/>
            <a:r>
              <a:rPr lang="en-US" sz="2000" b="1" i="1" dirty="0">
                <a:solidFill>
                  <a:srgbClr val="FFFF00"/>
                </a:solidFill>
              </a:rPr>
              <a:t>But this is incorrect!</a:t>
            </a:r>
          </a:p>
        </p:txBody>
      </p:sp>
      <p:sp>
        <p:nvSpPr>
          <p:cNvPr id="15" name="TextBox 14">
            <a:extLst>
              <a:ext uri="{FF2B5EF4-FFF2-40B4-BE49-F238E27FC236}">
                <a16:creationId xmlns:a16="http://schemas.microsoft.com/office/drawing/2014/main" id="{8155F411-8B2F-4FA8-AFF9-BEA392F65289}"/>
              </a:ext>
            </a:extLst>
          </p:cNvPr>
          <p:cNvSpPr txBox="1"/>
          <p:nvPr/>
        </p:nvSpPr>
        <p:spPr>
          <a:xfrm>
            <a:off x="457200" y="5029200"/>
            <a:ext cx="8077200" cy="1077218"/>
          </a:xfrm>
          <a:prstGeom prst="rect">
            <a:avLst/>
          </a:prstGeom>
          <a:noFill/>
        </p:spPr>
        <p:txBody>
          <a:bodyPr wrap="square" rtlCol="0">
            <a:spAutoFit/>
          </a:bodyPr>
          <a:lstStyle/>
          <a:p>
            <a:r>
              <a:rPr lang="en-US" sz="1600" dirty="0"/>
              <a:t>Things seem to be working out perfectly. The OCT appears to have two layers left to identify. </a:t>
            </a:r>
            <a:r>
              <a:rPr lang="en-US" sz="1600" dirty="0">
                <a:solidFill>
                  <a:srgbClr val="0000FF"/>
                </a:solidFill>
              </a:rPr>
              <a:t>Conveniently, there are two yet-unassigned layers—a processes layer (the  </a:t>
            </a:r>
            <a:r>
              <a:rPr lang="en-US" sz="1600" dirty="0"/>
              <a:t>outer plexiform layer </a:t>
            </a:r>
            <a:r>
              <a:rPr lang="en-US" sz="1600" dirty="0">
                <a:solidFill>
                  <a:srgbClr val="0000FF"/>
                </a:solidFill>
              </a:rPr>
              <a:t>), and a cell-bodies layer (the  </a:t>
            </a:r>
            <a:r>
              <a:rPr lang="en-US" sz="1600" dirty="0"/>
              <a:t>outer nuclear layer </a:t>
            </a:r>
            <a:r>
              <a:rPr lang="en-US" sz="1600" dirty="0">
                <a:solidFill>
                  <a:srgbClr val="0000FF"/>
                </a:solidFill>
              </a:rPr>
              <a:t>). </a:t>
            </a:r>
            <a:r>
              <a:rPr lang="en-US" sz="1600" dirty="0"/>
              <a:t>Not uncommonly, you will see OCTs labeled in just this fashion. </a:t>
            </a:r>
          </a:p>
        </p:txBody>
      </p:sp>
      <p:sp>
        <p:nvSpPr>
          <p:cNvPr id="16" name="Arrow: Up 15">
            <a:extLst>
              <a:ext uri="{FF2B5EF4-FFF2-40B4-BE49-F238E27FC236}">
                <a16:creationId xmlns:a16="http://schemas.microsoft.com/office/drawing/2014/main" id="{68BF9D61-2629-4A47-8D32-2593DF770551}"/>
              </a:ext>
            </a:extLst>
          </p:cNvPr>
          <p:cNvSpPr/>
          <p:nvPr/>
        </p:nvSpPr>
        <p:spPr>
          <a:xfrm>
            <a:off x="6858000" y="3331583"/>
            <a:ext cx="244459" cy="478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quot;Not Allowed&quot; Symbol 6">
            <a:extLst>
              <a:ext uri="{FF2B5EF4-FFF2-40B4-BE49-F238E27FC236}">
                <a16:creationId xmlns:a16="http://schemas.microsoft.com/office/drawing/2014/main" id="{F15AC721-2390-42F6-92B8-5C89EF2B5A76}"/>
              </a:ext>
            </a:extLst>
          </p:cNvPr>
          <p:cNvSpPr/>
          <p:nvPr/>
        </p:nvSpPr>
        <p:spPr>
          <a:xfrm>
            <a:off x="7556123" y="2830768"/>
            <a:ext cx="660839" cy="629362"/>
          </a:xfrm>
          <a:prstGeom prst="noSmoking">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39D48574-B523-4FF4-A891-AA78B3E45547}"/>
              </a:ext>
            </a:extLst>
          </p:cNvPr>
          <p:cNvSpPr txBox="1"/>
          <p:nvPr/>
        </p:nvSpPr>
        <p:spPr>
          <a:xfrm>
            <a:off x="3429000" y="6153090"/>
            <a:ext cx="2674130" cy="400110"/>
          </a:xfrm>
          <a:prstGeom prst="rect">
            <a:avLst/>
          </a:prstGeom>
          <a:noFill/>
        </p:spPr>
        <p:txBody>
          <a:bodyPr wrap="none" rtlCol="0">
            <a:spAutoFit/>
          </a:bodyPr>
          <a:lstStyle/>
          <a:p>
            <a:pPr algn="ctr"/>
            <a:r>
              <a:rPr lang="en-US" sz="2000" b="1" i="1" dirty="0">
                <a:solidFill>
                  <a:srgbClr val="0000FF"/>
                </a:solidFill>
              </a:rPr>
              <a:t>But this is incorrect!</a:t>
            </a:r>
          </a:p>
        </p:txBody>
      </p:sp>
    </p:spTree>
    <p:extLst>
      <p:ext uri="{BB962C8B-B14F-4D97-AF65-F5344CB8AC3E}">
        <p14:creationId xmlns:p14="http://schemas.microsoft.com/office/powerpoint/2010/main" val="329367228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2A7EA1A-26F3-49CE-B7B5-2B9C4DC45697}"/>
              </a:ext>
            </a:extLst>
          </p:cNvPr>
          <p:cNvSpPr txBox="1"/>
          <p:nvPr/>
        </p:nvSpPr>
        <p:spPr>
          <a:xfrm>
            <a:off x="457200" y="5029200"/>
            <a:ext cx="8077200" cy="1077218"/>
          </a:xfrm>
          <a:prstGeom prst="rect">
            <a:avLst/>
          </a:prstGeom>
          <a:noFill/>
        </p:spPr>
        <p:txBody>
          <a:bodyPr wrap="square" rtlCol="0">
            <a:spAutoFit/>
          </a:bodyPr>
          <a:lstStyle/>
          <a:p>
            <a:r>
              <a:rPr lang="en-US" sz="1600" dirty="0">
                <a:solidFill>
                  <a:schemeClr val="bg1">
                    <a:lumMod val="75000"/>
                  </a:schemeClr>
                </a:solidFill>
              </a:rPr>
              <a:t>Things seem to be working out perfectly. </a:t>
            </a:r>
            <a:r>
              <a:rPr lang="en-US" sz="1600" dirty="0"/>
              <a:t>The OCT </a:t>
            </a:r>
            <a:r>
              <a:rPr lang="en-US" sz="1600" dirty="0">
                <a:solidFill>
                  <a:schemeClr val="bg1">
                    <a:lumMod val="75000"/>
                  </a:schemeClr>
                </a:solidFill>
              </a:rPr>
              <a:t>appears to have two </a:t>
            </a:r>
            <a:r>
              <a:rPr lang="en-US" sz="1600" dirty="0"/>
              <a:t>layers left to identify</a:t>
            </a:r>
            <a:r>
              <a:rPr lang="en-US" sz="1600" dirty="0">
                <a:solidFill>
                  <a:schemeClr val="bg1">
                    <a:lumMod val="75000"/>
                  </a:schemeClr>
                </a:solidFill>
              </a:rPr>
              <a:t>. Conveniently, there are two yet-unassigned layers—a processes layer (the  outer plexiform layer ), and a cell-bodies layer (the  outer nuclear layer ). Not uncommonly, you will see OCTs labeled in just this fashion. </a:t>
            </a:r>
          </a:p>
        </p:txBody>
      </p:sp>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186</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6" name="Straight Arrow Connector 5">
            <a:extLst>
              <a:ext uri="{FF2B5EF4-FFF2-40B4-BE49-F238E27FC236}">
                <a16:creationId xmlns:a16="http://schemas.microsoft.com/office/drawing/2014/main" id="{0AD2DE8F-5A25-41FC-B300-A022128A813A}"/>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DDA7B7-578D-4A80-BF81-96E0275F248E}"/>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cxnSp>
        <p:nvCxnSpPr>
          <p:cNvPr id="16" name="Straight Connector 15">
            <a:extLst>
              <a:ext uri="{FF2B5EF4-FFF2-40B4-BE49-F238E27FC236}">
                <a16:creationId xmlns:a16="http://schemas.microsoft.com/office/drawing/2014/main" id="{F10B4D58-ECC9-4398-8070-CBA8A7DBF7B8}"/>
              </a:ext>
            </a:extLst>
          </p:cNvPr>
          <p:cNvCxnSpPr>
            <a:cxnSpLocks/>
          </p:cNvCxnSpPr>
          <p:nvPr/>
        </p:nvCxnSpPr>
        <p:spPr>
          <a:xfrm flipV="1">
            <a:off x="5105400" y="5181600"/>
            <a:ext cx="1828800" cy="76200"/>
          </a:xfrm>
          <a:prstGeom prst="line">
            <a:avLst/>
          </a:prstGeom>
          <a:ln w="22225"/>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341D6AD-2E06-4EB0-A9E7-0EEE198D8C66}"/>
              </a:ext>
            </a:extLst>
          </p:cNvPr>
          <p:cNvSpPr txBox="1"/>
          <p:nvPr/>
        </p:nvSpPr>
        <p:spPr>
          <a:xfrm>
            <a:off x="5181600" y="4919246"/>
            <a:ext cx="1210588" cy="338554"/>
          </a:xfrm>
          <a:prstGeom prst="rect">
            <a:avLst/>
          </a:prstGeom>
          <a:noFill/>
        </p:spPr>
        <p:txBody>
          <a:bodyPr wrap="none" rtlCol="0">
            <a:spAutoFit/>
          </a:bodyPr>
          <a:lstStyle/>
          <a:p>
            <a:r>
              <a:rPr lang="en-US" sz="1600" dirty="0">
                <a:latin typeface="Segoe Script" panose="030B0504020000000003" pitchFamily="66" charset="0"/>
              </a:rPr>
              <a:t>has </a:t>
            </a:r>
            <a:r>
              <a:rPr lang="en-US" sz="1600" b="1" dirty="0">
                <a:latin typeface="Segoe Script" panose="030B0504020000000003" pitchFamily="66" charset="0"/>
              </a:rPr>
              <a:t>three</a:t>
            </a:r>
          </a:p>
        </p:txBody>
      </p:sp>
      <p:sp>
        <p:nvSpPr>
          <p:cNvPr id="15" name="TextBox 14">
            <a:extLst>
              <a:ext uri="{FF2B5EF4-FFF2-40B4-BE49-F238E27FC236}">
                <a16:creationId xmlns:a16="http://schemas.microsoft.com/office/drawing/2014/main" id="{D5EF9849-B753-4106-BCE6-81F4D05D7132}"/>
              </a:ext>
            </a:extLst>
          </p:cNvPr>
          <p:cNvSpPr txBox="1"/>
          <p:nvPr/>
        </p:nvSpPr>
        <p:spPr>
          <a:xfrm>
            <a:off x="916673" y="6183868"/>
            <a:ext cx="7310656" cy="369332"/>
          </a:xfrm>
          <a:prstGeom prst="rect">
            <a:avLst/>
          </a:prstGeom>
          <a:noFill/>
        </p:spPr>
        <p:txBody>
          <a:bodyPr wrap="none" rtlCol="0">
            <a:spAutoFit/>
          </a:bodyPr>
          <a:lstStyle/>
          <a:p>
            <a:pPr algn="ctr"/>
            <a:r>
              <a:rPr lang="en-US" dirty="0">
                <a:solidFill>
                  <a:srgbClr val="0000FF"/>
                </a:solidFill>
              </a:rPr>
              <a:t>Why is it incorrect? Because the OCT has </a:t>
            </a:r>
            <a:r>
              <a:rPr lang="en-US" b="1" dirty="0">
                <a:solidFill>
                  <a:srgbClr val="0000FF"/>
                </a:solidFill>
              </a:rPr>
              <a:t>three</a:t>
            </a:r>
            <a:r>
              <a:rPr lang="en-US" dirty="0">
                <a:solidFill>
                  <a:srgbClr val="0000FF"/>
                </a:solidFill>
              </a:rPr>
              <a:t> layers left—not two!</a:t>
            </a:r>
          </a:p>
        </p:txBody>
      </p:sp>
      <p:sp>
        <p:nvSpPr>
          <p:cNvPr id="17" name="TextBox 16">
            <a:extLst>
              <a:ext uri="{FF2B5EF4-FFF2-40B4-BE49-F238E27FC236}">
                <a16:creationId xmlns:a16="http://schemas.microsoft.com/office/drawing/2014/main" id="{27A8CFD2-13AA-429A-A847-44795313FB6B}"/>
              </a:ext>
            </a:extLst>
          </p:cNvPr>
          <p:cNvSpPr txBox="1"/>
          <p:nvPr/>
        </p:nvSpPr>
        <p:spPr>
          <a:xfrm>
            <a:off x="3453961" y="2963733"/>
            <a:ext cx="2674130" cy="400110"/>
          </a:xfrm>
          <a:prstGeom prst="rect">
            <a:avLst/>
          </a:prstGeom>
          <a:noFill/>
        </p:spPr>
        <p:txBody>
          <a:bodyPr wrap="none" rtlCol="0">
            <a:spAutoFit/>
          </a:bodyPr>
          <a:lstStyle/>
          <a:p>
            <a:pPr algn="ctr"/>
            <a:r>
              <a:rPr lang="en-US" sz="2000" b="1" i="1" dirty="0">
                <a:solidFill>
                  <a:srgbClr val="FFFF00"/>
                </a:solidFill>
              </a:rPr>
              <a:t>But this is incorrect!</a:t>
            </a:r>
          </a:p>
        </p:txBody>
      </p:sp>
    </p:spTree>
    <p:extLst>
      <p:ext uri="{BB962C8B-B14F-4D97-AF65-F5344CB8AC3E}">
        <p14:creationId xmlns:p14="http://schemas.microsoft.com/office/powerpoint/2010/main" val="327382392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187</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27" name="TextBox 26">
            <a:extLst>
              <a:ext uri="{FF2B5EF4-FFF2-40B4-BE49-F238E27FC236}">
                <a16:creationId xmlns:a16="http://schemas.microsoft.com/office/drawing/2014/main" id="{A801277A-2F8E-4800-810E-1E8DFCC1C2E7}"/>
              </a:ext>
            </a:extLst>
          </p:cNvPr>
          <p:cNvSpPr txBox="1"/>
          <p:nvPr/>
        </p:nvSpPr>
        <p:spPr>
          <a:xfrm>
            <a:off x="457200" y="5029200"/>
            <a:ext cx="8398578" cy="584775"/>
          </a:xfrm>
          <a:prstGeom prst="rect">
            <a:avLst/>
          </a:prstGeom>
          <a:noFill/>
        </p:spPr>
        <p:txBody>
          <a:bodyPr wrap="square" rtlCol="0">
            <a:spAutoFit/>
          </a:bodyPr>
          <a:lstStyle/>
          <a:p>
            <a:r>
              <a:rPr lang="en-US" sz="1600" dirty="0">
                <a:solidFill>
                  <a:srgbClr val="0000FF"/>
                </a:solidFill>
              </a:rPr>
              <a:t>Look carefully at the remaining darker portion, and you will note the presence of a </a:t>
            </a:r>
            <a:r>
              <a:rPr lang="en-US" sz="1600" dirty="0"/>
              <a:t>subtle demarcation line </a:t>
            </a:r>
            <a:r>
              <a:rPr lang="en-US" sz="1600" dirty="0">
                <a:solidFill>
                  <a:srgbClr val="0000FF"/>
                </a:solidFill>
              </a:rPr>
              <a:t>within it. (I will point it out on the next slide.)</a:t>
            </a:r>
          </a:p>
        </p:txBody>
      </p:sp>
    </p:spTree>
    <p:extLst>
      <p:ext uri="{BB962C8B-B14F-4D97-AF65-F5344CB8AC3E}">
        <p14:creationId xmlns:p14="http://schemas.microsoft.com/office/powerpoint/2010/main" val="269853272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188</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6" name="Straight Arrow Connector 5">
            <a:extLst>
              <a:ext uri="{FF2B5EF4-FFF2-40B4-BE49-F238E27FC236}">
                <a16:creationId xmlns:a16="http://schemas.microsoft.com/office/drawing/2014/main" id="{C065D9AC-1F35-4B8E-8BC4-E08283BCB203}"/>
              </a:ext>
            </a:extLst>
          </p:cNvPr>
          <p:cNvCxnSpPr>
            <a:cxnSpLocks/>
          </p:cNvCxnSpPr>
          <p:nvPr/>
        </p:nvCxnSpPr>
        <p:spPr>
          <a:xfrm>
            <a:off x="4648200" y="23622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4E1BE9-A3D3-4463-9398-7768447AD73B}"/>
              </a:ext>
            </a:extLst>
          </p:cNvPr>
          <p:cNvCxnSpPr>
            <a:cxnSpLocks/>
          </p:cNvCxnSpPr>
          <p:nvPr/>
        </p:nvCxnSpPr>
        <p:spPr>
          <a:xfrm>
            <a:off x="48768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5FC405-CCC3-4404-AC4A-354E315DDB6C}"/>
              </a:ext>
            </a:extLst>
          </p:cNvPr>
          <p:cNvCxnSpPr>
            <a:cxnSpLocks/>
          </p:cNvCxnSpPr>
          <p:nvPr/>
        </p:nvCxnSpPr>
        <p:spPr>
          <a:xfrm>
            <a:off x="43434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B1377A-93C9-4590-B20C-5DC841969842}"/>
              </a:ext>
            </a:extLst>
          </p:cNvPr>
          <p:cNvCxnSpPr>
            <a:cxnSpLocks/>
          </p:cNvCxnSpPr>
          <p:nvPr/>
        </p:nvCxnSpPr>
        <p:spPr>
          <a:xfrm>
            <a:off x="40386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27" name="TextBox 26">
            <a:extLst>
              <a:ext uri="{FF2B5EF4-FFF2-40B4-BE49-F238E27FC236}">
                <a16:creationId xmlns:a16="http://schemas.microsoft.com/office/drawing/2014/main" id="{A801277A-2F8E-4800-810E-1E8DFCC1C2E7}"/>
              </a:ext>
            </a:extLst>
          </p:cNvPr>
          <p:cNvSpPr txBox="1"/>
          <p:nvPr/>
        </p:nvSpPr>
        <p:spPr>
          <a:xfrm>
            <a:off x="457200" y="5029200"/>
            <a:ext cx="8398578" cy="584775"/>
          </a:xfrm>
          <a:prstGeom prst="rect">
            <a:avLst/>
          </a:prstGeom>
          <a:noFill/>
        </p:spPr>
        <p:txBody>
          <a:bodyPr wrap="square" rtlCol="0">
            <a:spAutoFit/>
          </a:bodyPr>
          <a:lstStyle/>
          <a:p>
            <a:r>
              <a:rPr lang="en-US" sz="1600" dirty="0">
                <a:solidFill>
                  <a:srgbClr val="0000FF"/>
                </a:solidFill>
              </a:rPr>
              <a:t>Look carefully at the remaining darker portion, and you will note the presence of a </a:t>
            </a:r>
            <a:r>
              <a:rPr lang="en-US" sz="1600" dirty="0"/>
              <a:t>subtle demarcation line </a:t>
            </a:r>
            <a:r>
              <a:rPr lang="en-US" sz="1600" dirty="0">
                <a:solidFill>
                  <a:srgbClr val="0000FF"/>
                </a:solidFill>
              </a:rPr>
              <a:t>within it. (I will point it out on the next slide.)</a:t>
            </a:r>
          </a:p>
        </p:txBody>
      </p:sp>
      <p:cxnSp>
        <p:nvCxnSpPr>
          <p:cNvPr id="26" name="Straight Arrow Connector 25">
            <a:extLst>
              <a:ext uri="{FF2B5EF4-FFF2-40B4-BE49-F238E27FC236}">
                <a16:creationId xmlns:a16="http://schemas.microsoft.com/office/drawing/2014/main" id="{E6403F64-710B-4C27-BB81-7255B3C64887}"/>
              </a:ext>
            </a:extLst>
          </p:cNvPr>
          <p:cNvCxnSpPr>
            <a:cxnSpLocks/>
          </p:cNvCxnSpPr>
          <p:nvPr/>
        </p:nvCxnSpPr>
        <p:spPr>
          <a:xfrm>
            <a:off x="51054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13174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189</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6" name="Straight Arrow Connector 5">
            <a:extLst>
              <a:ext uri="{FF2B5EF4-FFF2-40B4-BE49-F238E27FC236}">
                <a16:creationId xmlns:a16="http://schemas.microsoft.com/office/drawing/2014/main" id="{C065D9AC-1F35-4B8E-8BC4-E08283BCB203}"/>
              </a:ext>
            </a:extLst>
          </p:cNvPr>
          <p:cNvCxnSpPr>
            <a:cxnSpLocks/>
          </p:cNvCxnSpPr>
          <p:nvPr/>
        </p:nvCxnSpPr>
        <p:spPr>
          <a:xfrm>
            <a:off x="4648200" y="23622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4E1BE9-A3D3-4463-9398-7768447AD73B}"/>
              </a:ext>
            </a:extLst>
          </p:cNvPr>
          <p:cNvCxnSpPr>
            <a:cxnSpLocks/>
          </p:cNvCxnSpPr>
          <p:nvPr/>
        </p:nvCxnSpPr>
        <p:spPr>
          <a:xfrm>
            <a:off x="48768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5FC405-CCC3-4404-AC4A-354E315DDB6C}"/>
              </a:ext>
            </a:extLst>
          </p:cNvPr>
          <p:cNvCxnSpPr>
            <a:cxnSpLocks/>
          </p:cNvCxnSpPr>
          <p:nvPr/>
        </p:nvCxnSpPr>
        <p:spPr>
          <a:xfrm>
            <a:off x="43434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B1377A-93C9-4590-B20C-5DC841969842}"/>
              </a:ext>
            </a:extLst>
          </p:cNvPr>
          <p:cNvCxnSpPr>
            <a:cxnSpLocks/>
          </p:cNvCxnSpPr>
          <p:nvPr/>
        </p:nvCxnSpPr>
        <p:spPr>
          <a:xfrm>
            <a:off x="40386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7B3F76-C9D3-4FAD-A8B7-D66C72860600}"/>
              </a:ext>
            </a:extLst>
          </p:cNvPr>
          <p:cNvCxnSpPr>
            <a:cxnSpLocks/>
          </p:cNvCxnSpPr>
          <p:nvPr/>
        </p:nvCxnSpPr>
        <p:spPr>
          <a:xfrm>
            <a:off x="51054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67F7A9-E25F-4F37-8081-13D074D20EC9}"/>
              </a:ext>
            </a:extLst>
          </p:cNvPr>
          <p:cNvSpPr txBox="1"/>
          <p:nvPr/>
        </p:nvSpPr>
        <p:spPr>
          <a:xfrm>
            <a:off x="2514600" y="2023790"/>
            <a:ext cx="4267258" cy="307777"/>
          </a:xfrm>
          <a:prstGeom prst="rect">
            <a:avLst/>
          </a:prstGeom>
          <a:noFill/>
        </p:spPr>
        <p:txBody>
          <a:bodyPr wrap="none" rtlCol="0">
            <a:spAutoFit/>
          </a:bodyPr>
          <a:lstStyle/>
          <a:p>
            <a:r>
              <a:rPr lang="en-US" sz="1400" dirty="0">
                <a:solidFill>
                  <a:srgbClr val="FFFF00"/>
                </a:solidFill>
              </a:rPr>
              <a:t>Demarcation between…Henle’s layer and the ONL</a:t>
            </a:r>
          </a:p>
        </p:txBody>
      </p:sp>
      <p:sp>
        <p:nvSpPr>
          <p:cNvPr id="23" name="TextBox 22">
            <a:extLst>
              <a:ext uri="{FF2B5EF4-FFF2-40B4-BE49-F238E27FC236}">
                <a16:creationId xmlns:a16="http://schemas.microsoft.com/office/drawing/2014/main" id="{76C77071-903E-43C3-AA3D-3C2D4242494C}"/>
              </a:ext>
            </a:extLst>
          </p:cNvPr>
          <p:cNvSpPr txBox="1"/>
          <p:nvPr/>
        </p:nvSpPr>
        <p:spPr>
          <a:xfrm>
            <a:off x="3747302" y="3231033"/>
            <a:ext cx="1705916" cy="385155"/>
          </a:xfrm>
          <a:prstGeom prst="rect">
            <a:avLst/>
          </a:prstGeom>
          <a:noFill/>
        </p:spPr>
        <p:txBody>
          <a:bodyPr wrap="none" rtlCol="0">
            <a:prstTxWarp prst="textArchUp">
              <a:avLst>
                <a:gd name="adj" fmla="val 10746592"/>
              </a:avLst>
            </a:prstTxWarp>
            <a:spAutoFit/>
          </a:bodyPr>
          <a:lstStyle/>
          <a:p>
            <a:pPr algn="ctr"/>
            <a:r>
              <a:rPr lang="en-US" sz="1400" dirty="0">
                <a:solidFill>
                  <a:srgbClr val="00B0F0"/>
                </a:solidFill>
              </a:rPr>
              <a:t>Outer nuclear layer</a:t>
            </a: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17" name="Left Brace 16">
            <a:extLst>
              <a:ext uri="{FF2B5EF4-FFF2-40B4-BE49-F238E27FC236}">
                <a16:creationId xmlns:a16="http://schemas.microsoft.com/office/drawing/2014/main" id="{843DC01E-5631-407B-9E30-8A53A53C4062}"/>
              </a:ext>
            </a:extLst>
          </p:cNvPr>
          <p:cNvSpPr/>
          <p:nvPr/>
        </p:nvSpPr>
        <p:spPr>
          <a:xfrm flipH="1">
            <a:off x="6227471" y="3059107"/>
            <a:ext cx="134951" cy="193136"/>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18" name="TextBox 17">
            <a:extLst>
              <a:ext uri="{FF2B5EF4-FFF2-40B4-BE49-F238E27FC236}">
                <a16:creationId xmlns:a16="http://schemas.microsoft.com/office/drawing/2014/main" id="{5960BC35-D606-4CAF-AC3D-95EF100E51C9}"/>
              </a:ext>
            </a:extLst>
          </p:cNvPr>
          <p:cNvSpPr txBox="1"/>
          <p:nvPr/>
        </p:nvSpPr>
        <p:spPr>
          <a:xfrm>
            <a:off x="6328241" y="2983756"/>
            <a:ext cx="1216936" cy="307777"/>
          </a:xfrm>
          <a:prstGeom prst="rect">
            <a:avLst/>
          </a:prstGeom>
          <a:noFill/>
        </p:spPr>
        <p:txBody>
          <a:bodyPr wrap="none" rtlCol="0">
            <a:spAutoFit/>
          </a:bodyPr>
          <a:lstStyle/>
          <a:p>
            <a:r>
              <a:rPr lang="en-US" sz="1400" dirty="0">
                <a:solidFill>
                  <a:schemeClr val="accent5">
                    <a:lumMod val="60000"/>
                    <a:lumOff val="40000"/>
                  </a:schemeClr>
                </a:solidFill>
              </a:rPr>
              <a:t>Henle’s layer</a:t>
            </a:r>
          </a:p>
        </p:txBody>
      </p:sp>
      <p:sp>
        <p:nvSpPr>
          <p:cNvPr id="19" name="TextBox 18">
            <a:extLst>
              <a:ext uri="{FF2B5EF4-FFF2-40B4-BE49-F238E27FC236}">
                <a16:creationId xmlns:a16="http://schemas.microsoft.com/office/drawing/2014/main" id="{D7D3A22C-B161-45B6-823D-2868FE787846}"/>
              </a:ext>
            </a:extLst>
          </p:cNvPr>
          <p:cNvSpPr txBox="1"/>
          <p:nvPr/>
        </p:nvSpPr>
        <p:spPr>
          <a:xfrm>
            <a:off x="457200" y="5029200"/>
            <a:ext cx="8398578" cy="830997"/>
          </a:xfrm>
          <a:prstGeom prst="rect">
            <a:avLst/>
          </a:prstGeom>
          <a:noFill/>
        </p:spPr>
        <p:txBody>
          <a:bodyPr wrap="square" rtlCol="0">
            <a:spAutoFit/>
          </a:bodyPr>
          <a:lstStyle/>
          <a:p>
            <a:r>
              <a:rPr lang="en-US" sz="1600" dirty="0">
                <a:solidFill>
                  <a:srgbClr val="0000FF"/>
                </a:solidFill>
              </a:rPr>
              <a:t>Look carefully at the remaining darker portion, and you will note the presence of a </a:t>
            </a:r>
            <a:r>
              <a:rPr lang="en-US" sz="1600" dirty="0"/>
              <a:t>subtle demarcation line </a:t>
            </a:r>
            <a:r>
              <a:rPr lang="en-US" sz="1600" dirty="0">
                <a:solidFill>
                  <a:srgbClr val="0000FF"/>
                </a:solidFill>
              </a:rPr>
              <a:t>within it. (I will point it out on the next slide.) </a:t>
            </a:r>
            <a:r>
              <a:rPr lang="en-US" sz="1600" dirty="0"/>
              <a:t>This line demarcates between the  outer nuclear layer  and  </a:t>
            </a:r>
            <a:r>
              <a:rPr lang="en-US" sz="1600" i="1" dirty="0"/>
              <a:t>Henle’s layer </a:t>
            </a:r>
            <a:r>
              <a:rPr lang="en-US" sz="1600" dirty="0">
                <a:solidFill>
                  <a:srgbClr val="0000FF"/>
                </a:solidFill>
              </a:rPr>
              <a:t>. </a:t>
            </a:r>
          </a:p>
        </p:txBody>
      </p:sp>
    </p:spTree>
    <p:extLst>
      <p:ext uri="{BB962C8B-B14F-4D97-AF65-F5344CB8AC3E}">
        <p14:creationId xmlns:p14="http://schemas.microsoft.com/office/powerpoint/2010/main" val="164788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19</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25069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2524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54102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54020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2057400" y="838200"/>
            <a:ext cx="1745974" cy="33428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34373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5428530" y="1071301"/>
            <a:ext cx="1745974" cy="33428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Arrow: Right 12">
            <a:extLst>
              <a:ext uri="{FF2B5EF4-FFF2-40B4-BE49-F238E27FC236}">
                <a16:creationId xmlns:a16="http://schemas.microsoft.com/office/drawing/2014/main" id="{E5A3C281-6503-4C36-83E8-B98F1AF74C91}"/>
              </a:ext>
            </a:extLst>
          </p:cNvPr>
          <p:cNvSpPr/>
          <p:nvPr/>
        </p:nvSpPr>
        <p:spPr>
          <a:xfrm flipH="1">
            <a:off x="5832233" y="4618768"/>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40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190</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6" name="Straight Arrow Connector 5">
            <a:extLst>
              <a:ext uri="{FF2B5EF4-FFF2-40B4-BE49-F238E27FC236}">
                <a16:creationId xmlns:a16="http://schemas.microsoft.com/office/drawing/2014/main" id="{C065D9AC-1F35-4B8E-8BC4-E08283BCB203}"/>
              </a:ext>
            </a:extLst>
          </p:cNvPr>
          <p:cNvCxnSpPr>
            <a:cxnSpLocks/>
          </p:cNvCxnSpPr>
          <p:nvPr/>
        </p:nvCxnSpPr>
        <p:spPr>
          <a:xfrm>
            <a:off x="4648200" y="23622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4E1BE9-A3D3-4463-9398-7768447AD73B}"/>
              </a:ext>
            </a:extLst>
          </p:cNvPr>
          <p:cNvCxnSpPr>
            <a:cxnSpLocks/>
          </p:cNvCxnSpPr>
          <p:nvPr/>
        </p:nvCxnSpPr>
        <p:spPr>
          <a:xfrm>
            <a:off x="48768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5FC405-CCC3-4404-AC4A-354E315DDB6C}"/>
              </a:ext>
            </a:extLst>
          </p:cNvPr>
          <p:cNvCxnSpPr>
            <a:cxnSpLocks/>
          </p:cNvCxnSpPr>
          <p:nvPr/>
        </p:nvCxnSpPr>
        <p:spPr>
          <a:xfrm>
            <a:off x="43434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B1377A-93C9-4590-B20C-5DC841969842}"/>
              </a:ext>
            </a:extLst>
          </p:cNvPr>
          <p:cNvCxnSpPr>
            <a:cxnSpLocks/>
          </p:cNvCxnSpPr>
          <p:nvPr/>
        </p:nvCxnSpPr>
        <p:spPr>
          <a:xfrm>
            <a:off x="40386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7B3F76-C9D3-4FAD-A8B7-D66C72860600}"/>
              </a:ext>
            </a:extLst>
          </p:cNvPr>
          <p:cNvCxnSpPr>
            <a:cxnSpLocks/>
          </p:cNvCxnSpPr>
          <p:nvPr/>
        </p:nvCxnSpPr>
        <p:spPr>
          <a:xfrm>
            <a:off x="51054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67F7A9-E25F-4F37-8081-13D074D20EC9}"/>
              </a:ext>
            </a:extLst>
          </p:cNvPr>
          <p:cNvSpPr txBox="1"/>
          <p:nvPr/>
        </p:nvSpPr>
        <p:spPr>
          <a:xfrm>
            <a:off x="2514600" y="2023790"/>
            <a:ext cx="4267258" cy="307777"/>
          </a:xfrm>
          <a:prstGeom prst="rect">
            <a:avLst/>
          </a:prstGeom>
          <a:noFill/>
        </p:spPr>
        <p:txBody>
          <a:bodyPr wrap="none" rtlCol="0">
            <a:spAutoFit/>
          </a:bodyPr>
          <a:lstStyle/>
          <a:p>
            <a:r>
              <a:rPr lang="en-US" sz="1400" dirty="0">
                <a:solidFill>
                  <a:srgbClr val="FFFF00"/>
                </a:solidFill>
              </a:rPr>
              <a:t>Demarcation between…Henle’s layer and the ONL</a:t>
            </a:r>
          </a:p>
        </p:txBody>
      </p:sp>
      <p:sp>
        <p:nvSpPr>
          <p:cNvPr id="23" name="TextBox 22">
            <a:extLst>
              <a:ext uri="{FF2B5EF4-FFF2-40B4-BE49-F238E27FC236}">
                <a16:creationId xmlns:a16="http://schemas.microsoft.com/office/drawing/2014/main" id="{76C77071-903E-43C3-AA3D-3C2D4242494C}"/>
              </a:ext>
            </a:extLst>
          </p:cNvPr>
          <p:cNvSpPr txBox="1"/>
          <p:nvPr/>
        </p:nvSpPr>
        <p:spPr>
          <a:xfrm>
            <a:off x="3747302" y="3231033"/>
            <a:ext cx="1705916" cy="385155"/>
          </a:xfrm>
          <a:prstGeom prst="rect">
            <a:avLst/>
          </a:prstGeom>
          <a:noFill/>
        </p:spPr>
        <p:txBody>
          <a:bodyPr wrap="none" rtlCol="0">
            <a:prstTxWarp prst="textArchUp">
              <a:avLst>
                <a:gd name="adj" fmla="val 10746592"/>
              </a:avLst>
            </a:prstTxWarp>
            <a:spAutoFit/>
          </a:bodyPr>
          <a:lstStyle/>
          <a:p>
            <a:pPr algn="ctr"/>
            <a:r>
              <a:rPr lang="en-US" sz="1400" dirty="0">
                <a:solidFill>
                  <a:srgbClr val="00B0F0"/>
                </a:solidFill>
              </a:rPr>
              <a:t>Outer nuclear layer</a:t>
            </a: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17" name="Left Brace 16">
            <a:extLst>
              <a:ext uri="{FF2B5EF4-FFF2-40B4-BE49-F238E27FC236}">
                <a16:creationId xmlns:a16="http://schemas.microsoft.com/office/drawing/2014/main" id="{843DC01E-5631-407B-9E30-8A53A53C4062}"/>
              </a:ext>
            </a:extLst>
          </p:cNvPr>
          <p:cNvSpPr/>
          <p:nvPr/>
        </p:nvSpPr>
        <p:spPr>
          <a:xfrm flipH="1">
            <a:off x="6227471" y="3059107"/>
            <a:ext cx="134951" cy="193136"/>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18" name="TextBox 17">
            <a:extLst>
              <a:ext uri="{FF2B5EF4-FFF2-40B4-BE49-F238E27FC236}">
                <a16:creationId xmlns:a16="http://schemas.microsoft.com/office/drawing/2014/main" id="{5960BC35-D606-4CAF-AC3D-95EF100E51C9}"/>
              </a:ext>
            </a:extLst>
          </p:cNvPr>
          <p:cNvSpPr txBox="1"/>
          <p:nvPr/>
        </p:nvSpPr>
        <p:spPr>
          <a:xfrm>
            <a:off x="6328241" y="2983756"/>
            <a:ext cx="1216936" cy="307777"/>
          </a:xfrm>
          <a:prstGeom prst="rect">
            <a:avLst/>
          </a:prstGeom>
          <a:noFill/>
        </p:spPr>
        <p:txBody>
          <a:bodyPr wrap="none" rtlCol="0">
            <a:spAutoFit/>
          </a:bodyPr>
          <a:lstStyle/>
          <a:p>
            <a:r>
              <a:rPr lang="en-US" sz="1400" dirty="0">
                <a:solidFill>
                  <a:schemeClr val="accent5">
                    <a:lumMod val="60000"/>
                    <a:lumOff val="40000"/>
                  </a:schemeClr>
                </a:solidFill>
              </a:rPr>
              <a:t>Henle’s layer</a:t>
            </a:r>
          </a:p>
        </p:txBody>
      </p:sp>
      <p:sp>
        <p:nvSpPr>
          <p:cNvPr id="19" name="TextBox 18">
            <a:extLst>
              <a:ext uri="{FF2B5EF4-FFF2-40B4-BE49-F238E27FC236}">
                <a16:creationId xmlns:a16="http://schemas.microsoft.com/office/drawing/2014/main" id="{D7D3A22C-B161-45B6-823D-2868FE787846}"/>
              </a:ext>
            </a:extLst>
          </p:cNvPr>
          <p:cNvSpPr txBox="1"/>
          <p:nvPr/>
        </p:nvSpPr>
        <p:spPr>
          <a:xfrm>
            <a:off x="457200" y="5029200"/>
            <a:ext cx="8398578" cy="830997"/>
          </a:xfrm>
          <a:prstGeom prst="rect">
            <a:avLst/>
          </a:prstGeom>
          <a:noFill/>
        </p:spPr>
        <p:txBody>
          <a:bodyPr wrap="square" rtlCol="0">
            <a:spAutoFit/>
          </a:bodyPr>
          <a:lstStyle/>
          <a:p>
            <a:r>
              <a:rPr lang="en-US" sz="1600" dirty="0">
                <a:solidFill>
                  <a:schemeClr val="bg1">
                    <a:lumMod val="75000"/>
                  </a:schemeClr>
                </a:solidFill>
              </a:rPr>
              <a:t>Look carefully at the remaining darker portion, and you will note the presence of a subtle demarcation line within it. (I will point it out on the next slide.) This line demarcates between the  outer nuclear layer  and  </a:t>
            </a:r>
            <a:r>
              <a:rPr lang="en-US" sz="1600" b="1" i="1" dirty="0"/>
              <a:t>Henle’s layer </a:t>
            </a:r>
            <a:r>
              <a:rPr lang="en-US" sz="1600" dirty="0">
                <a:solidFill>
                  <a:schemeClr val="bg1">
                    <a:lumMod val="75000"/>
                  </a:schemeClr>
                </a:solidFill>
              </a:rPr>
              <a:t>. </a:t>
            </a:r>
          </a:p>
        </p:txBody>
      </p:sp>
      <p:sp>
        <p:nvSpPr>
          <p:cNvPr id="20" name="TextBox 19">
            <a:extLst>
              <a:ext uri="{FF2B5EF4-FFF2-40B4-BE49-F238E27FC236}">
                <a16:creationId xmlns:a16="http://schemas.microsoft.com/office/drawing/2014/main" id="{87D44B89-B855-4B7E-9305-42C152AFEB66}"/>
              </a:ext>
            </a:extLst>
          </p:cNvPr>
          <p:cNvSpPr txBox="1"/>
          <p:nvPr/>
        </p:nvSpPr>
        <p:spPr>
          <a:xfrm>
            <a:off x="153958" y="4450631"/>
            <a:ext cx="8913842" cy="1077218"/>
          </a:xfrm>
          <a:prstGeom prst="rect">
            <a:avLst/>
          </a:prstGeom>
          <a:solidFill>
            <a:schemeClr val="accent1">
              <a:lumMod val="40000"/>
              <a:lumOff val="60000"/>
            </a:schemeClr>
          </a:solidFill>
        </p:spPr>
        <p:txBody>
          <a:bodyPr wrap="square" rtlCol="0">
            <a:spAutoFit/>
          </a:bodyPr>
          <a:lstStyle/>
          <a:p>
            <a:r>
              <a:rPr lang="en-US" sz="1600" dirty="0">
                <a:solidFill>
                  <a:srgbClr val="0000FF"/>
                </a:solidFill>
              </a:rPr>
              <a:t>We mentioned Henle’s layer earlier in the context of the  OPL , when we noted that the terms were often (and erroneously) treated as synonyms. </a:t>
            </a:r>
            <a:r>
              <a:rPr lang="en-US" sz="1600" dirty="0">
                <a:solidFill>
                  <a:schemeClr val="accent1">
                    <a:lumMod val="40000"/>
                    <a:lumOff val="60000"/>
                  </a:schemeClr>
                </a:solidFill>
              </a:rPr>
              <a:t>Here’s why they’re not synonymous.     Recall that the OPL consists of the axonal processes of the PRs and the dendritic processes of the bipolar cells. (There’s some horizontal-cell processes in there as well.)</a:t>
            </a:r>
          </a:p>
        </p:txBody>
      </p:sp>
      <p:sp>
        <p:nvSpPr>
          <p:cNvPr id="3" name="Oval 2">
            <a:extLst>
              <a:ext uri="{FF2B5EF4-FFF2-40B4-BE49-F238E27FC236}">
                <a16:creationId xmlns:a16="http://schemas.microsoft.com/office/drawing/2014/main" id="{4771F07B-9BAE-46F8-9C04-B15C93B653E7}"/>
              </a:ext>
            </a:extLst>
          </p:cNvPr>
          <p:cNvSpPr/>
          <p:nvPr/>
        </p:nvSpPr>
        <p:spPr>
          <a:xfrm>
            <a:off x="2971800" y="5486398"/>
            <a:ext cx="1676400" cy="4240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5231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191</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6" name="Straight Arrow Connector 5">
            <a:extLst>
              <a:ext uri="{FF2B5EF4-FFF2-40B4-BE49-F238E27FC236}">
                <a16:creationId xmlns:a16="http://schemas.microsoft.com/office/drawing/2014/main" id="{C065D9AC-1F35-4B8E-8BC4-E08283BCB203}"/>
              </a:ext>
            </a:extLst>
          </p:cNvPr>
          <p:cNvCxnSpPr>
            <a:cxnSpLocks/>
          </p:cNvCxnSpPr>
          <p:nvPr/>
        </p:nvCxnSpPr>
        <p:spPr>
          <a:xfrm>
            <a:off x="4648200" y="23622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4E1BE9-A3D3-4463-9398-7768447AD73B}"/>
              </a:ext>
            </a:extLst>
          </p:cNvPr>
          <p:cNvCxnSpPr>
            <a:cxnSpLocks/>
          </p:cNvCxnSpPr>
          <p:nvPr/>
        </p:nvCxnSpPr>
        <p:spPr>
          <a:xfrm>
            <a:off x="48768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5FC405-CCC3-4404-AC4A-354E315DDB6C}"/>
              </a:ext>
            </a:extLst>
          </p:cNvPr>
          <p:cNvCxnSpPr>
            <a:cxnSpLocks/>
          </p:cNvCxnSpPr>
          <p:nvPr/>
        </p:nvCxnSpPr>
        <p:spPr>
          <a:xfrm>
            <a:off x="43434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B1377A-93C9-4590-B20C-5DC841969842}"/>
              </a:ext>
            </a:extLst>
          </p:cNvPr>
          <p:cNvCxnSpPr>
            <a:cxnSpLocks/>
          </p:cNvCxnSpPr>
          <p:nvPr/>
        </p:nvCxnSpPr>
        <p:spPr>
          <a:xfrm>
            <a:off x="40386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7B3F76-C9D3-4FAD-A8B7-D66C72860600}"/>
              </a:ext>
            </a:extLst>
          </p:cNvPr>
          <p:cNvCxnSpPr>
            <a:cxnSpLocks/>
          </p:cNvCxnSpPr>
          <p:nvPr/>
        </p:nvCxnSpPr>
        <p:spPr>
          <a:xfrm>
            <a:off x="51054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67F7A9-E25F-4F37-8081-13D074D20EC9}"/>
              </a:ext>
            </a:extLst>
          </p:cNvPr>
          <p:cNvSpPr txBox="1"/>
          <p:nvPr/>
        </p:nvSpPr>
        <p:spPr>
          <a:xfrm>
            <a:off x="2514600" y="2023790"/>
            <a:ext cx="4267258" cy="307777"/>
          </a:xfrm>
          <a:prstGeom prst="rect">
            <a:avLst/>
          </a:prstGeom>
          <a:noFill/>
        </p:spPr>
        <p:txBody>
          <a:bodyPr wrap="none" rtlCol="0">
            <a:spAutoFit/>
          </a:bodyPr>
          <a:lstStyle/>
          <a:p>
            <a:r>
              <a:rPr lang="en-US" sz="1400" dirty="0">
                <a:solidFill>
                  <a:srgbClr val="FFFF00"/>
                </a:solidFill>
              </a:rPr>
              <a:t>Demarcation between…Henle’s layer and the ONL</a:t>
            </a:r>
          </a:p>
        </p:txBody>
      </p:sp>
      <p:sp>
        <p:nvSpPr>
          <p:cNvPr id="23" name="TextBox 22">
            <a:extLst>
              <a:ext uri="{FF2B5EF4-FFF2-40B4-BE49-F238E27FC236}">
                <a16:creationId xmlns:a16="http://schemas.microsoft.com/office/drawing/2014/main" id="{76C77071-903E-43C3-AA3D-3C2D4242494C}"/>
              </a:ext>
            </a:extLst>
          </p:cNvPr>
          <p:cNvSpPr txBox="1"/>
          <p:nvPr/>
        </p:nvSpPr>
        <p:spPr>
          <a:xfrm>
            <a:off x="3747302" y="3231033"/>
            <a:ext cx="1705916" cy="385155"/>
          </a:xfrm>
          <a:prstGeom prst="rect">
            <a:avLst/>
          </a:prstGeom>
          <a:noFill/>
        </p:spPr>
        <p:txBody>
          <a:bodyPr wrap="none" rtlCol="0">
            <a:prstTxWarp prst="textArchUp">
              <a:avLst>
                <a:gd name="adj" fmla="val 10746592"/>
              </a:avLst>
            </a:prstTxWarp>
            <a:spAutoFit/>
          </a:bodyPr>
          <a:lstStyle/>
          <a:p>
            <a:pPr algn="ctr"/>
            <a:r>
              <a:rPr lang="en-US" sz="1400" dirty="0">
                <a:solidFill>
                  <a:srgbClr val="00B0F0"/>
                </a:solidFill>
              </a:rPr>
              <a:t>Outer nuclear layer</a:t>
            </a: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17" name="Left Brace 16">
            <a:extLst>
              <a:ext uri="{FF2B5EF4-FFF2-40B4-BE49-F238E27FC236}">
                <a16:creationId xmlns:a16="http://schemas.microsoft.com/office/drawing/2014/main" id="{843DC01E-5631-407B-9E30-8A53A53C4062}"/>
              </a:ext>
            </a:extLst>
          </p:cNvPr>
          <p:cNvSpPr/>
          <p:nvPr/>
        </p:nvSpPr>
        <p:spPr>
          <a:xfrm flipH="1">
            <a:off x="6227471" y="3059107"/>
            <a:ext cx="134951" cy="193136"/>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18" name="TextBox 17">
            <a:extLst>
              <a:ext uri="{FF2B5EF4-FFF2-40B4-BE49-F238E27FC236}">
                <a16:creationId xmlns:a16="http://schemas.microsoft.com/office/drawing/2014/main" id="{5960BC35-D606-4CAF-AC3D-95EF100E51C9}"/>
              </a:ext>
            </a:extLst>
          </p:cNvPr>
          <p:cNvSpPr txBox="1"/>
          <p:nvPr/>
        </p:nvSpPr>
        <p:spPr>
          <a:xfrm>
            <a:off x="6328241" y="2983756"/>
            <a:ext cx="1216936" cy="307777"/>
          </a:xfrm>
          <a:prstGeom prst="rect">
            <a:avLst/>
          </a:prstGeom>
          <a:noFill/>
        </p:spPr>
        <p:txBody>
          <a:bodyPr wrap="none" rtlCol="0">
            <a:spAutoFit/>
          </a:bodyPr>
          <a:lstStyle/>
          <a:p>
            <a:r>
              <a:rPr lang="en-US" sz="1400" dirty="0">
                <a:solidFill>
                  <a:schemeClr val="accent5">
                    <a:lumMod val="60000"/>
                    <a:lumOff val="40000"/>
                  </a:schemeClr>
                </a:solidFill>
              </a:rPr>
              <a:t>Henle’s layer</a:t>
            </a:r>
          </a:p>
        </p:txBody>
      </p:sp>
      <p:sp>
        <p:nvSpPr>
          <p:cNvPr id="19" name="TextBox 18">
            <a:extLst>
              <a:ext uri="{FF2B5EF4-FFF2-40B4-BE49-F238E27FC236}">
                <a16:creationId xmlns:a16="http://schemas.microsoft.com/office/drawing/2014/main" id="{D7D3A22C-B161-45B6-823D-2868FE787846}"/>
              </a:ext>
            </a:extLst>
          </p:cNvPr>
          <p:cNvSpPr txBox="1"/>
          <p:nvPr/>
        </p:nvSpPr>
        <p:spPr>
          <a:xfrm>
            <a:off x="457200" y="5029200"/>
            <a:ext cx="8398578" cy="830997"/>
          </a:xfrm>
          <a:prstGeom prst="rect">
            <a:avLst/>
          </a:prstGeom>
          <a:noFill/>
        </p:spPr>
        <p:txBody>
          <a:bodyPr wrap="square" rtlCol="0">
            <a:spAutoFit/>
          </a:bodyPr>
          <a:lstStyle/>
          <a:p>
            <a:r>
              <a:rPr lang="en-US" sz="1600" dirty="0">
                <a:solidFill>
                  <a:schemeClr val="bg1">
                    <a:lumMod val="75000"/>
                  </a:schemeClr>
                </a:solidFill>
              </a:rPr>
              <a:t>Look carefully at the remaining darker portion, and you will note the presence of a subtle demarcation line within it. (I will point it out on the next slide.) This line demarcates between the  outer nuclear layer  and  </a:t>
            </a:r>
            <a:r>
              <a:rPr lang="en-US" sz="1600" b="1" i="1" dirty="0"/>
              <a:t>Henle’s layer </a:t>
            </a:r>
            <a:r>
              <a:rPr lang="en-US" sz="1600" dirty="0">
                <a:solidFill>
                  <a:schemeClr val="bg1">
                    <a:lumMod val="75000"/>
                  </a:schemeClr>
                </a:solidFill>
              </a:rPr>
              <a:t>. </a:t>
            </a:r>
          </a:p>
        </p:txBody>
      </p:sp>
      <p:sp>
        <p:nvSpPr>
          <p:cNvPr id="20" name="TextBox 19">
            <a:extLst>
              <a:ext uri="{FF2B5EF4-FFF2-40B4-BE49-F238E27FC236}">
                <a16:creationId xmlns:a16="http://schemas.microsoft.com/office/drawing/2014/main" id="{87D44B89-B855-4B7E-9305-42C152AFEB66}"/>
              </a:ext>
            </a:extLst>
          </p:cNvPr>
          <p:cNvSpPr txBox="1"/>
          <p:nvPr/>
        </p:nvSpPr>
        <p:spPr>
          <a:xfrm>
            <a:off x="153958" y="4450631"/>
            <a:ext cx="8913842" cy="1077218"/>
          </a:xfrm>
          <a:prstGeom prst="rect">
            <a:avLst/>
          </a:prstGeom>
          <a:solidFill>
            <a:schemeClr val="accent1">
              <a:lumMod val="40000"/>
              <a:lumOff val="60000"/>
            </a:schemeClr>
          </a:solidFill>
        </p:spPr>
        <p:txBody>
          <a:bodyPr wrap="square" rtlCol="0">
            <a:spAutoFit/>
          </a:bodyPr>
          <a:lstStyle/>
          <a:p>
            <a:r>
              <a:rPr lang="en-US" sz="1600" dirty="0">
                <a:solidFill>
                  <a:srgbClr val="0000FF"/>
                </a:solidFill>
              </a:rPr>
              <a:t>We mentioned Henle’s layer earlier in the context of the  OPL , when we noted that the terms were often (and erroneously) treated as synonyms. </a:t>
            </a:r>
            <a:r>
              <a:rPr lang="en-US" sz="1600" dirty="0"/>
              <a:t>Here’s why they’re not synonymous.     Recall that the OPL consists of the axonal processes of the  PRs  and the dendritic processes of the  bipolar  cells. (There’s some  horizontal-cell processes in there as well.)</a:t>
            </a:r>
          </a:p>
        </p:txBody>
      </p:sp>
      <p:sp>
        <p:nvSpPr>
          <p:cNvPr id="3" name="Oval 2">
            <a:extLst>
              <a:ext uri="{FF2B5EF4-FFF2-40B4-BE49-F238E27FC236}">
                <a16:creationId xmlns:a16="http://schemas.microsoft.com/office/drawing/2014/main" id="{4771F07B-9BAE-46F8-9C04-B15C93B653E7}"/>
              </a:ext>
            </a:extLst>
          </p:cNvPr>
          <p:cNvSpPr/>
          <p:nvPr/>
        </p:nvSpPr>
        <p:spPr>
          <a:xfrm>
            <a:off x="2971800" y="5486398"/>
            <a:ext cx="1676400" cy="4240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1238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C8565-B418-4FD3-A068-3999554E98A9}"/>
              </a:ext>
            </a:extLst>
          </p:cNvPr>
          <p:cNvSpPr>
            <a:spLocks noGrp="1"/>
          </p:cNvSpPr>
          <p:nvPr>
            <p:ph type="sldNum" sz="quarter" idx="12"/>
          </p:nvPr>
        </p:nvSpPr>
        <p:spPr/>
        <p:txBody>
          <a:bodyPr/>
          <a:lstStyle/>
          <a:p>
            <a:fld id="{B3980EE3-C97C-4692-9850-71E63D20762E}" type="slidenum">
              <a:rPr lang="en-US" altLang="en-US" smtClean="0"/>
              <a:pPr/>
              <a:t>192</a:t>
            </a:fld>
            <a:endParaRPr lang="en-US" altLang="en-US"/>
          </a:p>
        </p:txBody>
      </p:sp>
      <p:sp>
        <p:nvSpPr>
          <p:cNvPr id="4" name="TextBox 3">
            <a:extLst>
              <a:ext uri="{FF2B5EF4-FFF2-40B4-BE49-F238E27FC236}">
                <a16:creationId xmlns:a16="http://schemas.microsoft.com/office/drawing/2014/main" id="{38273E6F-FF66-479E-8258-4C964B692143}"/>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pic>
        <p:nvPicPr>
          <p:cNvPr id="7" name="Picture 6">
            <a:extLst>
              <a:ext uri="{FF2B5EF4-FFF2-40B4-BE49-F238E27FC236}">
                <a16:creationId xmlns:a16="http://schemas.microsoft.com/office/drawing/2014/main" id="{207F4C04-BF34-44F9-8D9D-C16DE356C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562" y="1295400"/>
            <a:ext cx="7161242" cy="3198103"/>
          </a:xfrm>
          <a:prstGeom prst="rect">
            <a:avLst/>
          </a:prstGeom>
        </p:spPr>
      </p:pic>
      <p:sp>
        <p:nvSpPr>
          <p:cNvPr id="9" name="TextBox 8">
            <a:extLst>
              <a:ext uri="{FF2B5EF4-FFF2-40B4-BE49-F238E27FC236}">
                <a16:creationId xmlns:a16="http://schemas.microsoft.com/office/drawing/2014/main" id="{2F1CBC18-1538-4B50-83C3-39C851523BBA}"/>
              </a:ext>
            </a:extLst>
          </p:cNvPr>
          <p:cNvSpPr txBox="1"/>
          <p:nvPr/>
        </p:nvSpPr>
        <p:spPr>
          <a:xfrm>
            <a:off x="115078" y="4798303"/>
            <a:ext cx="8913842" cy="1077218"/>
          </a:xfrm>
          <a:prstGeom prst="rect">
            <a:avLst/>
          </a:prstGeom>
          <a:noFill/>
        </p:spPr>
        <p:txBody>
          <a:bodyPr wrap="square" rtlCol="0">
            <a:spAutoFit/>
          </a:bodyPr>
          <a:lstStyle/>
          <a:p>
            <a:r>
              <a:rPr lang="en-US" sz="1600" dirty="0">
                <a:solidFill>
                  <a:srgbClr val="0000FF"/>
                </a:solidFill>
              </a:rPr>
              <a:t>However, in the fovea/parafoveal region, the axonal processes of the PRs are elongated, and radiate directly away from the foveal center in all directions, running almost parallel to the retinal surface (see above). </a:t>
            </a:r>
            <a:r>
              <a:rPr lang="en-US" sz="1600" i="1" dirty="0"/>
              <a:t>These long, radially oriented axonal fibers comprise the Henle’s layer portion of the OPL. </a:t>
            </a:r>
          </a:p>
        </p:txBody>
      </p:sp>
      <p:sp>
        <p:nvSpPr>
          <p:cNvPr id="3" name="Rectangle: Rounded Corners 2">
            <a:extLst>
              <a:ext uri="{FF2B5EF4-FFF2-40B4-BE49-F238E27FC236}">
                <a16:creationId xmlns:a16="http://schemas.microsoft.com/office/drawing/2014/main" id="{953601E1-A6B7-4D96-B381-665CFA061E70}"/>
              </a:ext>
            </a:extLst>
          </p:cNvPr>
          <p:cNvSpPr/>
          <p:nvPr/>
        </p:nvSpPr>
        <p:spPr>
          <a:xfrm>
            <a:off x="3048000" y="1752600"/>
            <a:ext cx="2590800" cy="4572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tar: 5 Points 4">
            <a:extLst>
              <a:ext uri="{FF2B5EF4-FFF2-40B4-BE49-F238E27FC236}">
                <a16:creationId xmlns:a16="http://schemas.microsoft.com/office/drawing/2014/main" id="{AF79E7F7-91C6-4E39-9497-84EDB8018FEB}"/>
              </a:ext>
            </a:extLst>
          </p:cNvPr>
          <p:cNvSpPr/>
          <p:nvPr/>
        </p:nvSpPr>
        <p:spPr>
          <a:xfrm>
            <a:off x="8128244" y="2359903"/>
            <a:ext cx="723120" cy="609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7975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193</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6" name="Straight Arrow Connector 5">
            <a:extLst>
              <a:ext uri="{FF2B5EF4-FFF2-40B4-BE49-F238E27FC236}">
                <a16:creationId xmlns:a16="http://schemas.microsoft.com/office/drawing/2014/main" id="{C065D9AC-1F35-4B8E-8BC4-E08283BCB203}"/>
              </a:ext>
            </a:extLst>
          </p:cNvPr>
          <p:cNvCxnSpPr>
            <a:cxnSpLocks/>
          </p:cNvCxnSpPr>
          <p:nvPr/>
        </p:nvCxnSpPr>
        <p:spPr>
          <a:xfrm>
            <a:off x="4648200" y="23622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4E1BE9-A3D3-4463-9398-7768447AD73B}"/>
              </a:ext>
            </a:extLst>
          </p:cNvPr>
          <p:cNvCxnSpPr>
            <a:cxnSpLocks/>
          </p:cNvCxnSpPr>
          <p:nvPr/>
        </p:nvCxnSpPr>
        <p:spPr>
          <a:xfrm>
            <a:off x="48768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5FC405-CCC3-4404-AC4A-354E315DDB6C}"/>
              </a:ext>
            </a:extLst>
          </p:cNvPr>
          <p:cNvCxnSpPr>
            <a:cxnSpLocks/>
          </p:cNvCxnSpPr>
          <p:nvPr/>
        </p:nvCxnSpPr>
        <p:spPr>
          <a:xfrm>
            <a:off x="43434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B1377A-93C9-4590-B20C-5DC841969842}"/>
              </a:ext>
            </a:extLst>
          </p:cNvPr>
          <p:cNvCxnSpPr>
            <a:cxnSpLocks/>
          </p:cNvCxnSpPr>
          <p:nvPr/>
        </p:nvCxnSpPr>
        <p:spPr>
          <a:xfrm>
            <a:off x="40386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7B3F76-C9D3-4FAD-A8B7-D66C72860600}"/>
              </a:ext>
            </a:extLst>
          </p:cNvPr>
          <p:cNvCxnSpPr>
            <a:cxnSpLocks/>
          </p:cNvCxnSpPr>
          <p:nvPr/>
        </p:nvCxnSpPr>
        <p:spPr>
          <a:xfrm>
            <a:off x="51054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C77071-903E-43C3-AA3D-3C2D4242494C}"/>
              </a:ext>
            </a:extLst>
          </p:cNvPr>
          <p:cNvSpPr txBox="1"/>
          <p:nvPr/>
        </p:nvSpPr>
        <p:spPr>
          <a:xfrm>
            <a:off x="3747302" y="3231033"/>
            <a:ext cx="1705916" cy="385155"/>
          </a:xfrm>
          <a:prstGeom prst="rect">
            <a:avLst/>
          </a:prstGeom>
          <a:noFill/>
        </p:spPr>
        <p:txBody>
          <a:bodyPr wrap="none" rtlCol="0">
            <a:prstTxWarp prst="textArchUp">
              <a:avLst>
                <a:gd name="adj" fmla="val 10746592"/>
              </a:avLst>
            </a:prstTxWarp>
            <a:spAutoFit/>
          </a:bodyPr>
          <a:lstStyle/>
          <a:p>
            <a:pPr algn="ctr"/>
            <a:r>
              <a:rPr lang="en-US" sz="1400" dirty="0">
                <a:solidFill>
                  <a:srgbClr val="00B0F0"/>
                </a:solidFill>
              </a:rPr>
              <a:t>Outer nuclear layer</a:t>
            </a: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27" name="TextBox 26">
            <a:extLst>
              <a:ext uri="{FF2B5EF4-FFF2-40B4-BE49-F238E27FC236}">
                <a16:creationId xmlns:a16="http://schemas.microsoft.com/office/drawing/2014/main" id="{EF9AAEF3-3431-4DBA-9DA0-B21DB2949768}"/>
              </a:ext>
            </a:extLst>
          </p:cNvPr>
          <p:cNvSpPr txBox="1"/>
          <p:nvPr/>
        </p:nvSpPr>
        <p:spPr>
          <a:xfrm>
            <a:off x="2514600" y="2023790"/>
            <a:ext cx="4267258" cy="307777"/>
          </a:xfrm>
          <a:prstGeom prst="rect">
            <a:avLst/>
          </a:prstGeom>
          <a:noFill/>
        </p:spPr>
        <p:txBody>
          <a:bodyPr wrap="none" rtlCol="0">
            <a:spAutoFit/>
          </a:bodyPr>
          <a:lstStyle/>
          <a:p>
            <a:r>
              <a:rPr lang="en-US" sz="1400" dirty="0">
                <a:solidFill>
                  <a:srgbClr val="FFFF00"/>
                </a:solidFill>
              </a:rPr>
              <a:t>Demarcation between…Henle’s layer and the ONL</a:t>
            </a:r>
          </a:p>
        </p:txBody>
      </p:sp>
      <p:sp>
        <p:nvSpPr>
          <p:cNvPr id="25" name="TextBox 24">
            <a:extLst>
              <a:ext uri="{FF2B5EF4-FFF2-40B4-BE49-F238E27FC236}">
                <a16:creationId xmlns:a16="http://schemas.microsoft.com/office/drawing/2014/main" id="{84DBAA11-433D-42B6-A257-7335586FF883}"/>
              </a:ext>
            </a:extLst>
          </p:cNvPr>
          <p:cNvSpPr txBox="1"/>
          <p:nvPr/>
        </p:nvSpPr>
        <p:spPr>
          <a:xfrm>
            <a:off x="228600" y="4983868"/>
            <a:ext cx="8794602" cy="830997"/>
          </a:xfrm>
          <a:prstGeom prst="rect">
            <a:avLst/>
          </a:prstGeom>
          <a:noFill/>
        </p:spPr>
        <p:txBody>
          <a:bodyPr wrap="square" rtlCol="0">
            <a:spAutoFit/>
          </a:bodyPr>
          <a:lstStyle/>
          <a:p>
            <a:r>
              <a:rPr lang="en-US" sz="1600" dirty="0"/>
              <a:t>You can now appreciate the appearance of the OCT in the foveal region. The orientation of the PR axons leads the OCT to ‘see’ them as a layer separate and distinct from that of the bipolar-cell dendrites with which they form the outer plexus. </a:t>
            </a:r>
            <a:endParaRPr lang="en-US" sz="1600" dirty="0">
              <a:solidFill>
                <a:srgbClr val="0000FF"/>
              </a:solidFill>
            </a:endParaRPr>
          </a:p>
        </p:txBody>
      </p:sp>
    </p:spTree>
    <p:extLst>
      <p:ext uri="{BB962C8B-B14F-4D97-AF65-F5344CB8AC3E}">
        <p14:creationId xmlns:p14="http://schemas.microsoft.com/office/powerpoint/2010/main" val="42292897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194</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cxnSp>
        <p:nvCxnSpPr>
          <p:cNvPr id="6" name="Straight Arrow Connector 5">
            <a:extLst>
              <a:ext uri="{FF2B5EF4-FFF2-40B4-BE49-F238E27FC236}">
                <a16:creationId xmlns:a16="http://schemas.microsoft.com/office/drawing/2014/main" id="{C065D9AC-1F35-4B8E-8BC4-E08283BCB203}"/>
              </a:ext>
            </a:extLst>
          </p:cNvPr>
          <p:cNvCxnSpPr>
            <a:cxnSpLocks/>
          </p:cNvCxnSpPr>
          <p:nvPr/>
        </p:nvCxnSpPr>
        <p:spPr>
          <a:xfrm>
            <a:off x="4648200" y="23622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4E1BE9-A3D3-4463-9398-7768447AD73B}"/>
              </a:ext>
            </a:extLst>
          </p:cNvPr>
          <p:cNvCxnSpPr>
            <a:cxnSpLocks/>
          </p:cNvCxnSpPr>
          <p:nvPr/>
        </p:nvCxnSpPr>
        <p:spPr>
          <a:xfrm>
            <a:off x="48768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5FC405-CCC3-4404-AC4A-354E315DDB6C}"/>
              </a:ext>
            </a:extLst>
          </p:cNvPr>
          <p:cNvCxnSpPr>
            <a:cxnSpLocks/>
          </p:cNvCxnSpPr>
          <p:nvPr/>
        </p:nvCxnSpPr>
        <p:spPr>
          <a:xfrm>
            <a:off x="4343400" y="24384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B1377A-93C9-4590-B20C-5DC841969842}"/>
              </a:ext>
            </a:extLst>
          </p:cNvPr>
          <p:cNvCxnSpPr>
            <a:cxnSpLocks/>
          </p:cNvCxnSpPr>
          <p:nvPr/>
        </p:nvCxnSpPr>
        <p:spPr>
          <a:xfrm>
            <a:off x="40386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7B3F76-C9D3-4FAD-A8B7-D66C72860600}"/>
              </a:ext>
            </a:extLst>
          </p:cNvPr>
          <p:cNvCxnSpPr>
            <a:cxnSpLocks/>
          </p:cNvCxnSpPr>
          <p:nvPr/>
        </p:nvCxnSpPr>
        <p:spPr>
          <a:xfrm>
            <a:off x="5105400" y="2514600"/>
            <a:ext cx="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Left Brace 16">
            <a:extLst>
              <a:ext uri="{FF2B5EF4-FFF2-40B4-BE49-F238E27FC236}">
                <a16:creationId xmlns:a16="http://schemas.microsoft.com/office/drawing/2014/main" id="{DED944B7-CF8D-4D1B-82E0-24712C6BC7D2}"/>
              </a:ext>
            </a:extLst>
          </p:cNvPr>
          <p:cNvSpPr/>
          <p:nvPr/>
        </p:nvSpPr>
        <p:spPr>
          <a:xfrm flipH="1">
            <a:off x="6246456" y="2966341"/>
            <a:ext cx="152400" cy="100708"/>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18" name="TextBox 17">
            <a:extLst>
              <a:ext uri="{FF2B5EF4-FFF2-40B4-BE49-F238E27FC236}">
                <a16:creationId xmlns:a16="http://schemas.microsoft.com/office/drawing/2014/main" id="{F1C8E6B1-DB6C-47F0-83B5-A1A91E37711E}"/>
              </a:ext>
            </a:extLst>
          </p:cNvPr>
          <p:cNvSpPr txBox="1"/>
          <p:nvPr/>
        </p:nvSpPr>
        <p:spPr>
          <a:xfrm>
            <a:off x="6322656" y="2862806"/>
            <a:ext cx="2393604" cy="307777"/>
          </a:xfrm>
          <a:prstGeom prst="rect">
            <a:avLst/>
          </a:prstGeom>
          <a:noFill/>
        </p:spPr>
        <p:txBody>
          <a:bodyPr wrap="none" rtlCol="0">
            <a:spAutoFit/>
          </a:bodyPr>
          <a:lstStyle/>
          <a:p>
            <a:r>
              <a:rPr lang="en-US" sz="1400" i="1" dirty="0">
                <a:solidFill>
                  <a:schemeClr val="accent5">
                    <a:lumMod val="60000"/>
                    <a:lumOff val="40000"/>
                  </a:schemeClr>
                </a:solidFill>
              </a:rPr>
              <a:t>Dendritic</a:t>
            </a:r>
            <a:r>
              <a:rPr lang="en-US" sz="1400" dirty="0">
                <a:solidFill>
                  <a:schemeClr val="accent5">
                    <a:lumMod val="60000"/>
                    <a:lumOff val="40000"/>
                  </a:schemeClr>
                </a:solidFill>
              </a:rPr>
              <a:t> portion of the OPL</a:t>
            </a:r>
          </a:p>
        </p:txBody>
      </p:sp>
      <p:sp>
        <p:nvSpPr>
          <p:cNvPr id="19" name="TextBox 18">
            <a:extLst>
              <a:ext uri="{FF2B5EF4-FFF2-40B4-BE49-F238E27FC236}">
                <a16:creationId xmlns:a16="http://schemas.microsoft.com/office/drawing/2014/main" id="{A2EBB51C-4DCD-4A80-8AD0-BB9E514E706E}"/>
              </a:ext>
            </a:extLst>
          </p:cNvPr>
          <p:cNvSpPr txBox="1"/>
          <p:nvPr/>
        </p:nvSpPr>
        <p:spPr>
          <a:xfrm>
            <a:off x="6304727" y="3048000"/>
            <a:ext cx="2234907" cy="523220"/>
          </a:xfrm>
          <a:prstGeom prst="rect">
            <a:avLst/>
          </a:prstGeom>
          <a:noFill/>
        </p:spPr>
        <p:txBody>
          <a:bodyPr wrap="none" rtlCol="0">
            <a:spAutoFit/>
          </a:bodyPr>
          <a:lstStyle/>
          <a:p>
            <a:r>
              <a:rPr lang="en-US" sz="1400" i="1" dirty="0">
                <a:solidFill>
                  <a:schemeClr val="accent5">
                    <a:lumMod val="60000"/>
                    <a:lumOff val="40000"/>
                  </a:schemeClr>
                </a:solidFill>
              </a:rPr>
              <a:t>Axonal</a:t>
            </a:r>
            <a:r>
              <a:rPr lang="en-US" sz="1400" dirty="0">
                <a:solidFill>
                  <a:schemeClr val="accent5">
                    <a:lumMod val="60000"/>
                    <a:lumOff val="40000"/>
                  </a:schemeClr>
                </a:solidFill>
              </a:rPr>
              <a:t> portion of the OPL</a:t>
            </a:r>
          </a:p>
          <a:p>
            <a:r>
              <a:rPr lang="en-US" sz="1400" b="1" dirty="0">
                <a:solidFill>
                  <a:schemeClr val="bg1"/>
                </a:solidFill>
              </a:rPr>
              <a:t>        (aka Henle’s layer)</a:t>
            </a:r>
          </a:p>
        </p:txBody>
      </p:sp>
      <p:sp>
        <p:nvSpPr>
          <p:cNvPr id="20" name="Left Brace 19">
            <a:extLst>
              <a:ext uri="{FF2B5EF4-FFF2-40B4-BE49-F238E27FC236}">
                <a16:creationId xmlns:a16="http://schemas.microsoft.com/office/drawing/2014/main" id="{DE6000CB-65CB-4C57-9914-42169D0B4687}"/>
              </a:ext>
            </a:extLst>
          </p:cNvPr>
          <p:cNvSpPr/>
          <p:nvPr/>
        </p:nvSpPr>
        <p:spPr>
          <a:xfrm flipH="1">
            <a:off x="6227471" y="3059107"/>
            <a:ext cx="134951" cy="193136"/>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23" name="TextBox 22">
            <a:extLst>
              <a:ext uri="{FF2B5EF4-FFF2-40B4-BE49-F238E27FC236}">
                <a16:creationId xmlns:a16="http://schemas.microsoft.com/office/drawing/2014/main" id="{76C77071-903E-43C3-AA3D-3C2D4242494C}"/>
              </a:ext>
            </a:extLst>
          </p:cNvPr>
          <p:cNvSpPr txBox="1"/>
          <p:nvPr/>
        </p:nvSpPr>
        <p:spPr>
          <a:xfrm>
            <a:off x="3747302" y="3231033"/>
            <a:ext cx="1705916" cy="385155"/>
          </a:xfrm>
          <a:prstGeom prst="rect">
            <a:avLst/>
          </a:prstGeom>
          <a:noFill/>
        </p:spPr>
        <p:txBody>
          <a:bodyPr wrap="none" rtlCol="0">
            <a:prstTxWarp prst="textArchUp">
              <a:avLst>
                <a:gd name="adj" fmla="val 10746592"/>
              </a:avLst>
            </a:prstTxWarp>
            <a:spAutoFit/>
          </a:bodyPr>
          <a:lstStyle/>
          <a:p>
            <a:pPr algn="ctr"/>
            <a:r>
              <a:rPr lang="en-US" sz="1400" dirty="0">
                <a:solidFill>
                  <a:srgbClr val="00B0F0"/>
                </a:solidFill>
              </a:rPr>
              <a:t>Outer nuclear layer</a:t>
            </a: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27" name="TextBox 26">
            <a:extLst>
              <a:ext uri="{FF2B5EF4-FFF2-40B4-BE49-F238E27FC236}">
                <a16:creationId xmlns:a16="http://schemas.microsoft.com/office/drawing/2014/main" id="{EF9AAEF3-3431-4DBA-9DA0-B21DB2949768}"/>
              </a:ext>
            </a:extLst>
          </p:cNvPr>
          <p:cNvSpPr txBox="1"/>
          <p:nvPr/>
        </p:nvSpPr>
        <p:spPr>
          <a:xfrm>
            <a:off x="2514600" y="2023790"/>
            <a:ext cx="4267258" cy="307777"/>
          </a:xfrm>
          <a:prstGeom prst="rect">
            <a:avLst/>
          </a:prstGeom>
          <a:noFill/>
        </p:spPr>
        <p:txBody>
          <a:bodyPr wrap="none" rtlCol="0">
            <a:spAutoFit/>
          </a:bodyPr>
          <a:lstStyle/>
          <a:p>
            <a:r>
              <a:rPr lang="en-US" sz="1400" dirty="0">
                <a:solidFill>
                  <a:srgbClr val="FFFF00"/>
                </a:solidFill>
              </a:rPr>
              <a:t>Demarcation between…Henle’s layer and the ONL</a:t>
            </a:r>
          </a:p>
        </p:txBody>
      </p:sp>
      <p:sp>
        <p:nvSpPr>
          <p:cNvPr id="25" name="TextBox 24">
            <a:extLst>
              <a:ext uri="{FF2B5EF4-FFF2-40B4-BE49-F238E27FC236}">
                <a16:creationId xmlns:a16="http://schemas.microsoft.com/office/drawing/2014/main" id="{84DBAA11-433D-42B6-A257-7335586FF883}"/>
              </a:ext>
            </a:extLst>
          </p:cNvPr>
          <p:cNvSpPr txBox="1"/>
          <p:nvPr/>
        </p:nvSpPr>
        <p:spPr>
          <a:xfrm>
            <a:off x="228600" y="4983868"/>
            <a:ext cx="8794602" cy="1323439"/>
          </a:xfrm>
          <a:prstGeom prst="rect">
            <a:avLst/>
          </a:prstGeom>
          <a:noFill/>
        </p:spPr>
        <p:txBody>
          <a:bodyPr wrap="square" rtlCol="0">
            <a:spAutoFit/>
          </a:bodyPr>
          <a:lstStyle/>
          <a:p>
            <a:r>
              <a:rPr lang="en-US" sz="1600" dirty="0"/>
              <a:t>You can now appreciate the appearance of the OCT in the foveal region. The orientation of the PR axons leads the OCT to ‘see’ them as a layer separate and distinct from that of the bipolar-cell dendrites with which they form the outer plexus. </a:t>
            </a:r>
            <a:r>
              <a:rPr lang="en-US" sz="1600" dirty="0">
                <a:solidFill>
                  <a:srgbClr val="0000FF"/>
                </a:solidFill>
              </a:rPr>
              <a:t>This is why it’s misleading to treat the terms </a:t>
            </a:r>
            <a:r>
              <a:rPr lang="en-US" sz="1600" i="1" dirty="0">
                <a:solidFill>
                  <a:srgbClr val="0000FF"/>
                </a:solidFill>
              </a:rPr>
              <a:t>Henle’s layer </a:t>
            </a:r>
            <a:r>
              <a:rPr lang="en-US" sz="1600" dirty="0">
                <a:solidFill>
                  <a:srgbClr val="0000FF"/>
                </a:solidFill>
              </a:rPr>
              <a:t>and </a:t>
            </a:r>
            <a:r>
              <a:rPr lang="en-US" sz="1600" i="1" dirty="0">
                <a:solidFill>
                  <a:srgbClr val="0000FF"/>
                </a:solidFill>
              </a:rPr>
              <a:t>OPL</a:t>
            </a:r>
            <a:r>
              <a:rPr lang="en-US" sz="1600" dirty="0">
                <a:solidFill>
                  <a:srgbClr val="0000FF"/>
                </a:solidFill>
              </a:rPr>
              <a:t> as synonyms: Technically speaking, </a:t>
            </a:r>
            <a:r>
              <a:rPr lang="en-US" sz="1600" u="sng" dirty="0">
                <a:solidFill>
                  <a:srgbClr val="0000FF"/>
                </a:solidFill>
              </a:rPr>
              <a:t>Henle’s layer is the axonal portion of the OPL in the foveal and parafoveal region</a:t>
            </a:r>
            <a:r>
              <a:rPr lang="en-US" sz="1600" u="sng" dirty="0"/>
              <a:t>.</a:t>
            </a:r>
            <a:endParaRPr lang="en-US" sz="1600" u="sng" dirty="0">
              <a:solidFill>
                <a:srgbClr val="0000FF"/>
              </a:solidFill>
            </a:endParaRPr>
          </a:p>
        </p:txBody>
      </p:sp>
    </p:spTree>
    <p:extLst>
      <p:ext uri="{BB962C8B-B14F-4D97-AF65-F5344CB8AC3E}">
        <p14:creationId xmlns:p14="http://schemas.microsoft.com/office/powerpoint/2010/main" val="274545741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62769-3AD1-4509-8210-B8842819888E}"/>
              </a:ext>
            </a:extLst>
          </p:cNvPr>
          <p:cNvSpPr>
            <a:spLocks noGrp="1"/>
          </p:cNvSpPr>
          <p:nvPr>
            <p:ph type="sldNum" sz="quarter" idx="12"/>
          </p:nvPr>
        </p:nvSpPr>
        <p:spPr/>
        <p:txBody>
          <a:bodyPr/>
          <a:lstStyle/>
          <a:p>
            <a:fld id="{B3980EE3-C97C-4692-9850-71E63D20762E}" type="slidenum">
              <a:rPr lang="en-US" altLang="en-US" smtClean="0"/>
              <a:pPr/>
              <a:t>195</a:t>
            </a:fld>
            <a:endParaRPr lang="en-US" altLang="en-US"/>
          </a:p>
        </p:txBody>
      </p:sp>
      <p:sp>
        <p:nvSpPr>
          <p:cNvPr id="5" name="TextBox 4">
            <a:extLst>
              <a:ext uri="{FF2B5EF4-FFF2-40B4-BE49-F238E27FC236}">
                <a16:creationId xmlns:a16="http://schemas.microsoft.com/office/drawing/2014/main" id="{5A5B65E5-EC1B-4B7F-9A2F-A95D83121E06}"/>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pic>
        <p:nvPicPr>
          <p:cNvPr id="8" name="Picture 2" descr="Neuroretinitis - EyeWiki">
            <a:extLst>
              <a:ext uri="{FF2B5EF4-FFF2-40B4-BE49-F238E27FC236}">
                <a16:creationId xmlns:a16="http://schemas.microsoft.com/office/drawing/2014/main" id="{A55A8BB6-B7E9-42C5-95F1-D31BC18EC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3811261" cy="35813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C70BFC-6701-4730-BE6C-F374256E5AC6}"/>
              </a:ext>
            </a:extLst>
          </p:cNvPr>
          <p:cNvSpPr txBox="1"/>
          <p:nvPr/>
        </p:nvSpPr>
        <p:spPr>
          <a:xfrm>
            <a:off x="568740" y="4539854"/>
            <a:ext cx="8041860" cy="1077218"/>
          </a:xfrm>
          <a:prstGeom prst="rect">
            <a:avLst/>
          </a:prstGeom>
          <a:noFill/>
        </p:spPr>
        <p:txBody>
          <a:bodyPr wrap="square" rtlCol="0">
            <a:spAutoFit/>
          </a:bodyPr>
          <a:lstStyle/>
          <a:p>
            <a:r>
              <a:rPr lang="en-US" sz="1600" dirty="0"/>
              <a:t>Highly relevant sidebar: The condition depicted above is </a:t>
            </a:r>
            <a:r>
              <a:rPr lang="en-US" sz="1600" i="1" dirty="0"/>
              <a:t>neuroretinitis</a:t>
            </a:r>
            <a:r>
              <a:rPr lang="en-US" sz="1600" dirty="0"/>
              <a:t>. (The </a:t>
            </a:r>
            <a:r>
              <a:rPr lang="en-US" sz="1600" i="1" dirty="0"/>
              <a:t>neuro-</a:t>
            </a:r>
            <a:r>
              <a:rPr lang="en-US" sz="1600" dirty="0"/>
              <a:t> part refers to the ONH swelling.) The classic cause is infection with </a:t>
            </a:r>
            <a:r>
              <a:rPr lang="en-US" sz="1600" i="1" dirty="0"/>
              <a:t>Bartonella </a:t>
            </a:r>
            <a:r>
              <a:rPr lang="en-US" sz="1600" i="1" dirty="0" err="1"/>
              <a:t>henslae</a:t>
            </a:r>
            <a:r>
              <a:rPr lang="en-US" sz="1600" dirty="0"/>
              <a:t>; it is a form of </a:t>
            </a:r>
            <a:r>
              <a:rPr lang="en-US" sz="1600" i="1" dirty="0"/>
              <a:t>cat-scratch disease</a:t>
            </a:r>
            <a:r>
              <a:rPr lang="en-US" sz="1600" dirty="0"/>
              <a:t>. The descriptive term for the appearance of the macula in neuroretinitis is a </a:t>
            </a:r>
            <a:r>
              <a:rPr lang="en-US" sz="1600" i="1" dirty="0"/>
              <a:t>macular star</a:t>
            </a:r>
            <a:r>
              <a:rPr lang="en-US" sz="1600" dirty="0"/>
              <a:t>. </a:t>
            </a:r>
            <a:endParaRPr lang="en-US" sz="1600" dirty="0">
              <a:solidFill>
                <a:srgbClr val="0000FF"/>
              </a:solidFill>
            </a:endParaRPr>
          </a:p>
        </p:txBody>
      </p:sp>
    </p:spTree>
    <p:extLst>
      <p:ext uri="{BB962C8B-B14F-4D97-AF65-F5344CB8AC3E}">
        <p14:creationId xmlns:p14="http://schemas.microsoft.com/office/powerpoint/2010/main" val="143929014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62769-3AD1-4509-8210-B8842819888E}"/>
              </a:ext>
            </a:extLst>
          </p:cNvPr>
          <p:cNvSpPr>
            <a:spLocks noGrp="1"/>
          </p:cNvSpPr>
          <p:nvPr>
            <p:ph type="sldNum" sz="quarter" idx="12"/>
          </p:nvPr>
        </p:nvSpPr>
        <p:spPr/>
        <p:txBody>
          <a:bodyPr/>
          <a:lstStyle/>
          <a:p>
            <a:fld id="{B3980EE3-C97C-4692-9850-71E63D20762E}" type="slidenum">
              <a:rPr lang="en-US" altLang="en-US" smtClean="0"/>
              <a:pPr/>
              <a:t>196</a:t>
            </a:fld>
            <a:endParaRPr lang="en-US" altLang="en-US"/>
          </a:p>
        </p:txBody>
      </p:sp>
      <p:sp>
        <p:nvSpPr>
          <p:cNvPr id="5" name="TextBox 4">
            <a:extLst>
              <a:ext uri="{FF2B5EF4-FFF2-40B4-BE49-F238E27FC236}">
                <a16:creationId xmlns:a16="http://schemas.microsoft.com/office/drawing/2014/main" id="{5A5B65E5-EC1B-4B7F-9A2F-A95D83121E06}"/>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pic>
        <p:nvPicPr>
          <p:cNvPr id="8" name="Picture 2" descr="Neuroretinitis - EyeWiki">
            <a:extLst>
              <a:ext uri="{FF2B5EF4-FFF2-40B4-BE49-F238E27FC236}">
                <a16:creationId xmlns:a16="http://schemas.microsoft.com/office/drawing/2014/main" id="{A55A8BB6-B7E9-42C5-95F1-D31BC18EC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3811261" cy="35813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C70BFC-6701-4730-BE6C-F374256E5AC6}"/>
              </a:ext>
            </a:extLst>
          </p:cNvPr>
          <p:cNvSpPr txBox="1"/>
          <p:nvPr/>
        </p:nvSpPr>
        <p:spPr>
          <a:xfrm>
            <a:off x="568740" y="4539854"/>
            <a:ext cx="8041860" cy="1815882"/>
          </a:xfrm>
          <a:prstGeom prst="rect">
            <a:avLst/>
          </a:prstGeom>
          <a:noFill/>
        </p:spPr>
        <p:txBody>
          <a:bodyPr wrap="square" rtlCol="0">
            <a:spAutoFit/>
          </a:bodyPr>
          <a:lstStyle/>
          <a:p>
            <a:r>
              <a:rPr lang="en-US" sz="1600" dirty="0"/>
              <a:t>Highly relevant sidebar: The condition depicted above is </a:t>
            </a:r>
            <a:r>
              <a:rPr lang="en-US" sz="1600" i="1" dirty="0"/>
              <a:t>neuroretinitis</a:t>
            </a:r>
            <a:r>
              <a:rPr lang="en-US" sz="1600" dirty="0"/>
              <a:t>. (The </a:t>
            </a:r>
            <a:r>
              <a:rPr lang="en-US" sz="1600" i="1" dirty="0"/>
              <a:t>neuro-</a:t>
            </a:r>
            <a:r>
              <a:rPr lang="en-US" sz="1600" dirty="0"/>
              <a:t> part refers to the ONH swelling.) The classic cause is infection with </a:t>
            </a:r>
            <a:r>
              <a:rPr lang="en-US" sz="1600" i="1" dirty="0"/>
              <a:t>Bartonella </a:t>
            </a:r>
            <a:r>
              <a:rPr lang="en-US" sz="1600" i="1" dirty="0" err="1"/>
              <a:t>henslae</a:t>
            </a:r>
            <a:r>
              <a:rPr lang="en-US" sz="1600" dirty="0"/>
              <a:t>; it is a form of </a:t>
            </a:r>
            <a:r>
              <a:rPr lang="en-US" sz="1600" i="1" dirty="0"/>
              <a:t>cat-scratch disease</a:t>
            </a:r>
            <a:r>
              <a:rPr lang="en-US" sz="1600" dirty="0"/>
              <a:t>. The descriptive term for the appearance of the macula in neuroretinitis is a </a:t>
            </a:r>
            <a:r>
              <a:rPr lang="en-US" sz="1600" i="1" dirty="0"/>
              <a:t>macular star</a:t>
            </a:r>
            <a:r>
              <a:rPr lang="en-US" sz="1600" dirty="0"/>
              <a:t>. </a:t>
            </a:r>
          </a:p>
          <a:p>
            <a:endParaRPr lang="en-US" sz="1600" dirty="0">
              <a:solidFill>
                <a:srgbClr val="0000FF"/>
              </a:solidFill>
            </a:endParaRPr>
          </a:p>
          <a:p>
            <a:r>
              <a:rPr lang="en-US" sz="1600" dirty="0">
                <a:solidFill>
                  <a:srgbClr val="0000FF"/>
                </a:solidFill>
              </a:rPr>
              <a:t>The point of this sidebar: The reason a macular star look the way it does is that the exudate is located in Henle’s layer, and thus it mirrors Henle’s radial orientation.</a:t>
            </a:r>
          </a:p>
        </p:txBody>
      </p:sp>
    </p:spTree>
    <p:extLst>
      <p:ext uri="{BB962C8B-B14F-4D97-AF65-F5344CB8AC3E}">
        <p14:creationId xmlns:p14="http://schemas.microsoft.com/office/powerpoint/2010/main" val="9827773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197</a:t>
            </a:fld>
            <a:endParaRPr lang="en-US" altLang="en-US"/>
          </a:p>
        </p:txBody>
      </p:sp>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8" name="Rectangle 7">
            <a:extLst>
              <a:ext uri="{FF2B5EF4-FFF2-40B4-BE49-F238E27FC236}">
                <a16:creationId xmlns:a16="http://schemas.microsoft.com/office/drawing/2014/main" id="{8CF44439-7800-4F03-8AAD-83A426845132}"/>
              </a:ext>
            </a:extLst>
          </p:cNvPr>
          <p:cNvSpPr/>
          <p:nvPr/>
        </p:nvSpPr>
        <p:spPr>
          <a:xfrm>
            <a:off x="0" y="1143000"/>
            <a:ext cx="4638675" cy="41413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a:extLst>
              <a:ext uri="{FF2B5EF4-FFF2-40B4-BE49-F238E27FC236}">
                <a16:creationId xmlns:a16="http://schemas.microsoft.com/office/drawing/2014/main" id="{4F944458-EC8E-4CBB-83FD-32ABB37BA8A7}"/>
              </a:ext>
            </a:extLst>
          </p:cNvPr>
          <p:cNvSpPr txBox="1"/>
          <p:nvPr/>
        </p:nvSpPr>
        <p:spPr>
          <a:xfrm>
            <a:off x="224037" y="5377135"/>
            <a:ext cx="8745264" cy="369332"/>
          </a:xfrm>
          <a:prstGeom prst="rect">
            <a:avLst/>
          </a:prstGeom>
          <a:noFill/>
        </p:spPr>
        <p:txBody>
          <a:bodyPr wrap="square" rtlCol="0">
            <a:spAutoFit/>
          </a:bodyPr>
          <a:lstStyle/>
          <a:p>
            <a:r>
              <a:rPr lang="en-US" i="1" dirty="0">
                <a:solidFill>
                  <a:srgbClr val="0000FF"/>
                </a:solidFill>
              </a:rPr>
              <a:t>Make a connection in your head between the clinical appearance of a macular star…</a:t>
            </a:r>
            <a:endParaRPr lang="en-US" dirty="0">
              <a:solidFill>
                <a:srgbClr val="0000FF"/>
              </a:solidFill>
            </a:endParaRPr>
          </a:p>
        </p:txBody>
      </p:sp>
      <p:pic>
        <p:nvPicPr>
          <p:cNvPr id="7" name="Picture 2" descr="Neuroretinitis - EyeWiki">
            <a:extLst>
              <a:ext uri="{FF2B5EF4-FFF2-40B4-BE49-F238E27FC236}">
                <a16:creationId xmlns:a16="http://schemas.microsoft.com/office/drawing/2014/main" id="{7669916F-2590-4A95-B307-D7C86F0DB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3811261"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6991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198</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8382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7" name="Left Brace 16">
            <a:extLst>
              <a:ext uri="{FF2B5EF4-FFF2-40B4-BE49-F238E27FC236}">
                <a16:creationId xmlns:a16="http://schemas.microsoft.com/office/drawing/2014/main" id="{DED944B7-CF8D-4D1B-82E0-24712C6BC7D2}"/>
              </a:ext>
            </a:extLst>
          </p:cNvPr>
          <p:cNvSpPr/>
          <p:nvPr/>
        </p:nvSpPr>
        <p:spPr>
          <a:xfrm flipH="1">
            <a:off x="6246456" y="2432941"/>
            <a:ext cx="152400" cy="100708"/>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18" name="TextBox 17">
            <a:extLst>
              <a:ext uri="{FF2B5EF4-FFF2-40B4-BE49-F238E27FC236}">
                <a16:creationId xmlns:a16="http://schemas.microsoft.com/office/drawing/2014/main" id="{F1C8E6B1-DB6C-47F0-83B5-A1A91E37711E}"/>
              </a:ext>
            </a:extLst>
          </p:cNvPr>
          <p:cNvSpPr txBox="1"/>
          <p:nvPr/>
        </p:nvSpPr>
        <p:spPr>
          <a:xfrm>
            <a:off x="6322656" y="2329406"/>
            <a:ext cx="2393604" cy="307777"/>
          </a:xfrm>
          <a:prstGeom prst="rect">
            <a:avLst/>
          </a:prstGeom>
          <a:noFill/>
        </p:spPr>
        <p:txBody>
          <a:bodyPr wrap="none" rtlCol="0">
            <a:spAutoFit/>
          </a:bodyPr>
          <a:lstStyle/>
          <a:p>
            <a:r>
              <a:rPr lang="en-US" sz="1400" i="1" dirty="0">
                <a:solidFill>
                  <a:schemeClr val="accent5">
                    <a:lumMod val="60000"/>
                    <a:lumOff val="40000"/>
                  </a:schemeClr>
                </a:solidFill>
              </a:rPr>
              <a:t>Dendritic</a:t>
            </a:r>
            <a:r>
              <a:rPr lang="en-US" sz="1400" dirty="0">
                <a:solidFill>
                  <a:schemeClr val="accent5">
                    <a:lumMod val="60000"/>
                    <a:lumOff val="40000"/>
                  </a:schemeClr>
                </a:solidFill>
              </a:rPr>
              <a:t> portion of the OPL</a:t>
            </a:r>
          </a:p>
        </p:txBody>
      </p:sp>
      <p:sp>
        <p:nvSpPr>
          <p:cNvPr id="19" name="TextBox 18">
            <a:extLst>
              <a:ext uri="{FF2B5EF4-FFF2-40B4-BE49-F238E27FC236}">
                <a16:creationId xmlns:a16="http://schemas.microsoft.com/office/drawing/2014/main" id="{A2EBB51C-4DCD-4A80-8AD0-BB9E514E706E}"/>
              </a:ext>
            </a:extLst>
          </p:cNvPr>
          <p:cNvSpPr txBox="1"/>
          <p:nvPr/>
        </p:nvSpPr>
        <p:spPr>
          <a:xfrm>
            <a:off x="6304727" y="2514600"/>
            <a:ext cx="2234907" cy="307777"/>
          </a:xfrm>
          <a:prstGeom prst="rect">
            <a:avLst/>
          </a:prstGeom>
          <a:noFill/>
        </p:spPr>
        <p:txBody>
          <a:bodyPr wrap="none" rtlCol="0">
            <a:spAutoFit/>
          </a:bodyPr>
          <a:lstStyle/>
          <a:p>
            <a:r>
              <a:rPr lang="en-US" sz="1400" i="1" dirty="0">
                <a:solidFill>
                  <a:schemeClr val="accent5">
                    <a:lumMod val="60000"/>
                    <a:lumOff val="40000"/>
                  </a:schemeClr>
                </a:solidFill>
              </a:rPr>
              <a:t>Axonal</a:t>
            </a:r>
            <a:r>
              <a:rPr lang="en-US" sz="1400" dirty="0">
                <a:solidFill>
                  <a:schemeClr val="accent5">
                    <a:lumMod val="60000"/>
                    <a:lumOff val="40000"/>
                  </a:schemeClr>
                </a:solidFill>
              </a:rPr>
              <a:t> portion of the OPL</a:t>
            </a:r>
          </a:p>
        </p:txBody>
      </p:sp>
      <p:sp>
        <p:nvSpPr>
          <p:cNvPr id="20" name="Left Brace 19">
            <a:extLst>
              <a:ext uri="{FF2B5EF4-FFF2-40B4-BE49-F238E27FC236}">
                <a16:creationId xmlns:a16="http://schemas.microsoft.com/office/drawing/2014/main" id="{DE6000CB-65CB-4C57-9914-42169D0B4687}"/>
              </a:ext>
            </a:extLst>
          </p:cNvPr>
          <p:cNvSpPr/>
          <p:nvPr/>
        </p:nvSpPr>
        <p:spPr>
          <a:xfrm flipH="1">
            <a:off x="6227471" y="2525707"/>
            <a:ext cx="134951" cy="193136"/>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28223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35022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8" name="Rectangle 7">
            <a:extLst>
              <a:ext uri="{FF2B5EF4-FFF2-40B4-BE49-F238E27FC236}">
                <a16:creationId xmlns:a16="http://schemas.microsoft.com/office/drawing/2014/main" id="{8CF44439-7800-4F03-8AAD-83A426845132}"/>
              </a:ext>
            </a:extLst>
          </p:cNvPr>
          <p:cNvSpPr/>
          <p:nvPr/>
        </p:nvSpPr>
        <p:spPr>
          <a:xfrm>
            <a:off x="0" y="609600"/>
            <a:ext cx="4638675" cy="41413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a:extLst>
              <a:ext uri="{FF2B5EF4-FFF2-40B4-BE49-F238E27FC236}">
                <a16:creationId xmlns:a16="http://schemas.microsoft.com/office/drawing/2014/main" id="{4F944458-EC8E-4CBB-83FD-32ABB37BA8A7}"/>
              </a:ext>
            </a:extLst>
          </p:cNvPr>
          <p:cNvSpPr txBox="1"/>
          <p:nvPr/>
        </p:nvSpPr>
        <p:spPr>
          <a:xfrm>
            <a:off x="224037" y="5377135"/>
            <a:ext cx="8745264" cy="646331"/>
          </a:xfrm>
          <a:prstGeom prst="rect">
            <a:avLst/>
          </a:prstGeom>
          <a:noFill/>
        </p:spPr>
        <p:txBody>
          <a:bodyPr wrap="square" rtlCol="0">
            <a:spAutoFit/>
          </a:bodyPr>
          <a:lstStyle/>
          <a:p>
            <a:r>
              <a:rPr lang="en-US" i="1" dirty="0">
                <a:solidFill>
                  <a:srgbClr val="0000FF"/>
                </a:solidFill>
              </a:rPr>
              <a:t>Make a connection in your head between the clinical appearance of a macular star… </a:t>
            </a:r>
            <a:r>
              <a:rPr lang="en-US" i="1" dirty="0"/>
              <a:t>and the OCT appearance of Henle’s layer. </a:t>
            </a:r>
            <a:endParaRPr lang="en-US" dirty="0">
              <a:solidFill>
                <a:srgbClr val="0000FF"/>
              </a:solidFill>
            </a:endParaRPr>
          </a:p>
        </p:txBody>
      </p:sp>
      <p:pic>
        <p:nvPicPr>
          <p:cNvPr id="14" name="Picture 2" descr="Neuroretinitis - EyeWiki">
            <a:extLst>
              <a:ext uri="{FF2B5EF4-FFF2-40B4-BE49-F238E27FC236}">
                <a16:creationId xmlns:a16="http://schemas.microsoft.com/office/drawing/2014/main" id="{7A3FDA4E-77B0-4676-A6E4-FA0992091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11261"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474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199</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8382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7" name="Left Brace 16">
            <a:extLst>
              <a:ext uri="{FF2B5EF4-FFF2-40B4-BE49-F238E27FC236}">
                <a16:creationId xmlns:a16="http://schemas.microsoft.com/office/drawing/2014/main" id="{DED944B7-CF8D-4D1B-82E0-24712C6BC7D2}"/>
              </a:ext>
            </a:extLst>
          </p:cNvPr>
          <p:cNvSpPr/>
          <p:nvPr/>
        </p:nvSpPr>
        <p:spPr>
          <a:xfrm flipH="1">
            <a:off x="6246456" y="2432941"/>
            <a:ext cx="152400" cy="100708"/>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18" name="TextBox 17">
            <a:extLst>
              <a:ext uri="{FF2B5EF4-FFF2-40B4-BE49-F238E27FC236}">
                <a16:creationId xmlns:a16="http://schemas.microsoft.com/office/drawing/2014/main" id="{F1C8E6B1-DB6C-47F0-83B5-A1A91E37711E}"/>
              </a:ext>
            </a:extLst>
          </p:cNvPr>
          <p:cNvSpPr txBox="1"/>
          <p:nvPr/>
        </p:nvSpPr>
        <p:spPr>
          <a:xfrm>
            <a:off x="6322656" y="2329406"/>
            <a:ext cx="2393604" cy="307777"/>
          </a:xfrm>
          <a:prstGeom prst="rect">
            <a:avLst/>
          </a:prstGeom>
          <a:noFill/>
        </p:spPr>
        <p:txBody>
          <a:bodyPr wrap="none" rtlCol="0">
            <a:spAutoFit/>
          </a:bodyPr>
          <a:lstStyle/>
          <a:p>
            <a:r>
              <a:rPr lang="en-US" sz="1400" i="1" dirty="0">
                <a:solidFill>
                  <a:schemeClr val="accent5">
                    <a:lumMod val="60000"/>
                    <a:lumOff val="40000"/>
                  </a:schemeClr>
                </a:solidFill>
              </a:rPr>
              <a:t>Dendritic</a:t>
            </a:r>
            <a:r>
              <a:rPr lang="en-US" sz="1400" dirty="0">
                <a:solidFill>
                  <a:schemeClr val="accent5">
                    <a:lumMod val="60000"/>
                    <a:lumOff val="40000"/>
                  </a:schemeClr>
                </a:solidFill>
              </a:rPr>
              <a:t> portion of the OPL</a:t>
            </a:r>
          </a:p>
        </p:txBody>
      </p:sp>
      <p:sp>
        <p:nvSpPr>
          <p:cNvPr id="19" name="TextBox 18">
            <a:extLst>
              <a:ext uri="{FF2B5EF4-FFF2-40B4-BE49-F238E27FC236}">
                <a16:creationId xmlns:a16="http://schemas.microsoft.com/office/drawing/2014/main" id="{A2EBB51C-4DCD-4A80-8AD0-BB9E514E706E}"/>
              </a:ext>
            </a:extLst>
          </p:cNvPr>
          <p:cNvSpPr txBox="1"/>
          <p:nvPr/>
        </p:nvSpPr>
        <p:spPr>
          <a:xfrm>
            <a:off x="6304727" y="2514600"/>
            <a:ext cx="2234907" cy="307777"/>
          </a:xfrm>
          <a:prstGeom prst="rect">
            <a:avLst/>
          </a:prstGeom>
          <a:noFill/>
        </p:spPr>
        <p:txBody>
          <a:bodyPr wrap="none" rtlCol="0">
            <a:spAutoFit/>
          </a:bodyPr>
          <a:lstStyle/>
          <a:p>
            <a:r>
              <a:rPr lang="en-US" sz="1400" i="1" dirty="0">
                <a:solidFill>
                  <a:schemeClr val="accent5">
                    <a:lumMod val="60000"/>
                    <a:lumOff val="40000"/>
                  </a:schemeClr>
                </a:solidFill>
              </a:rPr>
              <a:t>Axonal</a:t>
            </a:r>
            <a:r>
              <a:rPr lang="en-US" sz="1400" dirty="0">
                <a:solidFill>
                  <a:schemeClr val="accent5">
                    <a:lumMod val="60000"/>
                    <a:lumOff val="40000"/>
                  </a:schemeClr>
                </a:solidFill>
              </a:rPr>
              <a:t> portion of the OPL</a:t>
            </a:r>
          </a:p>
        </p:txBody>
      </p:sp>
      <p:sp>
        <p:nvSpPr>
          <p:cNvPr id="20" name="Left Brace 19">
            <a:extLst>
              <a:ext uri="{FF2B5EF4-FFF2-40B4-BE49-F238E27FC236}">
                <a16:creationId xmlns:a16="http://schemas.microsoft.com/office/drawing/2014/main" id="{DE6000CB-65CB-4C57-9914-42169D0B4687}"/>
              </a:ext>
            </a:extLst>
          </p:cNvPr>
          <p:cNvSpPr/>
          <p:nvPr/>
        </p:nvSpPr>
        <p:spPr>
          <a:xfrm flipH="1">
            <a:off x="6227471" y="2525707"/>
            <a:ext cx="134951" cy="193136"/>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28223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35022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8" name="Rectangle 7">
            <a:extLst>
              <a:ext uri="{FF2B5EF4-FFF2-40B4-BE49-F238E27FC236}">
                <a16:creationId xmlns:a16="http://schemas.microsoft.com/office/drawing/2014/main" id="{8CF44439-7800-4F03-8AAD-83A426845132}"/>
              </a:ext>
            </a:extLst>
          </p:cNvPr>
          <p:cNvSpPr/>
          <p:nvPr/>
        </p:nvSpPr>
        <p:spPr>
          <a:xfrm>
            <a:off x="0" y="609600"/>
            <a:ext cx="4638675" cy="41413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a:extLst>
              <a:ext uri="{FF2B5EF4-FFF2-40B4-BE49-F238E27FC236}">
                <a16:creationId xmlns:a16="http://schemas.microsoft.com/office/drawing/2014/main" id="{4F944458-EC8E-4CBB-83FD-32ABB37BA8A7}"/>
              </a:ext>
            </a:extLst>
          </p:cNvPr>
          <p:cNvSpPr txBox="1"/>
          <p:nvPr/>
        </p:nvSpPr>
        <p:spPr>
          <a:xfrm>
            <a:off x="224037" y="5377135"/>
            <a:ext cx="8745264" cy="923330"/>
          </a:xfrm>
          <a:prstGeom prst="rect">
            <a:avLst/>
          </a:prstGeom>
          <a:noFill/>
        </p:spPr>
        <p:txBody>
          <a:bodyPr wrap="square" rtlCol="0">
            <a:spAutoFit/>
          </a:bodyPr>
          <a:lstStyle/>
          <a:p>
            <a:r>
              <a:rPr lang="en-US" i="1" dirty="0">
                <a:solidFill>
                  <a:srgbClr val="0000FF"/>
                </a:solidFill>
              </a:rPr>
              <a:t>Make a connection in your head between the clinical appearance of a macular star… </a:t>
            </a:r>
            <a:r>
              <a:rPr lang="en-US" i="1" dirty="0"/>
              <a:t>and the OCT appearance of Henle’s layer. </a:t>
            </a:r>
            <a:r>
              <a:rPr lang="en-US" dirty="0">
                <a:solidFill>
                  <a:srgbClr val="0000FF"/>
                </a:solidFill>
              </a:rPr>
              <a:t>While they look nothing like one another, each arises from the same fundamental fact of retinal anatomy/histology!</a:t>
            </a:r>
          </a:p>
        </p:txBody>
      </p:sp>
      <p:pic>
        <p:nvPicPr>
          <p:cNvPr id="14" name="Picture 2" descr="Neuroretinitis - EyeWiki">
            <a:extLst>
              <a:ext uri="{FF2B5EF4-FFF2-40B4-BE49-F238E27FC236}">
                <a16:creationId xmlns:a16="http://schemas.microsoft.com/office/drawing/2014/main" id="{7A3FDA4E-77B0-4676-A6E4-FA0992091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11261"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45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262979"/>
          </a:xfrm>
          <a:prstGeom prst="rect">
            <a:avLst/>
          </a:prstGeom>
          <a:noFill/>
        </p:spPr>
        <p:txBody>
          <a:bodyPr wrap="square" rtlCol="0">
            <a:spAutoFit/>
          </a:bodyPr>
          <a:lstStyle/>
          <a:p>
            <a:r>
              <a:rPr lang="en-US" sz="1600" i="1" dirty="0"/>
              <a:t>What is the difference between the </a:t>
            </a:r>
            <a:r>
              <a:rPr lang="en-US" sz="1600" dirty="0"/>
              <a:t>retina</a:t>
            </a:r>
            <a:r>
              <a:rPr lang="en-US" sz="1600" i="1" dirty="0"/>
              <a:t> and the </a:t>
            </a:r>
            <a:r>
              <a:rPr lang="en-US" sz="1600" b="1" dirty="0"/>
              <a:t>neurosensory</a:t>
            </a:r>
            <a:r>
              <a:rPr lang="en-US" sz="1600" i="1" dirty="0"/>
              <a:t> </a:t>
            </a:r>
            <a:r>
              <a:rPr lang="en-US" sz="1600" dirty="0"/>
              <a:t>retina</a:t>
            </a:r>
            <a:r>
              <a:rPr lang="en-US" sz="1600" i="1" dirty="0"/>
              <a:t>?</a:t>
            </a:r>
          </a:p>
          <a:p>
            <a:r>
              <a:rPr lang="en-US" sz="1600" dirty="0"/>
              <a:t>While often used interchangeably (including, on occasion, in this slide-set), these are technically not synonyms. The term </a:t>
            </a:r>
            <a:r>
              <a:rPr lang="en-US" sz="1600" i="1" dirty="0"/>
              <a:t>neurosensory retina </a:t>
            </a:r>
            <a:r>
              <a:rPr lang="en-US" sz="1600" dirty="0"/>
              <a:t>refers to the neural lining on the inside of the eye, whereas the term </a:t>
            </a:r>
            <a:r>
              <a:rPr lang="en-US" sz="1600" i="1" dirty="0"/>
              <a:t>retina</a:t>
            </a:r>
            <a:r>
              <a:rPr lang="en-US" sz="1600" dirty="0"/>
              <a:t> refers to this neural lining along with the  retinal pigment epithelium (RPE).</a:t>
            </a:r>
          </a:p>
          <a:p>
            <a:endParaRPr lang="en-US" sz="1600" u="sng" dirty="0"/>
          </a:p>
          <a:p>
            <a:r>
              <a:rPr lang="en-US" sz="1600" i="1" dirty="0"/>
              <a:t>The neurosensory retina contains three classes of cells: </a:t>
            </a:r>
            <a:r>
              <a:rPr lang="en-US" sz="1600" i="1" dirty="0">
                <a:solidFill>
                  <a:schemeClr val="bg1"/>
                </a:solidFill>
              </a:rPr>
              <a:t>There are five types of neural elements—what are they? What are the three types of glial cells? The two vascular cell types?</a:t>
            </a:r>
          </a:p>
          <a:p>
            <a:endParaRPr lang="en-US" sz="1600" i="1" dirty="0">
              <a:solidFill>
                <a:schemeClr val="bg1"/>
              </a:solidFill>
            </a:endParaRPr>
          </a:p>
          <a:p>
            <a:r>
              <a:rPr lang="en-US" sz="1600" dirty="0"/>
              <a:t>--</a:t>
            </a:r>
            <a:r>
              <a:rPr lang="en-US" sz="1600" b="1" dirty="0">
                <a:solidFill>
                  <a:srgbClr val="00B050"/>
                </a:solidFill>
              </a:rPr>
              <a:t>Neurons</a:t>
            </a:r>
            <a:endParaRPr lang="en-US" sz="1600" b="1" dirty="0">
              <a:solidFill>
                <a:schemeClr val="bg1"/>
              </a:solidFill>
            </a:endParaRPr>
          </a:p>
          <a:p>
            <a:r>
              <a:rPr lang="en-US" sz="1600" dirty="0">
                <a:solidFill>
                  <a:schemeClr val="bg1"/>
                </a:solidFill>
              </a:rPr>
              <a:t>----PRs</a:t>
            </a:r>
          </a:p>
          <a:p>
            <a:r>
              <a:rPr lang="en-US" sz="1600" dirty="0">
                <a:solidFill>
                  <a:schemeClr val="bg1"/>
                </a:solidFill>
              </a:rPr>
              <a:t>----Bipolar cells</a:t>
            </a:r>
          </a:p>
          <a:p>
            <a:r>
              <a:rPr lang="en-US" sz="1600" dirty="0">
                <a:solidFill>
                  <a:schemeClr val="bg1"/>
                </a:solidFill>
              </a:rPr>
              <a:t>----Ganglion cells</a:t>
            </a:r>
          </a:p>
          <a:p>
            <a:r>
              <a:rPr lang="en-US" sz="1600" dirty="0">
                <a:solidFill>
                  <a:schemeClr val="bg1"/>
                </a:solidFill>
              </a:rPr>
              <a:t>----Amacrine cells</a:t>
            </a:r>
          </a:p>
          <a:p>
            <a:r>
              <a:rPr lang="en-US" sz="1600" dirty="0">
                <a:solidFill>
                  <a:schemeClr val="bg1"/>
                </a:solidFill>
              </a:rPr>
              <a:t>----Horizontal cells</a:t>
            </a:r>
          </a:p>
          <a:p>
            <a:r>
              <a:rPr lang="en-US" sz="1600" dirty="0"/>
              <a:t>--</a:t>
            </a:r>
            <a:r>
              <a:rPr lang="en-US" sz="1600" b="1" dirty="0">
                <a:solidFill>
                  <a:srgbClr val="0000FF"/>
                </a:solidFill>
              </a:rPr>
              <a:t>Glial</a:t>
            </a:r>
            <a:endParaRPr lang="en-US" sz="1600" b="1" dirty="0">
              <a:solidFill>
                <a:schemeClr val="bg1"/>
              </a:solidFill>
            </a:endParaRPr>
          </a:p>
          <a:p>
            <a:r>
              <a:rPr lang="en-US" sz="1600" dirty="0">
                <a:solidFill>
                  <a:schemeClr val="bg1"/>
                </a:solidFill>
              </a:rPr>
              <a:t>----</a:t>
            </a:r>
            <a:r>
              <a:rPr lang="en-US" sz="1600" dirty="0" err="1">
                <a:solidFill>
                  <a:schemeClr val="bg1"/>
                </a:solidFill>
              </a:rPr>
              <a:t>Müeller</a:t>
            </a:r>
            <a:r>
              <a:rPr lang="en-US" sz="1600" dirty="0">
                <a:solidFill>
                  <a:schemeClr val="bg1"/>
                </a:solidFill>
              </a:rPr>
              <a:t> cells</a:t>
            </a:r>
          </a:p>
          <a:p>
            <a:r>
              <a:rPr lang="en-US" sz="1600" dirty="0">
                <a:solidFill>
                  <a:schemeClr val="bg1"/>
                </a:solidFill>
              </a:rPr>
              <a:t>----Astrocytes</a:t>
            </a:r>
          </a:p>
          <a:p>
            <a:r>
              <a:rPr lang="en-US" sz="1600" dirty="0">
                <a:solidFill>
                  <a:schemeClr val="bg1"/>
                </a:solidFill>
              </a:rPr>
              <a:t>----Microglia</a:t>
            </a:r>
          </a:p>
          <a:p>
            <a:r>
              <a:rPr lang="en-US" sz="1600" dirty="0"/>
              <a:t>--</a:t>
            </a:r>
            <a:r>
              <a:rPr lang="en-US" sz="1600" b="1" dirty="0">
                <a:solidFill>
                  <a:srgbClr val="FF0000"/>
                </a:solidFill>
              </a:rPr>
              <a:t>Vascular</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2</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2258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20</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7" name="TextBox 6">
            <a:extLst>
              <a:ext uri="{FF2B5EF4-FFF2-40B4-BE49-F238E27FC236}">
                <a16:creationId xmlns:a16="http://schemas.microsoft.com/office/drawing/2014/main" id="{0961422F-7E44-40A9-8FD7-932B0EAE4576}"/>
              </a:ext>
            </a:extLst>
          </p:cNvPr>
          <p:cNvSpPr txBox="1"/>
          <p:nvPr/>
        </p:nvSpPr>
        <p:spPr>
          <a:xfrm>
            <a:off x="265042" y="4191000"/>
            <a:ext cx="8613914" cy="2246769"/>
          </a:xfrm>
          <a:prstGeom prst="rect">
            <a:avLst/>
          </a:prstGeom>
          <a:solidFill>
            <a:srgbClr val="FFCCFF"/>
          </a:solidFill>
        </p:spPr>
        <p:txBody>
          <a:bodyPr wrap="square" rtlCol="0">
            <a:spAutoFit/>
          </a:bodyPr>
          <a:lstStyle/>
          <a:p>
            <a:r>
              <a:rPr lang="en-US" sz="1400" dirty="0"/>
              <a:t>Let’s talk PR morphology. PRs have several portions, one being the </a:t>
            </a:r>
            <a:r>
              <a:rPr lang="en-US" sz="1400" b="1" dirty="0"/>
              <a:t>outer segment </a:t>
            </a:r>
            <a:r>
              <a:rPr lang="en-US" sz="1400" dirty="0"/>
              <a:t>(</a:t>
            </a:r>
            <a:r>
              <a:rPr lang="en-US" sz="1400" i="1" dirty="0"/>
              <a:t>outer</a:t>
            </a:r>
            <a:r>
              <a:rPr lang="en-US" sz="1400" dirty="0"/>
              <a:t> means ‘closer to the eye wall’). As mentioned, the outer segs of rods and cones are rod-shaped and conical, respectively. </a:t>
            </a:r>
          </a:p>
          <a:p>
            <a:endParaRPr lang="en-US" sz="1400" dirty="0"/>
          </a:p>
          <a:p>
            <a:r>
              <a:rPr lang="en-US" sz="1400" dirty="0">
                <a:solidFill>
                  <a:srgbClr val="0000FF"/>
                </a:solidFill>
              </a:rPr>
              <a:t>The dominant morphologic feature of a PR outer seg are its </a:t>
            </a:r>
            <a:r>
              <a:rPr lang="en-US" sz="1400" b="1" dirty="0">
                <a:solidFill>
                  <a:srgbClr val="0000FF"/>
                </a:solidFill>
              </a:rPr>
              <a:t>discs</a:t>
            </a:r>
            <a:r>
              <a:rPr lang="en-US" sz="1400" dirty="0">
                <a:solidFill>
                  <a:srgbClr val="0000FF"/>
                </a:solidFill>
              </a:rPr>
              <a:t>. The disc membranes contain the protein </a:t>
            </a:r>
            <a:r>
              <a:rPr lang="en-US" sz="1400" b="1" dirty="0">
                <a:solidFill>
                  <a:srgbClr val="FF0000"/>
                </a:solidFill>
              </a:rPr>
              <a:t>rhodopsin</a:t>
            </a:r>
            <a:r>
              <a:rPr lang="en-US" sz="1400" dirty="0">
                <a:solidFill>
                  <a:srgbClr val="0000FF"/>
                </a:solidFill>
              </a:rPr>
              <a:t>, which is the substance that reacts to the incoming light and kicks off the process of phototransduction. After a disc’s phototransduction ability is spent, it is ‘shed’ by the PR, and gobbled up by adjacent RPE cells. </a:t>
            </a:r>
            <a:r>
              <a:rPr lang="en-US" sz="1400" dirty="0"/>
              <a:t>The apical aspects of the PRs interdigitate intimately with the highly convoluted apical aspects of the RPE. The interdigitation between the PR outer segs and the RPE involves no direct connections between them. This is important because it means a potential space exists between the PRs and RPE, and it is this space that opens up in a retinal detachment.</a:t>
            </a:r>
          </a:p>
        </p:txBody>
      </p:sp>
    </p:spTree>
    <p:extLst>
      <p:ext uri="{BB962C8B-B14F-4D97-AF65-F5344CB8AC3E}">
        <p14:creationId xmlns:p14="http://schemas.microsoft.com/office/powerpoint/2010/main" val="28551435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200</a:t>
            </a:fld>
            <a:endParaRPr lang="en-US" altLang="en-US"/>
          </a:p>
        </p:txBody>
      </p:sp>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8" name="Rectangle 7">
            <a:extLst>
              <a:ext uri="{FF2B5EF4-FFF2-40B4-BE49-F238E27FC236}">
                <a16:creationId xmlns:a16="http://schemas.microsoft.com/office/drawing/2014/main" id="{8CF44439-7800-4F03-8AAD-83A426845132}"/>
              </a:ext>
            </a:extLst>
          </p:cNvPr>
          <p:cNvSpPr/>
          <p:nvPr/>
        </p:nvSpPr>
        <p:spPr>
          <a:xfrm>
            <a:off x="0" y="609600"/>
            <a:ext cx="4638675" cy="41413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CE66D34-F527-4348-A340-00A006A8F95D}"/>
              </a:ext>
            </a:extLst>
          </p:cNvPr>
          <p:cNvSpPr txBox="1"/>
          <p:nvPr/>
        </p:nvSpPr>
        <p:spPr>
          <a:xfrm>
            <a:off x="397565" y="4856805"/>
            <a:ext cx="8588301" cy="830997"/>
          </a:xfrm>
          <a:prstGeom prst="rect">
            <a:avLst/>
          </a:prstGeom>
          <a:noFill/>
        </p:spPr>
        <p:txBody>
          <a:bodyPr wrap="square" rtlCol="0">
            <a:spAutoFit/>
          </a:bodyPr>
          <a:lstStyle/>
          <a:p>
            <a:r>
              <a:rPr lang="en-US" sz="1600" dirty="0"/>
              <a:t>One last word about this OPL/Henle’s layer issue—you will find that the </a:t>
            </a:r>
            <a:r>
              <a:rPr lang="en-US" sz="1600" i="1" dirty="0"/>
              <a:t>BCSC</a:t>
            </a:r>
            <a:r>
              <a:rPr lang="en-US" sz="1600" dirty="0"/>
              <a:t> books are not consistent in how they use these terms. (For example, the </a:t>
            </a:r>
            <a:r>
              <a:rPr lang="en-US" sz="1600" i="1" dirty="0"/>
              <a:t>Retina</a:t>
            </a:r>
            <a:r>
              <a:rPr lang="en-US" sz="1600" dirty="0"/>
              <a:t> book uses them as synonyms on one page, and as referring to separate layers two pages later.)</a:t>
            </a:r>
            <a:endParaRPr lang="en-US" sz="1600" dirty="0">
              <a:solidFill>
                <a:srgbClr val="0000FF"/>
              </a:solidFill>
            </a:endParaRPr>
          </a:p>
        </p:txBody>
      </p:sp>
    </p:spTree>
    <p:extLst>
      <p:ext uri="{BB962C8B-B14F-4D97-AF65-F5344CB8AC3E}">
        <p14:creationId xmlns:p14="http://schemas.microsoft.com/office/powerpoint/2010/main" val="189218679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201</a:t>
            </a:fld>
            <a:endParaRPr lang="en-US" altLang="en-US"/>
          </a:p>
        </p:txBody>
      </p:sp>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BCE66D34-F527-4348-A340-00A006A8F95D}"/>
              </a:ext>
            </a:extLst>
          </p:cNvPr>
          <p:cNvSpPr txBox="1"/>
          <p:nvPr/>
        </p:nvSpPr>
        <p:spPr>
          <a:xfrm>
            <a:off x="397565" y="4856805"/>
            <a:ext cx="8588301" cy="1815882"/>
          </a:xfrm>
          <a:prstGeom prst="rect">
            <a:avLst/>
          </a:prstGeom>
          <a:noFill/>
        </p:spPr>
        <p:txBody>
          <a:bodyPr wrap="square" rtlCol="0">
            <a:spAutoFit/>
          </a:bodyPr>
          <a:lstStyle/>
          <a:p>
            <a:r>
              <a:rPr lang="en-US" sz="1600" dirty="0">
                <a:solidFill>
                  <a:schemeClr val="bg1">
                    <a:lumMod val="75000"/>
                  </a:schemeClr>
                </a:solidFill>
              </a:rPr>
              <a:t>One last word about this OPL/Henle’s layer issue—you will find that the </a:t>
            </a:r>
            <a:r>
              <a:rPr lang="en-US" sz="1600" i="1" dirty="0">
                <a:solidFill>
                  <a:schemeClr val="bg1">
                    <a:lumMod val="75000"/>
                  </a:schemeClr>
                </a:solidFill>
              </a:rPr>
              <a:t>BCSC</a:t>
            </a:r>
            <a:r>
              <a:rPr lang="en-US" sz="1600" dirty="0">
                <a:solidFill>
                  <a:schemeClr val="bg1">
                    <a:lumMod val="75000"/>
                  </a:schemeClr>
                </a:solidFill>
              </a:rPr>
              <a:t> books are not consistent in how they use these terms. (For example, the </a:t>
            </a:r>
            <a:r>
              <a:rPr lang="en-US" sz="1600" i="1" dirty="0">
                <a:solidFill>
                  <a:schemeClr val="bg1">
                    <a:lumMod val="75000"/>
                  </a:schemeClr>
                </a:solidFill>
              </a:rPr>
              <a:t>Retina</a:t>
            </a:r>
            <a:r>
              <a:rPr lang="en-US" sz="1600" dirty="0">
                <a:solidFill>
                  <a:schemeClr val="bg1">
                    <a:lumMod val="75000"/>
                  </a:schemeClr>
                </a:solidFill>
              </a:rPr>
              <a:t> book uses them as synonyms on one page, and as referring to separate layers two pages later.) </a:t>
            </a:r>
            <a:r>
              <a:rPr lang="en-US" sz="1600" dirty="0">
                <a:solidFill>
                  <a:srgbClr val="0000FF"/>
                </a:solidFill>
              </a:rPr>
              <a:t>Likewise, you will frequently encounter OCT images labeled in a manner that is unclear or misleading regarding what is the OPL, what is Henle’s, and what is the ONL (</a:t>
            </a:r>
            <a:r>
              <a:rPr lang="en-US" sz="1600" dirty="0" err="1">
                <a:solidFill>
                  <a:srgbClr val="0000FF"/>
                </a:solidFill>
              </a:rPr>
              <a:t>eg</a:t>
            </a:r>
            <a:r>
              <a:rPr lang="en-US" sz="1600" dirty="0">
                <a:solidFill>
                  <a:srgbClr val="0000FF"/>
                </a:solidFill>
              </a:rPr>
              <a:t>, the above). You may also find that your program’s retina specialist disagrees with how I’ve laid things out here. </a:t>
            </a:r>
            <a:r>
              <a:rPr lang="en-US" sz="1600" b="1" dirty="0">
                <a:solidFill>
                  <a:srgbClr val="0000FF"/>
                </a:solidFill>
              </a:rPr>
              <a:t>Caveat emptor.</a:t>
            </a:r>
          </a:p>
        </p:txBody>
      </p:sp>
      <p:pic>
        <p:nvPicPr>
          <p:cNvPr id="7" name="Picture 6">
            <a:extLst>
              <a:ext uri="{FF2B5EF4-FFF2-40B4-BE49-F238E27FC236}">
                <a16:creationId xmlns:a16="http://schemas.microsoft.com/office/drawing/2014/main" id="{23FF5507-BCA5-4FED-8B89-B6022253E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5" y="916558"/>
            <a:ext cx="8097877" cy="3448436"/>
          </a:xfrm>
          <a:prstGeom prst="rect">
            <a:avLst/>
          </a:prstGeom>
        </p:spPr>
      </p:pic>
    </p:spTree>
    <p:extLst>
      <p:ext uri="{BB962C8B-B14F-4D97-AF65-F5344CB8AC3E}">
        <p14:creationId xmlns:p14="http://schemas.microsoft.com/office/powerpoint/2010/main" val="18530865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202</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7" name="Left Brace 16">
            <a:extLst>
              <a:ext uri="{FF2B5EF4-FFF2-40B4-BE49-F238E27FC236}">
                <a16:creationId xmlns:a16="http://schemas.microsoft.com/office/drawing/2014/main" id="{DED944B7-CF8D-4D1B-82E0-24712C6BC7D2}"/>
              </a:ext>
            </a:extLst>
          </p:cNvPr>
          <p:cNvSpPr/>
          <p:nvPr/>
        </p:nvSpPr>
        <p:spPr>
          <a:xfrm flipH="1">
            <a:off x="6246456" y="2966341"/>
            <a:ext cx="152400" cy="100708"/>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18" name="TextBox 17">
            <a:extLst>
              <a:ext uri="{FF2B5EF4-FFF2-40B4-BE49-F238E27FC236}">
                <a16:creationId xmlns:a16="http://schemas.microsoft.com/office/drawing/2014/main" id="{F1C8E6B1-DB6C-47F0-83B5-A1A91E37711E}"/>
              </a:ext>
            </a:extLst>
          </p:cNvPr>
          <p:cNvSpPr txBox="1"/>
          <p:nvPr/>
        </p:nvSpPr>
        <p:spPr>
          <a:xfrm>
            <a:off x="6322656" y="2862806"/>
            <a:ext cx="293670" cy="307777"/>
          </a:xfrm>
          <a:prstGeom prst="rect">
            <a:avLst/>
          </a:prstGeom>
          <a:noFill/>
        </p:spPr>
        <p:txBody>
          <a:bodyPr wrap="none" rtlCol="0">
            <a:spAutoFit/>
          </a:bodyPr>
          <a:lstStyle/>
          <a:p>
            <a:r>
              <a:rPr lang="en-US" sz="1400" b="1" dirty="0">
                <a:solidFill>
                  <a:schemeClr val="accent5">
                    <a:lumMod val="60000"/>
                    <a:lumOff val="40000"/>
                  </a:schemeClr>
                </a:solidFill>
              </a:rPr>
              <a:t>?</a:t>
            </a:r>
          </a:p>
        </p:txBody>
      </p:sp>
      <p:sp>
        <p:nvSpPr>
          <p:cNvPr id="19" name="TextBox 18">
            <a:extLst>
              <a:ext uri="{FF2B5EF4-FFF2-40B4-BE49-F238E27FC236}">
                <a16:creationId xmlns:a16="http://schemas.microsoft.com/office/drawing/2014/main" id="{A2EBB51C-4DCD-4A80-8AD0-BB9E514E706E}"/>
              </a:ext>
            </a:extLst>
          </p:cNvPr>
          <p:cNvSpPr txBox="1"/>
          <p:nvPr/>
        </p:nvSpPr>
        <p:spPr>
          <a:xfrm>
            <a:off x="6304727" y="3048000"/>
            <a:ext cx="1039067" cy="523220"/>
          </a:xfrm>
          <a:prstGeom prst="rect">
            <a:avLst/>
          </a:prstGeom>
          <a:noFill/>
        </p:spPr>
        <p:txBody>
          <a:bodyPr wrap="none" rtlCol="0">
            <a:spAutoFit/>
          </a:bodyPr>
          <a:lstStyle/>
          <a:p>
            <a:r>
              <a:rPr lang="en-US" sz="1400" b="1" dirty="0">
                <a:solidFill>
                  <a:schemeClr val="accent5">
                    <a:lumMod val="60000"/>
                    <a:lumOff val="40000"/>
                  </a:schemeClr>
                </a:solidFill>
              </a:rPr>
              <a:t>?</a:t>
            </a:r>
            <a:endParaRPr lang="en-US" sz="1400" dirty="0">
              <a:solidFill>
                <a:schemeClr val="accent5">
                  <a:lumMod val="60000"/>
                  <a:lumOff val="40000"/>
                </a:schemeClr>
              </a:solidFill>
            </a:endParaRPr>
          </a:p>
          <a:p>
            <a:r>
              <a:rPr lang="en-US" sz="1400" b="1" dirty="0">
                <a:solidFill>
                  <a:schemeClr val="bg1"/>
                </a:solidFill>
              </a:rPr>
              <a:t>        aka </a:t>
            </a:r>
            <a:r>
              <a:rPr lang="en-US" sz="1400" b="1" i="1" dirty="0">
                <a:solidFill>
                  <a:schemeClr val="bg1"/>
                </a:solidFill>
              </a:rPr>
              <a:t>?</a:t>
            </a:r>
            <a:endParaRPr lang="en-US" sz="1400" b="1" dirty="0">
              <a:solidFill>
                <a:schemeClr val="bg1"/>
              </a:solidFill>
            </a:endParaRPr>
          </a:p>
        </p:txBody>
      </p:sp>
      <p:sp>
        <p:nvSpPr>
          <p:cNvPr id="20" name="Left Brace 19">
            <a:extLst>
              <a:ext uri="{FF2B5EF4-FFF2-40B4-BE49-F238E27FC236}">
                <a16:creationId xmlns:a16="http://schemas.microsoft.com/office/drawing/2014/main" id="{DE6000CB-65CB-4C57-9914-42169D0B4687}"/>
              </a:ext>
            </a:extLst>
          </p:cNvPr>
          <p:cNvSpPr/>
          <p:nvPr/>
        </p:nvSpPr>
        <p:spPr>
          <a:xfrm flipH="1">
            <a:off x="6227471" y="3059107"/>
            <a:ext cx="134951" cy="193136"/>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23" name="TextBox 22">
            <a:extLst>
              <a:ext uri="{FF2B5EF4-FFF2-40B4-BE49-F238E27FC236}">
                <a16:creationId xmlns:a16="http://schemas.microsoft.com/office/drawing/2014/main" id="{76C77071-903E-43C3-AA3D-3C2D4242494C}"/>
              </a:ext>
            </a:extLst>
          </p:cNvPr>
          <p:cNvSpPr txBox="1"/>
          <p:nvPr/>
        </p:nvSpPr>
        <p:spPr>
          <a:xfrm>
            <a:off x="3747302" y="3231033"/>
            <a:ext cx="1705916" cy="385155"/>
          </a:xfrm>
          <a:prstGeom prst="rect">
            <a:avLst/>
          </a:prstGeom>
          <a:noFill/>
        </p:spPr>
        <p:txBody>
          <a:bodyPr wrap="none" rtlCol="0">
            <a:prstTxWarp prst="textArchUp">
              <a:avLst>
                <a:gd name="adj" fmla="val 10746592"/>
              </a:avLst>
            </a:prstTxWarp>
            <a:spAutoFit/>
          </a:bodyPr>
          <a:lstStyle/>
          <a:p>
            <a:pPr algn="ctr"/>
            <a:r>
              <a:rPr lang="en-US" sz="1400" b="1" i="1" dirty="0">
                <a:solidFill>
                  <a:srgbClr val="00B0F0"/>
                </a:solidFill>
              </a:rPr>
              <a:t>??????</a:t>
            </a: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404693" y="4035623"/>
            <a:ext cx="293670" cy="307777"/>
          </a:xfrm>
          <a:prstGeom prst="rect">
            <a:avLst/>
          </a:prstGeom>
          <a:noFill/>
        </p:spPr>
        <p:txBody>
          <a:bodyPr wrap="none" rtlCol="0">
            <a:spAutoFit/>
          </a:bodyPr>
          <a:lstStyle/>
          <a:p>
            <a:pPr algn="ctr"/>
            <a:r>
              <a:rPr lang="en-US" sz="1400" b="1" i="1" dirty="0">
                <a:solidFill>
                  <a:srgbClr val="FFFF00"/>
                </a:solidFill>
              </a:rPr>
              <a:t>?</a:t>
            </a:r>
          </a:p>
        </p:txBody>
      </p:sp>
      <p:sp>
        <p:nvSpPr>
          <p:cNvPr id="26" name="TextBox 25">
            <a:extLst>
              <a:ext uri="{FF2B5EF4-FFF2-40B4-BE49-F238E27FC236}">
                <a16:creationId xmlns:a16="http://schemas.microsoft.com/office/drawing/2014/main" id="{68FC1075-2C60-4287-83D4-93B63A0555B3}"/>
              </a:ext>
            </a:extLst>
          </p:cNvPr>
          <p:cNvSpPr txBox="1"/>
          <p:nvPr/>
        </p:nvSpPr>
        <p:spPr>
          <a:xfrm>
            <a:off x="4553908" y="1447800"/>
            <a:ext cx="293670" cy="307777"/>
          </a:xfrm>
          <a:prstGeom prst="rect">
            <a:avLst/>
          </a:prstGeom>
          <a:noFill/>
        </p:spPr>
        <p:txBody>
          <a:bodyPr wrap="none" rtlCol="0">
            <a:spAutoFit/>
          </a:bodyPr>
          <a:lstStyle/>
          <a:p>
            <a:pPr algn="ctr"/>
            <a:r>
              <a:rPr lang="en-US" sz="1400" b="1" i="1" dirty="0">
                <a:solidFill>
                  <a:srgbClr val="FFFF00"/>
                </a:solidFill>
              </a:rPr>
              <a:t>?</a:t>
            </a:r>
          </a:p>
        </p:txBody>
      </p:sp>
      <p:sp>
        <p:nvSpPr>
          <p:cNvPr id="28" name="TextBox 27">
            <a:extLst>
              <a:ext uri="{FF2B5EF4-FFF2-40B4-BE49-F238E27FC236}">
                <a16:creationId xmlns:a16="http://schemas.microsoft.com/office/drawing/2014/main" id="{759C150C-44F3-4256-B859-5F6785A6DF6E}"/>
              </a:ext>
            </a:extLst>
          </p:cNvPr>
          <p:cNvSpPr txBox="1"/>
          <p:nvPr/>
        </p:nvSpPr>
        <p:spPr>
          <a:xfrm>
            <a:off x="174695" y="1371600"/>
            <a:ext cx="293670" cy="307777"/>
          </a:xfrm>
          <a:prstGeom prst="rect">
            <a:avLst/>
          </a:prstGeom>
          <a:noFill/>
        </p:spPr>
        <p:txBody>
          <a:bodyPr wrap="none" rtlCol="0">
            <a:spAutoFit/>
          </a:bodyPr>
          <a:lstStyle/>
          <a:p>
            <a:r>
              <a:rPr lang="en-US" sz="1400" b="1" i="1" dirty="0">
                <a:solidFill>
                  <a:srgbClr val="FFFF00"/>
                </a:solidFill>
              </a:rPr>
              <a:t>?</a:t>
            </a:r>
          </a:p>
        </p:txBody>
      </p:sp>
      <p:cxnSp>
        <p:nvCxnSpPr>
          <p:cNvPr id="29" name="Straight Arrow Connector 28">
            <a:extLst>
              <a:ext uri="{FF2B5EF4-FFF2-40B4-BE49-F238E27FC236}">
                <a16:creationId xmlns:a16="http://schemas.microsoft.com/office/drawing/2014/main" id="{0134FA25-6A26-46EE-8148-4D35DB9BE444}"/>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01F2B7B-89FA-43E6-92E0-FCF3E2E8C66A}"/>
              </a:ext>
            </a:extLst>
          </p:cNvPr>
          <p:cNvSpPr txBox="1"/>
          <p:nvPr/>
        </p:nvSpPr>
        <p:spPr>
          <a:xfrm>
            <a:off x="1188710" y="1673423"/>
            <a:ext cx="293670" cy="307777"/>
          </a:xfrm>
          <a:prstGeom prst="rect">
            <a:avLst/>
          </a:prstGeom>
          <a:noFill/>
        </p:spPr>
        <p:txBody>
          <a:bodyPr wrap="none" rtlCol="0">
            <a:spAutoFit/>
          </a:bodyPr>
          <a:lstStyle/>
          <a:p>
            <a:r>
              <a:rPr lang="en-US" sz="1400" b="1" i="1" dirty="0">
                <a:solidFill>
                  <a:srgbClr val="FFFF00"/>
                </a:solidFill>
              </a:rPr>
              <a:t>?</a:t>
            </a:r>
          </a:p>
        </p:txBody>
      </p:sp>
      <p:cxnSp>
        <p:nvCxnSpPr>
          <p:cNvPr id="31" name="Straight Arrow Connector 30">
            <a:extLst>
              <a:ext uri="{FF2B5EF4-FFF2-40B4-BE49-F238E27FC236}">
                <a16:creationId xmlns:a16="http://schemas.microsoft.com/office/drawing/2014/main" id="{D88170F9-E8F9-4751-85E6-AAE07F33DE5B}"/>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77DB3D6-95FE-4F3B-9D65-589841B62941}"/>
              </a:ext>
            </a:extLst>
          </p:cNvPr>
          <p:cNvSpPr txBox="1"/>
          <p:nvPr/>
        </p:nvSpPr>
        <p:spPr>
          <a:xfrm>
            <a:off x="2959559" y="1802174"/>
            <a:ext cx="293670" cy="307777"/>
          </a:xfrm>
          <a:prstGeom prst="rect">
            <a:avLst/>
          </a:prstGeom>
          <a:noFill/>
        </p:spPr>
        <p:txBody>
          <a:bodyPr wrap="none" rtlCol="0">
            <a:spAutoFit/>
          </a:bodyPr>
          <a:lstStyle/>
          <a:p>
            <a:pPr algn="ctr"/>
            <a:r>
              <a:rPr lang="en-US" sz="1400" b="1" i="1" dirty="0">
                <a:solidFill>
                  <a:srgbClr val="FFFF00"/>
                </a:solidFill>
              </a:rPr>
              <a:t>?</a:t>
            </a:r>
          </a:p>
        </p:txBody>
      </p:sp>
      <p:cxnSp>
        <p:nvCxnSpPr>
          <p:cNvPr id="33" name="Straight Arrow Connector 32">
            <a:extLst>
              <a:ext uri="{FF2B5EF4-FFF2-40B4-BE49-F238E27FC236}">
                <a16:creationId xmlns:a16="http://schemas.microsoft.com/office/drawing/2014/main" id="{36CFC73C-6F9E-4123-A60D-8ED778700168}"/>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E8FDAF8-57C7-4290-BBFA-F65082D107C1}"/>
              </a:ext>
            </a:extLst>
          </p:cNvPr>
          <p:cNvSpPr txBox="1"/>
          <p:nvPr/>
        </p:nvSpPr>
        <p:spPr>
          <a:xfrm>
            <a:off x="8382000" y="1371599"/>
            <a:ext cx="293670" cy="307777"/>
          </a:xfrm>
          <a:prstGeom prst="rect">
            <a:avLst/>
          </a:prstGeom>
          <a:noFill/>
        </p:spPr>
        <p:txBody>
          <a:bodyPr wrap="none" rtlCol="0">
            <a:spAutoFit/>
          </a:bodyPr>
          <a:lstStyle/>
          <a:p>
            <a:pPr algn="r"/>
            <a:r>
              <a:rPr lang="en-US" sz="1400" b="1" i="1" dirty="0">
                <a:solidFill>
                  <a:srgbClr val="FFFF00"/>
                </a:solidFill>
              </a:rPr>
              <a:t>?</a:t>
            </a:r>
          </a:p>
        </p:txBody>
      </p:sp>
      <p:cxnSp>
        <p:nvCxnSpPr>
          <p:cNvPr id="35" name="Straight Arrow Connector 34">
            <a:extLst>
              <a:ext uri="{FF2B5EF4-FFF2-40B4-BE49-F238E27FC236}">
                <a16:creationId xmlns:a16="http://schemas.microsoft.com/office/drawing/2014/main" id="{C4A79DD4-498E-4A86-A451-89EAAA5A7FD2}"/>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D5621E8-E4E5-4E97-B32A-B889025BCC98}"/>
              </a:ext>
            </a:extLst>
          </p:cNvPr>
          <p:cNvSpPr txBox="1"/>
          <p:nvPr/>
        </p:nvSpPr>
        <p:spPr>
          <a:xfrm>
            <a:off x="7661620" y="1673422"/>
            <a:ext cx="293670" cy="307777"/>
          </a:xfrm>
          <a:prstGeom prst="rect">
            <a:avLst/>
          </a:prstGeom>
          <a:noFill/>
        </p:spPr>
        <p:txBody>
          <a:bodyPr wrap="none" rtlCol="0">
            <a:spAutoFit/>
          </a:bodyPr>
          <a:lstStyle/>
          <a:p>
            <a:pPr algn="r"/>
            <a:r>
              <a:rPr lang="en-US" sz="1400" b="1" i="1" dirty="0">
                <a:solidFill>
                  <a:srgbClr val="FFFF00"/>
                </a:solidFill>
              </a:rPr>
              <a:t>?</a:t>
            </a:r>
          </a:p>
        </p:txBody>
      </p:sp>
      <p:cxnSp>
        <p:nvCxnSpPr>
          <p:cNvPr id="37" name="Straight Arrow Connector 36">
            <a:extLst>
              <a:ext uri="{FF2B5EF4-FFF2-40B4-BE49-F238E27FC236}">
                <a16:creationId xmlns:a16="http://schemas.microsoft.com/office/drawing/2014/main" id="{3DE5CBD0-E16C-4DD2-AACF-E8A70B7E9A32}"/>
              </a:ext>
            </a:extLst>
          </p:cNvPr>
          <p:cNvCxnSpPr>
            <a:cxnSpLocks/>
            <a:stCxn id="3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A172500-DA4C-4E26-B172-FCC141A2CB6F}"/>
              </a:ext>
            </a:extLst>
          </p:cNvPr>
          <p:cNvSpPr txBox="1"/>
          <p:nvPr/>
        </p:nvSpPr>
        <p:spPr>
          <a:xfrm>
            <a:off x="8458200" y="2167591"/>
            <a:ext cx="293670" cy="307777"/>
          </a:xfrm>
          <a:prstGeom prst="rect">
            <a:avLst/>
          </a:prstGeom>
          <a:noFill/>
        </p:spPr>
        <p:txBody>
          <a:bodyPr wrap="none" rtlCol="0">
            <a:spAutoFit/>
          </a:bodyPr>
          <a:lstStyle/>
          <a:p>
            <a:r>
              <a:rPr lang="en-US" sz="1400" b="1" i="1" dirty="0">
                <a:solidFill>
                  <a:srgbClr val="FFFF00"/>
                </a:solidFill>
              </a:rPr>
              <a:t>?</a:t>
            </a:r>
          </a:p>
        </p:txBody>
      </p:sp>
      <p:sp>
        <p:nvSpPr>
          <p:cNvPr id="39" name="Left Brace 38">
            <a:extLst>
              <a:ext uri="{FF2B5EF4-FFF2-40B4-BE49-F238E27FC236}">
                <a16:creationId xmlns:a16="http://schemas.microsoft.com/office/drawing/2014/main" id="{3F783407-5A48-42CD-87FE-0DF40786CEE1}"/>
              </a:ext>
            </a:extLst>
          </p:cNvPr>
          <p:cNvSpPr/>
          <p:nvPr/>
        </p:nvSpPr>
        <p:spPr>
          <a:xfrm flipH="1">
            <a:off x="6934200" y="2550756"/>
            <a:ext cx="74400" cy="204394"/>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0" name="TextBox 39">
            <a:extLst>
              <a:ext uri="{FF2B5EF4-FFF2-40B4-BE49-F238E27FC236}">
                <a16:creationId xmlns:a16="http://schemas.microsoft.com/office/drawing/2014/main" id="{72FEE408-624C-4FA7-B4EC-67A1D913B2AA}"/>
              </a:ext>
            </a:extLst>
          </p:cNvPr>
          <p:cNvSpPr txBox="1"/>
          <p:nvPr/>
        </p:nvSpPr>
        <p:spPr>
          <a:xfrm>
            <a:off x="6934200" y="2491882"/>
            <a:ext cx="293670" cy="307777"/>
          </a:xfrm>
          <a:prstGeom prst="rect">
            <a:avLst/>
          </a:prstGeom>
          <a:noFill/>
        </p:spPr>
        <p:txBody>
          <a:bodyPr wrap="none" rtlCol="0">
            <a:spAutoFit/>
          </a:bodyPr>
          <a:lstStyle/>
          <a:p>
            <a:r>
              <a:rPr lang="en-US" sz="1400" b="1" i="1" dirty="0">
                <a:solidFill>
                  <a:srgbClr val="FFFF00"/>
                </a:solidFill>
              </a:rPr>
              <a:t>?</a:t>
            </a:r>
          </a:p>
        </p:txBody>
      </p:sp>
      <p:sp>
        <p:nvSpPr>
          <p:cNvPr id="41" name="Left Brace 40">
            <a:extLst>
              <a:ext uri="{FF2B5EF4-FFF2-40B4-BE49-F238E27FC236}">
                <a16:creationId xmlns:a16="http://schemas.microsoft.com/office/drawing/2014/main" id="{22925995-F129-48B2-87EA-F1EE8DDF9CCF}"/>
              </a:ext>
            </a:extLst>
          </p:cNvPr>
          <p:cNvSpPr/>
          <p:nvPr/>
        </p:nvSpPr>
        <p:spPr>
          <a:xfrm rot="10800000">
            <a:off x="6634661" y="2353201"/>
            <a:ext cx="111777" cy="24291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2" name="TextBox 41">
            <a:extLst>
              <a:ext uri="{FF2B5EF4-FFF2-40B4-BE49-F238E27FC236}">
                <a16:creationId xmlns:a16="http://schemas.microsoft.com/office/drawing/2014/main" id="{CCE780CF-F68E-4851-ADB2-88BCD747942E}"/>
              </a:ext>
            </a:extLst>
          </p:cNvPr>
          <p:cNvSpPr txBox="1"/>
          <p:nvPr/>
        </p:nvSpPr>
        <p:spPr>
          <a:xfrm>
            <a:off x="6705600" y="2298576"/>
            <a:ext cx="293670" cy="307777"/>
          </a:xfrm>
          <a:prstGeom prst="rect">
            <a:avLst/>
          </a:prstGeom>
          <a:noFill/>
        </p:spPr>
        <p:txBody>
          <a:bodyPr wrap="none" rtlCol="0">
            <a:spAutoFit/>
          </a:bodyPr>
          <a:lstStyle/>
          <a:p>
            <a:r>
              <a:rPr lang="en-US" sz="1400" b="1" i="1" dirty="0">
                <a:solidFill>
                  <a:srgbClr val="FFFF00"/>
                </a:solidFill>
              </a:rPr>
              <a:t>?</a:t>
            </a:r>
          </a:p>
        </p:txBody>
      </p:sp>
      <p:sp>
        <p:nvSpPr>
          <p:cNvPr id="43" name="TextBox 42">
            <a:extLst>
              <a:ext uri="{FF2B5EF4-FFF2-40B4-BE49-F238E27FC236}">
                <a16:creationId xmlns:a16="http://schemas.microsoft.com/office/drawing/2014/main" id="{347A935D-A346-44F3-82F9-479870341FA6}"/>
              </a:ext>
            </a:extLst>
          </p:cNvPr>
          <p:cNvSpPr txBox="1"/>
          <p:nvPr/>
        </p:nvSpPr>
        <p:spPr>
          <a:xfrm>
            <a:off x="7402530" y="2652953"/>
            <a:ext cx="293670" cy="307777"/>
          </a:xfrm>
          <a:prstGeom prst="rect">
            <a:avLst/>
          </a:prstGeom>
          <a:noFill/>
        </p:spPr>
        <p:txBody>
          <a:bodyPr wrap="none" rtlCol="0">
            <a:spAutoFit/>
          </a:bodyPr>
          <a:lstStyle/>
          <a:p>
            <a:r>
              <a:rPr lang="en-US" sz="1400" b="1" i="1" dirty="0">
                <a:solidFill>
                  <a:srgbClr val="FFFF00"/>
                </a:solidFill>
              </a:rPr>
              <a:t>?</a:t>
            </a:r>
          </a:p>
        </p:txBody>
      </p:sp>
      <p:sp>
        <p:nvSpPr>
          <p:cNvPr id="44" name="Left Brace 43">
            <a:extLst>
              <a:ext uri="{FF2B5EF4-FFF2-40B4-BE49-F238E27FC236}">
                <a16:creationId xmlns:a16="http://schemas.microsoft.com/office/drawing/2014/main" id="{4E6BAE31-51B5-4C57-A033-9FBC56BC029F}"/>
              </a:ext>
            </a:extLst>
          </p:cNvPr>
          <p:cNvSpPr/>
          <p:nvPr/>
        </p:nvSpPr>
        <p:spPr>
          <a:xfrm flipH="1">
            <a:off x="7289576" y="2741712"/>
            <a:ext cx="127112" cy="18913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5" name="Left Brace 44">
            <a:extLst>
              <a:ext uri="{FF2B5EF4-FFF2-40B4-BE49-F238E27FC236}">
                <a16:creationId xmlns:a16="http://schemas.microsoft.com/office/drawing/2014/main" id="{DCCFB71B-0CED-44A1-A4DD-A16352CC5A77}"/>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6" name="TextBox 45">
            <a:extLst>
              <a:ext uri="{FF2B5EF4-FFF2-40B4-BE49-F238E27FC236}">
                <a16:creationId xmlns:a16="http://schemas.microsoft.com/office/drawing/2014/main" id="{5CE80D3A-9F6F-4CF3-8B37-0DDBA841553A}"/>
              </a:ext>
            </a:extLst>
          </p:cNvPr>
          <p:cNvSpPr txBox="1"/>
          <p:nvPr/>
        </p:nvSpPr>
        <p:spPr>
          <a:xfrm>
            <a:off x="1515577" y="5396948"/>
            <a:ext cx="6860428" cy="584775"/>
          </a:xfrm>
          <a:prstGeom prst="rect">
            <a:avLst/>
          </a:prstGeom>
          <a:noFill/>
        </p:spPr>
        <p:txBody>
          <a:bodyPr wrap="square" rtlCol="0">
            <a:spAutoFit/>
          </a:bodyPr>
          <a:lstStyle/>
          <a:p>
            <a:r>
              <a:rPr lang="en-US" sz="1600" i="1" dirty="0"/>
              <a:t>Quiz yourself by toggling back and forth between this slide and the next. When you’ve got it, you’re done!</a:t>
            </a:r>
          </a:p>
        </p:txBody>
      </p:sp>
    </p:spTree>
    <p:extLst>
      <p:ext uri="{BB962C8B-B14F-4D97-AF65-F5344CB8AC3E}">
        <p14:creationId xmlns:p14="http://schemas.microsoft.com/office/powerpoint/2010/main" val="38373388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DE039-65AF-4DC8-9076-E826F95F47E4}"/>
              </a:ext>
            </a:extLst>
          </p:cNvPr>
          <p:cNvSpPr>
            <a:spLocks noGrp="1"/>
          </p:cNvSpPr>
          <p:nvPr>
            <p:ph type="sldNum" sz="quarter" idx="12"/>
          </p:nvPr>
        </p:nvSpPr>
        <p:spPr/>
        <p:txBody>
          <a:bodyPr/>
          <a:lstStyle/>
          <a:p>
            <a:fld id="{B3980EE3-C97C-4692-9850-71E63D20762E}" type="slidenum">
              <a:rPr lang="en-US" altLang="en-US" smtClean="0"/>
              <a:pPr/>
              <a:t>203</a:t>
            </a:fld>
            <a:endParaRPr lang="en-US" altLang="en-US"/>
          </a:p>
        </p:txBody>
      </p:sp>
      <p:pic>
        <p:nvPicPr>
          <p:cNvPr id="4" name="Picture 3">
            <a:extLst>
              <a:ext uri="{FF2B5EF4-FFF2-40B4-BE49-F238E27FC236}">
                <a16:creationId xmlns:a16="http://schemas.microsoft.com/office/drawing/2014/main" id="{6F47232D-AB2D-4CF3-986D-00F5245E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9" y="1371601"/>
            <a:ext cx="8794602" cy="3601160"/>
          </a:xfrm>
          <a:prstGeom prst="rect">
            <a:avLst/>
          </a:prstGeom>
        </p:spPr>
      </p:pic>
      <p:sp>
        <p:nvSpPr>
          <p:cNvPr id="5" name="TextBox 4">
            <a:extLst>
              <a:ext uri="{FF2B5EF4-FFF2-40B4-BE49-F238E27FC236}">
                <a16:creationId xmlns:a16="http://schemas.microsoft.com/office/drawing/2014/main" id="{1AB32701-5C93-422A-9274-1AB552497AF4}"/>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7" name="Left Brace 16">
            <a:extLst>
              <a:ext uri="{FF2B5EF4-FFF2-40B4-BE49-F238E27FC236}">
                <a16:creationId xmlns:a16="http://schemas.microsoft.com/office/drawing/2014/main" id="{DED944B7-CF8D-4D1B-82E0-24712C6BC7D2}"/>
              </a:ext>
            </a:extLst>
          </p:cNvPr>
          <p:cNvSpPr/>
          <p:nvPr/>
        </p:nvSpPr>
        <p:spPr>
          <a:xfrm flipH="1">
            <a:off x="6246456" y="2966341"/>
            <a:ext cx="152400" cy="100708"/>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18" name="TextBox 17">
            <a:extLst>
              <a:ext uri="{FF2B5EF4-FFF2-40B4-BE49-F238E27FC236}">
                <a16:creationId xmlns:a16="http://schemas.microsoft.com/office/drawing/2014/main" id="{F1C8E6B1-DB6C-47F0-83B5-A1A91E37711E}"/>
              </a:ext>
            </a:extLst>
          </p:cNvPr>
          <p:cNvSpPr txBox="1"/>
          <p:nvPr/>
        </p:nvSpPr>
        <p:spPr>
          <a:xfrm>
            <a:off x="6322656" y="2862806"/>
            <a:ext cx="2393604" cy="307777"/>
          </a:xfrm>
          <a:prstGeom prst="rect">
            <a:avLst/>
          </a:prstGeom>
          <a:noFill/>
        </p:spPr>
        <p:txBody>
          <a:bodyPr wrap="none" rtlCol="0">
            <a:spAutoFit/>
          </a:bodyPr>
          <a:lstStyle/>
          <a:p>
            <a:r>
              <a:rPr lang="en-US" sz="1400" i="1" dirty="0">
                <a:solidFill>
                  <a:schemeClr val="accent5">
                    <a:lumMod val="60000"/>
                    <a:lumOff val="40000"/>
                  </a:schemeClr>
                </a:solidFill>
              </a:rPr>
              <a:t>Dendritic</a:t>
            </a:r>
            <a:r>
              <a:rPr lang="en-US" sz="1400" dirty="0">
                <a:solidFill>
                  <a:schemeClr val="accent5">
                    <a:lumMod val="60000"/>
                    <a:lumOff val="40000"/>
                  </a:schemeClr>
                </a:solidFill>
              </a:rPr>
              <a:t> portion of the OPL</a:t>
            </a:r>
          </a:p>
        </p:txBody>
      </p:sp>
      <p:sp>
        <p:nvSpPr>
          <p:cNvPr id="19" name="TextBox 18">
            <a:extLst>
              <a:ext uri="{FF2B5EF4-FFF2-40B4-BE49-F238E27FC236}">
                <a16:creationId xmlns:a16="http://schemas.microsoft.com/office/drawing/2014/main" id="{A2EBB51C-4DCD-4A80-8AD0-BB9E514E706E}"/>
              </a:ext>
            </a:extLst>
          </p:cNvPr>
          <p:cNvSpPr txBox="1"/>
          <p:nvPr/>
        </p:nvSpPr>
        <p:spPr>
          <a:xfrm>
            <a:off x="6304727" y="3048000"/>
            <a:ext cx="2234907" cy="523220"/>
          </a:xfrm>
          <a:prstGeom prst="rect">
            <a:avLst/>
          </a:prstGeom>
          <a:noFill/>
        </p:spPr>
        <p:txBody>
          <a:bodyPr wrap="none" rtlCol="0">
            <a:spAutoFit/>
          </a:bodyPr>
          <a:lstStyle/>
          <a:p>
            <a:r>
              <a:rPr lang="en-US" sz="1400" i="1" dirty="0">
                <a:solidFill>
                  <a:schemeClr val="accent5">
                    <a:lumMod val="60000"/>
                    <a:lumOff val="40000"/>
                  </a:schemeClr>
                </a:solidFill>
              </a:rPr>
              <a:t>Axonal</a:t>
            </a:r>
            <a:r>
              <a:rPr lang="en-US" sz="1400" dirty="0">
                <a:solidFill>
                  <a:schemeClr val="accent5">
                    <a:lumMod val="60000"/>
                    <a:lumOff val="40000"/>
                  </a:schemeClr>
                </a:solidFill>
              </a:rPr>
              <a:t> portion of the OPL</a:t>
            </a:r>
          </a:p>
          <a:p>
            <a:r>
              <a:rPr lang="en-US" sz="1400" b="1" dirty="0">
                <a:solidFill>
                  <a:schemeClr val="bg1"/>
                </a:solidFill>
              </a:rPr>
              <a:t>        aka Henle’s layer</a:t>
            </a:r>
          </a:p>
        </p:txBody>
      </p:sp>
      <p:sp>
        <p:nvSpPr>
          <p:cNvPr id="20" name="Left Brace 19">
            <a:extLst>
              <a:ext uri="{FF2B5EF4-FFF2-40B4-BE49-F238E27FC236}">
                <a16:creationId xmlns:a16="http://schemas.microsoft.com/office/drawing/2014/main" id="{DE6000CB-65CB-4C57-9914-42169D0B4687}"/>
              </a:ext>
            </a:extLst>
          </p:cNvPr>
          <p:cNvSpPr/>
          <p:nvPr/>
        </p:nvSpPr>
        <p:spPr>
          <a:xfrm flipH="1">
            <a:off x="6227471" y="3059107"/>
            <a:ext cx="134951" cy="193136"/>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1400">
              <a:solidFill>
                <a:schemeClr val="accent5">
                  <a:lumMod val="60000"/>
                  <a:lumOff val="40000"/>
                </a:schemeClr>
              </a:solidFill>
            </a:endParaRPr>
          </a:p>
        </p:txBody>
      </p:sp>
      <p:sp>
        <p:nvSpPr>
          <p:cNvPr id="23" name="TextBox 22">
            <a:extLst>
              <a:ext uri="{FF2B5EF4-FFF2-40B4-BE49-F238E27FC236}">
                <a16:creationId xmlns:a16="http://schemas.microsoft.com/office/drawing/2014/main" id="{76C77071-903E-43C3-AA3D-3C2D4242494C}"/>
              </a:ext>
            </a:extLst>
          </p:cNvPr>
          <p:cNvSpPr txBox="1"/>
          <p:nvPr/>
        </p:nvSpPr>
        <p:spPr>
          <a:xfrm>
            <a:off x="3747302" y="3231033"/>
            <a:ext cx="1705916" cy="385155"/>
          </a:xfrm>
          <a:prstGeom prst="rect">
            <a:avLst/>
          </a:prstGeom>
          <a:noFill/>
        </p:spPr>
        <p:txBody>
          <a:bodyPr wrap="none" rtlCol="0">
            <a:prstTxWarp prst="textArchUp">
              <a:avLst>
                <a:gd name="adj" fmla="val 10746592"/>
              </a:avLst>
            </a:prstTxWarp>
            <a:spAutoFit/>
          </a:bodyPr>
          <a:lstStyle/>
          <a:p>
            <a:pPr algn="ctr"/>
            <a:r>
              <a:rPr lang="en-US" sz="1400" dirty="0">
                <a:solidFill>
                  <a:srgbClr val="00B0F0"/>
                </a:solidFill>
              </a:rPr>
              <a:t>Outer nuclear layer</a:t>
            </a:r>
          </a:p>
        </p:txBody>
      </p:sp>
      <p:cxnSp>
        <p:nvCxnSpPr>
          <p:cNvPr id="22" name="Straight Arrow Connector 21">
            <a:extLst>
              <a:ext uri="{FF2B5EF4-FFF2-40B4-BE49-F238E27FC236}">
                <a16:creationId xmlns:a16="http://schemas.microsoft.com/office/drawing/2014/main" id="{8823D228-F691-4E0A-AAD6-F21D60CF3287}"/>
              </a:ext>
            </a:extLst>
          </p:cNvPr>
          <p:cNvCxnSpPr>
            <a:cxnSpLocks/>
          </p:cNvCxnSpPr>
          <p:nvPr/>
        </p:nvCxnSpPr>
        <p:spPr>
          <a:xfrm flipV="1">
            <a:off x="6553200" y="3355778"/>
            <a:ext cx="0" cy="68282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6D61536-44C2-478C-ABDF-00AE6B065EB9}"/>
              </a:ext>
            </a:extLst>
          </p:cNvPr>
          <p:cNvSpPr txBox="1"/>
          <p:nvPr/>
        </p:nvSpPr>
        <p:spPr>
          <a:xfrm>
            <a:off x="6274849" y="4035623"/>
            <a:ext cx="553357" cy="307777"/>
          </a:xfrm>
          <a:prstGeom prst="rect">
            <a:avLst/>
          </a:prstGeom>
          <a:noFill/>
        </p:spPr>
        <p:txBody>
          <a:bodyPr wrap="none" rtlCol="0">
            <a:spAutoFit/>
          </a:bodyPr>
          <a:lstStyle/>
          <a:p>
            <a:pPr algn="ctr"/>
            <a:r>
              <a:rPr lang="en-US" sz="1400" dirty="0">
                <a:solidFill>
                  <a:srgbClr val="FFFF00"/>
                </a:solidFill>
              </a:rPr>
              <a:t>ELM</a:t>
            </a:r>
          </a:p>
        </p:txBody>
      </p:sp>
      <p:sp>
        <p:nvSpPr>
          <p:cNvPr id="26" name="TextBox 25">
            <a:extLst>
              <a:ext uri="{FF2B5EF4-FFF2-40B4-BE49-F238E27FC236}">
                <a16:creationId xmlns:a16="http://schemas.microsoft.com/office/drawing/2014/main" id="{68FC1075-2C60-4287-83D4-93B63A0555B3}"/>
              </a:ext>
            </a:extLst>
          </p:cNvPr>
          <p:cNvSpPr txBox="1"/>
          <p:nvPr/>
        </p:nvSpPr>
        <p:spPr>
          <a:xfrm>
            <a:off x="3962400" y="1447800"/>
            <a:ext cx="1476686" cy="307777"/>
          </a:xfrm>
          <a:prstGeom prst="rect">
            <a:avLst/>
          </a:prstGeom>
          <a:noFill/>
        </p:spPr>
        <p:txBody>
          <a:bodyPr wrap="none" rtlCol="0">
            <a:spAutoFit/>
          </a:bodyPr>
          <a:lstStyle/>
          <a:p>
            <a:pPr algn="ctr"/>
            <a:r>
              <a:rPr lang="en-US" sz="1400" dirty="0">
                <a:solidFill>
                  <a:srgbClr val="FFFF00"/>
                </a:solidFill>
              </a:rPr>
              <a:t>Formed vitreous</a:t>
            </a:r>
          </a:p>
        </p:txBody>
      </p:sp>
      <p:sp>
        <p:nvSpPr>
          <p:cNvPr id="28" name="TextBox 27">
            <a:extLst>
              <a:ext uri="{FF2B5EF4-FFF2-40B4-BE49-F238E27FC236}">
                <a16:creationId xmlns:a16="http://schemas.microsoft.com/office/drawing/2014/main" id="{759C150C-44F3-4256-B859-5F6785A6DF6E}"/>
              </a:ext>
            </a:extLst>
          </p:cNvPr>
          <p:cNvSpPr txBox="1"/>
          <p:nvPr/>
        </p:nvSpPr>
        <p:spPr>
          <a:xfrm>
            <a:off x="174695" y="1371600"/>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29" name="Straight Arrow Connector 28">
            <a:extLst>
              <a:ext uri="{FF2B5EF4-FFF2-40B4-BE49-F238E27FC236}">
                <a16:creationId xmlns:a16="http://schemas.microsoft.com/office/drawing/2014/main" id="{0134FA25-6A26-46EE-8148-4D35DB9BE444}"/>
              </a:ext>
            </a:extLst>
          </p:cNvPr>
          <p:cNvCxnSpPr>
            <a:cxnSpLocks/>
          </p:cNvCxnSpPr>
          <p:nvPr/>
        </p:nvCxnSpPr>
        <p:spPr>
          <a:xfrm>
            <a:off x="304800" y="1676400"/>
            <a:ext cx="0" cy="301824"/>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01F2B7B-89FA-43E6-92E0-FCF3E2E8C66A}"/>
              </a:ext>
            </a:extLst>
          </p:cNvPr>
          <p:cNvSpPr txBox="1"/>
          <p:nvPr/>
        </p:nvSpPr>
        <p:spPr>
          <a:xfrm>
            <a:off x="1188710" y="1673423"/>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31" name="Straight Arrow Connector 30">
            <a:extLst>
              <a:ext uri="{FF2B5EF4-FFF2-40B4-BE49-F238E27FC236}">
                <a16:creationId xmlns:a16="http://schemas.microsoft.com/office/drawing/2014/main" id="{D88170F9-E8F9-4751-85E6-AAE07F33DE5B}"/>
              </a:ext>
            </a:extLst>
          </p:cNvPr>
          <p:cNvCxnSpPr>
            <a:cxnSpLocks/>
          </p:cNvCxnSpPr>
          <p:nvPr/>
        </p:nvCxnSpPr>
        <p:spPr>
          <a:xfrm flipH="1">
            <a:off x="354050" y="1874151"/>
            <a:ext cx="798218" cy="24008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77DB3D6-95FE-4F3B-9D65-589841B62941}"/>
              </a:ext>
            </a:extLst>
          </p:cNvPr>
          <p:cNvSpPr txBox="1"/>
          <p:nvPr/>
        </p:nvSpPr>
        <p:spPr>
          <a:xfrm>
            <a:off x="2864982" y="1802174"/>
            <a:ext cx="482824" cy="307777"/>
          </a:xfrm>
          <a:prstGeom prst="rect">
            <a:avLst/>
          </a:prstGeom>
          <a:noFill/>
        </p:spPr>
        <p:txBody>
          <a:bodyPr wrap="none" rtlCol="0">
            <a:spAutoFit/>
          </a:bodyPr>
          <a:lstStyle/>
          <a:p>
            <a:r>
              <a:rPr lang="en-US" sz="1400" dirty="0">
                <a:solidFill>
                  <a:srgbClr val="FFFF00"/>
                </a:solidFill>
              </a:rPr>
              <a:t>ILM</a:t>
            </a:r>
          </a:p>
        </p:txBody>
      </p:sp>
      <p:cxnSp>
        <p:nvCxnSpPr>
          <p:cNvPr id="33" name="Straight Arrow Connector 32">
            <a:extLst>
              <a:ext uri="{FF2B5EF4-FFF2-40B4-BE49-F238E27FC236}">
                <a16:creationId xmlns:a16="http://schemas.microsoft.com/office/drawing/2014/main" id="{36CFC73C-6F9E-4123-A60D-8ED778700168}"/>
              </a:ext>
            </a:extLst>
          </p:cNvPr>
          <p:cNvCxnSpPr>
            <a:cxnSpLocks/>
          </p:cNvCxnSpPr>
          <p:nvPr/>
        </p:nvCxnSpPr>
        <p:spPr>
          <a:xfrm flipH="1">
            <a:off x="2864679" y="2076128"/>
            <a:ext cx="162994" cy="307776"/>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E8FDAF8-57C7-4290-BBFA-F65082D107C1}"/>
              </a:ext>
            </a:extLst>
          </p:cNvPr>
          <p:cNvSpPr txBox="1"/>
          <p:nvPr/>
        </p:nvSpPr>
        <p:spPr>
          <a:xfrm>
            <a:off x="6774469" y="1371599"/>
            <a:ext cx="2194832" cy="307777"/>
          </a:xfrm>
          <a:prstGeom prst="rect">
            <a:avLst/>
          </a:prstGeom>
          <a:noFill/>
        </p:spPr>
        <p:txBody>
          <a:bodyPr wrap="none" rtlCol="0">
            <a:spAutoFit/>
          </a:bodyPr>
          <a:lstStyle/>
          <a:p>
            <a:r>
              <a:rPr lang="en-US" sz="1400" dirty="0">
                <a:solidFill>
                  <a:srgbClr val="FFFF00"/>
                </a:solidFill>
              </a:rPr>
              <a:t>Posterior cortical vitreous</a:t>
            </a:r>
          </a:p>
        </p:txBody>
      </p:sp>
      <p:cxnSp>
        <p:nvCxnSpPr>
          <p:cNvPr id="35" name="Straight Arrow Connector 34">
            <a:extLst>
              <a:ext uri="{FF2B5EF4-FFF2-40B4-BE49-F238E27FC236}">
                <a16:creationId xmlns:a16="http://schemas.microsoft.com/office/drawing/2014/main" id="{C4A79DD4-498E-4A86-A451-89EAAA5A7FD2}"/>
              </a:ext>
            </a:extLst>
          </p:cNvPr>
          <p:cNvCxnSpPr>
            <a:cxnSpLocks/>
          </p:cNvCxnSpPr>
          <p:nvPr/>
        </p:nvCxnSpPr>
        <p:spPr>
          <a:xfrm>
            <a:off x="8534400" y="1676400"/>
            <a:ext cx="0" cy="395502"/>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D5621E8-E4E5-4E97-B32A-B889025BCC98}"/>
              </a:ext>
            </a:extLst>
          </p:cNvPr>
          <p:cNvSpPr txBox="1"/>
          <p:nvPr/>
        </p:nvSpPr>
        <p:spPr>
          <a:xfrm>
            <a:off x="6477000" y="1673422"/>
            <a:ext cx="1478290" cy="307777"/>
          </a:xfrm>
          <a:prstGeom prst="rect">
            <a:avLst/>
          </a:prstGeom>
          <a:noFill/>
        </p:spPr>
        <p:txBody>
          <a:bodyPr wrap="none" rtlCol="0">
            <a:spAutoFit/>
          </a:bodyPr>
          <a:lstStyle/>
          <a:p>
            <a:r>
              <a:rPr lang="en-US" sz="1400" dirty="0">
                <a:solidFill>
                  <a:srgbClr val="FFFF00"/>
                </a:solidFill>
              </a:rPr>
              <a:t>Preretinal space</a:t>
            </a:r>
          </a:p>
        </p:txBody>
      </p:sp>
      <p:cxnSp>
        <p:nvCxnSpPr>
          <p:cNvPr id="37" name="Straight Arrow Connector 36">
            <a:extLst>
              <a:ext uri="{FF2B5EF4-FFF2-40B4-BE49-F238E27FC236}">
                <a16:creationId xmlns:a16="http://schemas.microsoft.com/office/drawing/2014/main" id="{3DE5CBD0-E16C-4DD2-AACF-E8A70B7E9A32}"/>
              </a:ext>
            </a:extLst>
          </p:cNvPr>
          <p:cNvCxnSpPr>
            <a:cxnSpLocks/>
            <a:stCxn id="36" idx="3"/>
          </p:cNvCxnSpPr>
          <p:nvPr/>
        </p:nvCxnSpPr>
        <p:spPr>
          <a:xfrm>
            <a:off x="7955290" y="1827311"/>
            <a:ext cx="655310" cy="32376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A172500-DA4C-4E26-B172-FCC141A2CB6F}"/>
              </a:ext>
            </a:extLst>
          </p:cNvPr>
          <p:cNvSpPr txBox="1"/>
          <p:nvPr/>
        </p:nvSpPr>
        <p:spPr>
          <a:xfrm>
            <a:off x="8458200" y="2167591"/>
            <a:ext cx="532518" cy="307777"/>
          </a:xfrm>
          <a:prstGeom prst="rect">
            <a:avLst/>
          </a:prstGeom>
          <a:noFill/>
        </p:spPr>
        <p:txBody>
          <a:bodyPr wrap="none" rtlCol="0">
            <a:spAutoFit/>
          </a:bodyPr>
          <a:lstStyle/>
          <a:p>
            <a:r>
              <a:rPr lang="en-US" sz="1400" b="1" dirty="0">
                <a:solidFill>
                  <a:srgbClr val="FFFF00"/>
                </a:solidFill>
              </a:rPr>
              <a:t>NFL</a:t>
            </a:r>
          </a:p>
        </p:txBody>
      </p:sp>
      <p:sp>
        <p:nvSpPr>
          <p:cNvPr id="39" name="Left Brace 38">
            <a:extLst>
              <a:ext uri="{FF2B5EF4-FFF2-40B4-BE49-F238E27FC236}">
                <a16:creationId xmlns:a16="http://schemas.microsoft.com/office/drawing/2014/main" id="{3F783407-5A48-42CD-87FE-0DF40786CEE1}"/>
              </a:ext>
            </a:extLst>
          </p:cNvPr>
          <p:cNvSpPr/>
          <p:nvPr/>
        </p:nvSpPr>
        <p:spPr>
          <a:xfrm flipH="1">
            <a:off x="6934200" y="2550756"/>
            <a:ext cx="74400" cy="204394"/>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0" name="TextBox 39">
            <a:extLst>
              <a:ext uri="{FF2B5EF4-FFF2-40B4-BE49-F238E27FC236}">
                <a16:creationId xmlns:a16="http://schemas.microsoft.com/office/drawing/2014/main" id="{72FEE408-624C-4FA7-B4EC-67A1D913B2AA}"/>
              </a:ext>
            </a:extLst>
          </p:cNvPr>
          <p:cNvSpPr txBox="1"/>
          <p:nvPr/>
        </p:nvSpPr>
        <p:spPr>
          <a:xfrm>
            <a:off x="6934200" y="2491882"/>
            <a:ext cx="1805301" cy="307777"/>
          </a:xfrm>
          <a:prstGeom prst="rect">
            <a:avLst/>
          </a:prstGeom>
          <a:noFill/>
        </p:spPr>
        <p:txBody>
          <a:bodyPr wrap="none" rtlCol="0">
            <a:spAutoFit/>
          </a:bodyPr>
          <a:lstStyle/>
          <a:p>
            <a:pPr algn="r"/>
            <a:r>
              <a:rPr lang="en-US" sz="1400" dirty="0">
                <a:solidFill>
                  <a:srgbClr val="FFFF00"/>
                </a:solidFill>
              </a:rPr>
              <a:t>Inner plexiform layer</a:t>
            </a:r>
          </a:p>
        </p:txBody>
      </p:sp>
      <p:sp>
        <p:nvSpPr>
          <p:cNvPr id="41" name="Left Brace 40">
            <a:extLst>
              <a:ext uri="{FF2B5EF4-FFF2-40B4-BE49-F238E27FC236}">
                <a16:creationId xmlns:a16="http://schemas.microsoft.com/office/drawing/2014/main" id="{22925995-F129-48B2-87EA-F1EE8DDF9CCF}"/>
              </a:ext>
            </a:extLst>
          </p:cNvPr>
          <p:cNvSpPr/>
          <p:nvPr/>
        </p:nvSpPr>
        <p:spPr>
          <a:xfrm rot="10800000">
            <a:off x="6634661" y="2353201"/>
            <a:ext cx="111777" cy="24291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2" name="TextBox 41">
            <a:extLst>
              <a:ext uri="{FF2B5EF4-FFF2-40B4-BE49-F238E27FC236}">
                <a16:creationId xmlns:a16="http://schemas.microsoft.com/office/drawing/2014/main" id="{CCE780CF-F68E-4851-ADB2-88BCD747942E}"/>
              </a:ext>
            </a:extLst>
          </p:cNvPr>
          <p:cNvSpPr txBox="1"/>
          <p:nvPr/>
        </p:nvSpPr>
        <p:spPr>
          <a:xfrm>
            <a:off x="6705600" y="2298576"/>
            <a:ext cx="1657825" cy="307777"/>
          </a:xfrm>
          <a:prstGeom prst="rect">
            <a:avLst/>
          </a:prstGeom>
          <a:noFill/>
        </p:spPr>
        <p:txBody>
          <a:bodyPr wrap="none" rtlCol="0">
            <a:spAutoFit/>
          </a:bodyPr>
          <a:lstStyle/>
          <a:p>
            <a:pPr algn="r"/>
            <a:r>
              <a:rPr lang="en-US" sz="1400" dirty="0">
                <a:solidFill>
                  <a:srgbClr val="FFFF00"/>
                </a:solidFill>
              </a:rPr>
              <a:t>Ganglion cell layer</a:t>
            </a:r>
          </a:p>
        </p:txBody>
      </p:sp>
      <p:sp>
        <p:nvSpPr>
          <p:cNvPr id="43" name="TextBox 42">
            <a:extLst>
              <a:ext uri="{FF2B5EF4-FFF2-40B4-BE49-F238E27FC236}">
                <a16:creationId xmlns:a16="http://schemas.microsoft.com/office/drawing/2014/main" id="{347A935D-A346-44F3-82F9-479870341FA6}"/>
              </a:ext>
            </a:extLst>
          </p:cNvPr>
          <p:cNvSpPr txBox="1"/>
          <p:nvPr/>
        </p:nvSpPr>
        <p:spPr>
          <a:xfrm>
            <a:off x="7325759" y="2652953"/>
            <a:ext cx="1665841" cy="307777"/>
          </a:xfrm>
          <a:prstGeom prst="rect">
            <a:avLst/>
          </a:prstGeom>
          <a:noFill/>
        </p:spPr>
        <p:txBody>
          <a:bodyPr wrap="none" rtlCol="0">
            <a:spAutoFit/>
          </a:bodyPr>
          <a:lstStyle/>
          <a:p>
            <a:pPr algn="r"/>
            <a:r>
              <a:rPr lang="en-US" sz="1400" dirty="0">
                <a:solidFill>
                  <a:srgbClr val="FFFF00"/>
                </a:solidFill>
              </a:rPr>
              <a:t>Inner nuclear layer</a:t>
            </a:r>
          </a:p>
        </p:txBody>
      </p:sp>
      <p:sp>
        <p:nvSpPr>
          <p:cNvPr id="44" name="Left Brace 43">
            <a:extLst>
              <a:ext uri="{FF2B5EF4-FFF2-40B4-BE49-F238E27FC236}">
                <a16:creationId xmlns:a16="http://schemas.microsoft.com/office/drawing/2014/main" id="{4E6BAE31-51B5-4C57-A033-9FBC56BC029F}"/>
              </a:ext>
            </a:extLst>
          </p:cNvPr>
          <p:cNvSpPr/>
          <p:nvPr/>
        </p:nvSpPr>
        <p:spPr>
          <a:xfrm flipH="1">
            <a:off x="7289576" y="2741712"/>
            <a:ext cx="127112" cy="189138"/>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5" name="Left Brace 44">
            <a:extLst>
              <a:ext uri="{FF2B5EF4-FFF2-40B4-BE49-F238E27FC236}">
                <a16:creationId xmlns:a16="http://schemas.microsoft.com/office/drawing/2014/main" id="{DCCFB71B-0CED-44A1-A4DD-A16352CC5A77}"/>
              </a:ext>
            </a:extLst>
          </p:cNvPr>
          <p:cNvSpPr/>
          <p:nvPr/>
        </p:nvSpPr>
        <p:spPr>
          <a:xfrm flipH="1">
            <a:off x="8376004" y="2249262"/>
            <a:ext cx="158396" cy="134642"/>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Tree>
    <p:extLst>
      <p:ext uri="{BB962C8B-B14F-4D97-AF65-F5344CB8AC3E}">
        <p14:creationId xmlns:p14="http://schemas.microsoft.com/office/powerpoint/2010/main" val="174330636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7FB8DE-2227-C234-8E4C-28CE9DC73763}"/>
              </a:ext>
            </a:extLst>
          </p:cNvPr>
          <p:cNvSpPr>
            <a:spLocks noGrp="1"/>
          </p:cNvSpPr>
          <p:nvPr>
            <p:ph type="sldNum" sz="quarter" idx="12"/>
          </p:nvPr>
        </p:nvSpPr>
        <p:spPr/>
        <p:txBody>
          <a:bodyPr/>
          <a:lstStyle/>
          <a:p>
            <a:pPr>
              <a:defRPr/>
            </a:pPr>
            <a:fld id="{AE3D5967-D305-4D5A-99BA-BCEC8EFAB816}" type="slidenum">
              <a:rPr lang="en-US" altLang="en-US" smtClean="0"/>
              <a:pPr>
                <a:defRPr/>
              </a:pPr>
              <a:t>204</a:t>
            </a:fld>
            <a:endParaRPr lang="en-US" altLang="en-US"/>
          </a:p>
        </p:txBody>
      </p:sp>
      <p:sp>
        <p:nvSpPr>
          <p:cNvPr id="4" name="TextBox 3">
            <a:extLst>
              <a:ext uri="{FF2B5EF4-FFF2-40B4-BE49-F238E27FC236}">
                <a16:creationId xmlns:a16="http://schemas.microsoft.com/office/drawing/2014/main" id="{C26A1455-266A-F06A-87D8-1016033AEDF4}"/>
              </a:ext>
            </a:extLst>
          </p:cNvPr>
          <p:cNvSpPr txBox="1"/>
          <p:nvPr/>
        </p:nvSpPr>
        <p:spPr>
          <a:xfrm>
            <a:off x="1028699" y="2767280"/>
            <a:ext cx="7086600" cy="1323439"/>
          </a:xfrm>
          <a:prstGeom prst="rect">
            <a:avLst/>
          </a:prstGeom>
          <a:noFill/>
        </p:spPr>
        <p:txBody>
          <a:bodyPr wrap="square" rtlCol="0">
            <a:spAutoFit/>
          </a:bodyPr>
          <a:lstStyle/>
          <a:p>
            <a:r>
              <a:rPr lang="en-US" sz="2000" b="0" i="1" dirty="0"/>
              <a:t>That’s it! </a:t>
            </a:r>
            <a:r>
              <a:rPr lang="en-US" sz="2000" b="0" dirty="0"/>
              <a:t>Go through this slide-set a couple of times (at least) until you feel like you have a handle on it. </a:t>
            </a:r>
            <a:r>
              <a:rPr lang="en-US" sz="2000" b="0" dirty="0">
                <a:solidFill>
                  <a:srgbClr val="0000FF"/>
                </a:solidFill>
              </a:rPr>
              <a:t>When you’re ready, do </a:t>
            </a:r>
            <a:r>
              <a:rPr lang="en-US" sz="2000" b="0">
                <a:solidFill>
                  <a:srgbClr val="0000FF"/>
                </a:solidFill>
              </a:rPr>
              <a:t>slide-set </a:t>
            </a:r>
            <a:r>
              <a:rPr lang="en-US" sz="2000" i="1">
                <a:solidFill>
                  <a:srgbClr val="0000FF"/>
                </a:solidFill>
              </a:rPr>
              <a:t>R17</a:t>
            </a:r>
            <a:r>
              <a:rPr lang="en-US" sz="2000" b="0">
                <a:solidFill>
                  <a:srgbClr val="0000FF"/>
                </a:solidFill>
              </a:rPr>
              <a:t>, </a:t>
            </a:r>
            <a:r>
              <a:rPr lang="en-US" sz="2000" b="0" dirty="0">
                <a:solidFill>
                  <a:srgbClr val="0000FF"/>
                </a:solidFill>
              </a:rPr>
              <a:t>which covers this material in a Q&amp;A format (and more detail).</a:t>
            </a:r>
          </a:p>
        </p:txBody>
      </p:sp>
      <p:sp>
        <p:nvSpPr>
          <p:cNvPr id="5" name="TextBox 4">
            <a:extLst>
              <a:ext uri="{FF2B5EF4-FFF2-40B4-BE49-F238E27FC236}">
                <a16:creationId xmlns:a16="http://schemas.microsoft.com/office/drawing/2014/main" id="{35C37C50-6920-91B6-EE3B-6BDCF2AFA547}"/>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10709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21</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9BB6E1B9-5569-4F51-8202-21F8A3BBC486}"/>
              </a:ext>
            </a:extLst>
          </p:cNvPr>
          <p:cNvSpPr txBox="1"/>
          <p:nvPr/>
        </p:nvSpPr>
        <p:spPr>
          <a:xfrm>
            <a:off x="523460" y="4191000"/>
            <a:ext cx="7086601" cy="1815882"/>
          </a:xfrm>
          <a:prstGeom prst="rect">
            <a:avLst/>
          </a:prstGeom>
          <a:solidFill>
            <a:schemeClr val="accent5">
              <a:lumMod val="75000"/>
            </a:schemeClr>
          </a:solidFill>
        </p:spPr>
        <p:txBody>
          <a:bodyPr wrap="square" rtlCol="0">
            <a:spAutoFit/>
          </a:bodyPr>
          <a:lstStyle/>
          <a:p>
            <a:r>
              <a:rPr lang="en-US" sz="1400" dirty="0">
                <a:solidFill>
                  <a:srgbClr val="0000FF"/>
                </a:solidFill>
              </a:rPr>
              <a:t>Next to the outer segment is, perhaps not surprisingly, the </a:t>
            </a:r>
            <a:r>
              <a:rPr lang="en-US" sz="1400" b="1" dirty="0">
                <a:solidFill>
                  <a:srgbClr val="0000FF"/>
                </a:solidFill>
              </a:rPr>
              <a:t>inner segment</a:t>
            </a:r>
            <a:r>
              <a:rPr lang="en-US" sz="1400" dirty="0">
                <a:solidFill>
                  <a:srgbClr val="0000FF"/>
                </a:solidFill>
              </a:rPr>
              <a:t>. </a:t>
            </a:r>
            <a:r>
              <a:rPr lang="en-US" sz="1400" dirty="0">
                <a:solidFill>
                  <a:schemeClr val="accent5">
                    <a:lumMod val="75000"/>
                  </a:schemeClr>
                </a:solidFill>
              </a:rPr>
              <a:t>The inner and outer segments are connected by a nonmotile cilium. Disorders affecting the integrity of the cilia have enormous consequences for PR/retinal health and visual function, as they can produce a retinitis pigmentosa-like clinical picture.</a:t>
            </a:r>
          </a:p>
          <a:p>
            <a:r>
              <a:rPr lang="en-US" sz="1400" dirty="0">
                <a:solidFill>
                  <a:schemeClr val="accent5">
                    <a:lumMod val="75000"/>
                  </a:schemeClr>
                </a:solidFill>
              </a:rPr>
              <a:t> </a:t>
            </a:r>
          </a:p>
          <a:p>
            <a:r>
              <a:rPr lang="en-US" sz="1400" dirty="0">
                <a:solidFill>
                  <a:schemeClr val="accent5">
                    <a:lumMod val="75000"/>
                  </a:schemeClr>
                </a:solidFill>
              </a:rPr>
              <a:t>The inner segment has two subsections—an </a:t>
            </a:r>
            <a:r>
              <a:rPr lang="en-US" sz="1400" b="1" dirty="0">
                <a:solidFill>
                  <a:schemeClr val="accent5">
                    <a:lumMod val="75000"/>
                  </a:schemeClr>
                </a:solidFill>
              </a:rPr>
              <a:t>ellipsoid</a:t>
            </a:r>
            <a:r>
              <a:rPr lang="en-US" sz="1400" dirty="0">
                <a:solidFill>
                  <a:schemeClr val="accent5">
                    <a:lumMod val="75000"/>
                  </a:schemeClr>
                </a:solidFill>
              </a:rPr>
              <a:t> immediately adjacent to the cilium, then a </a:t>
            </a:r>
            <a:r>
              <a:rPr lang="en-US" sz="1400" b="1" dirty="0">
                <a:solidFill>
                  <a:schemeClr val="accent5">
                    <a:lumMod val="75000"/>
                  </a:schemeClr>
                </a:solidFill>
              </a:rPr>
              <a:t>myoid</a:t>
            </a:r>
            <a:r>
              <a:rPr lang="en-US" sz="1400" dirty="0">
                <a:solidFill>
                  <a:schemeClr val="accent5">
                    <a:lumMod val="75000"/>
                  </a:schemeClr>
                </a:solidFill>
              </a:rPr>
              <a:t>. Each area is known for its contents, with the ellipsoid being chock full of mitochondria, and the myoid full of glycogen.</a:t>
            </a:r>
          </a:p>
        </p:txBody>
      </p:sp>
    </p:spTree>
    <p:extLst>
      <p:ext uri="{BB962C8B-B14F-4D97-AF65-F5344CB8AC3E}">
        <p14:creationId xmlns:p14="http://schemas.microsoft.com/office/powerpoint/2010/main" val="291123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22</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25069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2524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54102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54020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Arrow: Right 2">
            <a:extLst>
              <a:ext uri="{FF2B5EF4-FFF2-40B4-BE49-F238E27FC236}">
                <a16:creationId xmlns:a16="http://schemas.microsoft.com/office/drawing/2014/main" id="{A29980C7-E70C-46B9-A2D0-687507C3C370}"/>
              </a:ext>
            </a:extLst>
          </p:cNvPr>
          <p:cNvSpPr/>
          <p:nvPr/>
        </p:nvSpPr>
        <p:spPr>
          <a:xfrm>
            <a:off x="1676400" y="3429000"/>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2057400" y="838200"/>
            <a:ext cx="1745974" cy="2286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2902226" y="4104862"/>
            <a:ext cx="1212574" cy="8613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5428530" y="1071301"/>
            <a:ext cx="1745974" cy="35768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9173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23</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9BB6E1B9-5569-4F51-8202-21F8A3BBC486}"/>
              </a:ext>
            </a:extLst>
          </p:cNvPr>
          <p:cNvSpPr txBox="1"/>
          <p:nvPr/>
        </p:nvSpPr>
        <p:spPr>
          <a:xfrm>
            <a:off x="523460" y="4191000"/>
            <a:ext cx="7086601" cy="1815882"/>
          </a:xfrm>
          <a:prstGeom prst="rect">
            <a:avLst/>
          </a:prstGeom>
          <a:solidFill>
            <a:schemeClr val="accent5">
              <a:lumMod val="75000"/>
            </a:schemeClr>
          </a:solidFill>
        </p:spPr>
        <p:txBody>
          <a:bodyPr wrap="square" rtlCol="0">
            <a:spAutoFit/>
          </a:bodyPr>
          <a:lstStyle/>
          <a:p>
            <a:r>
              <a:rPr lang="en-US" sz="1400" dirty="0">
                <a:solidFill>
                  <a:srgbClr val="0000FF"/>
                </a:solidFill>
              </a:rPr>
              <a:t>Next to the outer segment is, perhaps not surprisingly, the </a:t>
            </a:r>
            <a:r>
              <a:rPr lang="en-US" sz="1400" b="1" dirty="0">
                <a:solidFill>
                  <a:srgbClr val="0000FF"/>
                </a:solidFill>
              </a:rPr>
              <a:t>inner segment</a:t>
            </a:r>
            <a:r>
              <a:rPr lang="en-US" sz="1400" dirty="0">
                <a:solidFill>
                  <a:srgbClr val="0000FF"/>
                </a:solidFill>
              </a:rPr>
              <a:t>. </a:t>
            </a:r>
            <a:r>
              <a:rPr lang="en-US" sz="1400" dirty="0"/>
              <a:t>The inner and outer segments are connected by a nonmotile cilium. Disorders affecting the integrity of the cilia have enormous consequences for PR/retinal health and visual function, as they can produce a retinitis pigmentosa-like clinical picture.</a:t>
            </a:r>
            <a:endParaRPr lang="en-US" sz="1400" dirty="0">
              <a:solidFill>
                <a:schemeClr val="accent5">
                  <a:lumMod val="75000"/>
                </a:schemeClr>
              </a:solidFill>
            </a:endParaRPr>
          </a:p>
          <a:p>
            <a:r>
              <a:rPr lang="en-US" sz="1400" dirty="0">
                <a:solidFill>
                  <a:schemeClr val="accent5">
                    <a:lumMod val="75000"/>
                  </a:schemeClr>
                </a:solidFill>
              </a:rPr>
              <a:t> </a:t>
            </a:r>
          </a:p>
          <a:p>
            <a:r>
              <a:rPr lang="en-US" sz="1400" dirty="0">
                <a:solidFill>
                  <a:schemeClr val="accent5">
                    <a:lumMod val="75000"/>
                  </a:schemeClr>
                </a:solidFill>
              </a:rPr>
              <a:t>The inner segment has two subsections—an </a:t>
            </a:r>
            <a:r>
              <a:rPr lang="en-US" sz="1400" b="1" dirty="0">
                <a:solidFill>
                  <a:schemeClr val="accent5">
                    <a:lumMod val="75000"/>
                  </a:schemeClr>
                </a:solidFill>
              </a:rPr>
              <a:t>ellipsoid</a:t>
            </a:r>
            <a:r>
              <a:rPr lang="en-US" sz="1400" dirty="0">
                <a:solidFill>
                  <a:schemeClr val="accent5">
                    <a:lumMod val="75000"/>
                  </a:schemeClr>
                </a:solidFill>
              </a:rPr>
              <a:t> immediately adjacent to the cilium, then a </a:t>
            </a:r>
            <a:r>
              <a:rPr lang="en-US" sz="1400" b="1" dirty="0">
                <a:solidFill>
                  <a:schemeClr val="accent5">
                    <a:lumMod val="75000"/>
                  </a:schemeClr>
                </a:solidFill>
              </a:rPr>
              <a:t>myoid</a:t>
            </a:r>
            <a:r>
              <a:rPr lang="en-US" sz="1400" dirty="0">
                <a:solidFill>
                  <a:schemeClr val="accent5">
                    <a:lumMod val="75000"/>
                  </a:schemeClr>
                </a:solidFill>
              </a:rPr>
              <a:t>. Each area is known for its contents, with the ellipsoid being chock full of mitochondria, and the myoid full of glycogen.</a:t>
            </a:r>
          </a:p>
        </p:txBody>
      </p:sp>
    </p:spTree>
    <p:extLst>
      <p:ext uri="{BB962C8B-B14F-4D97-AF65-F5344CB8AC3E}">
        <p14:creationId xmlns:p14="http://schemas.microsoft.com/office/powerpoint/2010/main" val="360639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24</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25069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2524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54102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54020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2057400" y="838200"/>
            <a:ext cx="1745974" cy="2286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5428530" y="1071301"/>
            <a:ext cx="1745974" cy="31097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Arrow: Right 14">
            <a:extLst>
              <a:ext uri="{FF2B5EF4-FFF2-40B4-BE49-F238E27FC236}">
                <a16:creationId xmlns:a16="http://schemas.microsoft.com/office/drawing/2014/main" id="{ED475FBE-5853-4E5F-8FCB-6A5627469B21}"/>
              </a:ext>
            </a:extLst>
          </p:cNvPr>
          <p:cNvSpPr/>
          <p:nvPr/>
        </p:nvSpPr>
        <p:spPr>
          <a:xfrm>
            <a:off x="1946033" y="3962400"/>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1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25</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9BB6E1B9-5569-4F51-8202-21F8A3BBC486}"/>
              </a:ext>
            </a:extLst>
          </p:cNvPr>
          <p:cNvSpPr txBox="1"/>
          <p:nvPr/>
        </p:nvSpPr>
        <p:spPr>
          <a:xfrm>
            <a:off x="523460" y="4191000"/>
            <a:ext cx="7086601" cy="1815882"/>
          </a:xfrm>
          <a:prstGeom prst="rect">
            <a:avLst/>
          </a:prstGeom>
          <a:solidFill>
            <a:schemeClr val="accent5">
              <a:lumMod val="75000"/>
            </a:schemeClr>
          </a:solidFill>
        </p:spPr>
        <p:txBody>
          <a:bodyPr wrap="square" rtlCol="0">
            <a:spAutoFit/>
          </a:bodyPr>
          <a:lstStyle/>
          <a:p>
            <a:r>
              <a:rPr lang="en-US" sz="1400" dirty="0">
                <a:solidFill>
                  <a:srgbClr val="0000FF"/>
                </a:solidFill>
              </a:rPr>
              <a:t>Next to the outer segment is, perhaps not surprisingly, the </a:t>
            </a:r>
            <a:r>
              <a:rPr lang="en-US" sz="1400" b="1" dirty="0">
                <a:solidFill>
                  <a:srgbClr val="0000FF"/>
                </a:solidFill>
              </a:rPr>
              <a:t>inner segment</a:t>
            </a:r>
            <a:r>
              <a:rPr lang="en-US" sz="1400" dirty="0">
                <a:solidFill>
                  <a:srgbClr val="0000FF"/>
                </a:solidFill>
              </a:rPr>
              <a:t>. </a:t>
            </a:r>
            <a:r>
              <a:rPr lang="en-US" sz="1400" dirty="0"/>
              <a:t>The inner and outer segments are connected by a nonmotile cilium. Disorders affecting the integrity of the cilia have enormous consequences for PR/retinal health and visual function, as they can produce a retinitis pigmentosa-like clinical picture.</a:t>
            </a:r>
          </a:p>
          <a:p>
            <a:r>
              <a:rPr lang="en-US" sz="1400" dirty="0"/>
              <a:t> </a:t>
            </a:r>
          </a:p>
          <a:p>
            <a:r>
              <a:rPr lang="en-US" sz="1400" dirty="0">
                <a:solidFill>
                  <a:srgbClr val="0000FF"/>
                </a:solidFill>
              </a:rPr>
              <a:t>The inner segment has two subsections—an </a:t>
            </a:r>
            <a:r>
              <a:rPr lang="en-US" sz="1400" b="1" dirty="0">
                <a:solidFill>
                  <a:srgbClr val="0000FF"/>
                </a:solidFill>
              </a:rPr>
              <a:t>ellipsoid</a:t>
            </a:r>
            <a:r>
              <a:rPr lang="en-US" sz="1400" dirty="0">
                <a:solidFill>
                  <a:srgbClr val="0000FF"/>
                </a:solidFill>
              </a:rPr>
              <a:t> immediately adjacent to the cilium, </a:t>
            </a:r>
            <a:r>
              <a:rPr lang="en-US" sz="1400" dirty="0"/>
              <a:t>then a </a:t>
            </a:r>
            <a:r>
              <a:rPr lang="en-US" sz="1400" b="1" dirty="0"/>
              <a:t>myoid</a:t>
            </a:r>
            <a:r>
              <a:rPr lang="en-US" sz="1400" dirty="0"/>
              <a:t>. </a:t>
            </a:r>
            <a:r>
              <a:rPr lang="en-US" sz="1400" dirty="0">
                <a:solidFill>
                  <a:srgbClr val="0000FF"/>
                </a:solidFill>
              </a:rPr>
              <a:t>Each area is known for its contents, with the ellipsoid being chock full of mitochondria, and the </a:t>
            </a:r>
            <a:r>
              <a:rPr lang="en-US" sz="1400" dirty="0"/>
              <a:t>myoid full of glycogen.</a:t>
            </a:r>
          </a:p>
        </p:txBody>
      </p:sp>
    </p:spTree>
    <p:extLst>
      <p:ext uri="{BB962C8B-B14F-4D97-AF65-F5344CB8AC3E}">
        <p14:creationId xmlns:p14="http://schemas.microsoft.com/office/powerpoint/2010/main" val="141228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26</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25069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2524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54102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54020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2057400" y="838200"/>
            <a:ext cx="1745974" cy="2286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5428530" y="1071301"/>
            <a:ext cx="1745974" cy="1595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Arrow: Right 12">
            <a:extLst>
              <a:ext uri="{FF2B5EF4-FFF2-40B4-BE49-F238E27FC236}">
                <a16:creationId xmlns:a16="http://schemas.microsoft.com/office/drawing/2014/main" id="{E5A3C281-6503-4C36-83E8-B98F1AF74C91}"/>
              </a:ext>
            </a:extLst>
          </p:cNvPr>
          <p:cNvSpPr/>
          <p:nvPr/>
        </p:nvSpPr>
        <p:spPr>
          <a:xfrm flipH="1">
            <a:off x="5832233" y="3124200"/>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4C8B58E-06A5-4886-9B89-6907ADF972C5}"/>
              </a:ext>
            </a:extLst>
          </p:cNvPr>
          <p:cNvSpPr/>
          <p:nvPr/>
        </p:nvSpPr>
        <p:spPr>
          <a:xfrm flipH="1">
            <a:off x="5984633" y="3733800"/>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997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27</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7" name="TextBox 6">
            <a:extLst>
              <a:ext uri="{FF2B5EF4-FFF2-40B4-BE49-F238E27FC236}">
                <a16:creationId xmlns:a16="http://schemas.microsoft.com/office/drawing/2014/main" id="{ABFB1390-F7C6-4D1A-A684-C235CC90E6EF}"/>
              </a:ext>
            </a:extLst>
          </p:cNvPr>
          <p:cNvSpPr txBox="1"/>
          <p:nvPr/>
        </p:nvSpPr>
        <p:spPr>
          <a:xfrm>
            <a:off x="351184" y="4114800"/>
            <a:ext cx="6629399" cy="2246769"/>
          </a:xfrm>
          <a:prstGeom prst="rect">
            <a:avLst/>
          </a:prstGeom>
          <a:solidFill>
            <a:srgbClr val="FFCCFF"/>
          </a:solidFill>
        </p:spPr>
        <p:txBody>
          <a:bodyPr wrap="square" rtlCol="0">
            <a:spAutoFit/>
          </a:bodyPr>
          <a:lstStyle/>
          <a:p>
            <a:r>
              <a:rPr lang="en-US" sz="1400" dirty="0">
                <a:solidFill>
                  <a:srgbClr val="0000FF"/>
                </a:solidFill>
              </a:rPr>
              <a:t>Continuing on…The portion of the PR next to the inner segment is the </a:t>
            </a:r>
            <a:r>
              <a:rPr lang="en-US" sz="1400" b="1" dirty="0">
                <a:solidFill>
                  <a:srgbClr val="0000FF"/>
                </a:solidFill>
              </a:rPr>
              <a:t>cell body</a:t>
            </a:r>
            <a:r>
              <a:rPr lang="en-US" sz="1400" dirty="0">
                <a:solidFill>
                  <a:srgbClr val="0000FF"/>
                </a:solidFill>
              </a:rPr>
              <a:t>, which houses the cell’s </a:t>
            </a:r>
            <a:r>
              <a:rPr lang="en-US" sz="1400" b="1" dirty="0">
                <a:solidFill>
                  <a:srgbClr val="0000FF"/>
                </a:solidFill>
              </a:rPr>
              <a:t>nucleus</a:t>
            </a:r>
            <a:r>
              <a:rPr lang="en-US" sz="1400" dirty="0">
                <a:solidFill>
                  <a:srgbClr val="0000FF"/>
                </a:solidFill>
              </a:rPr>
              <a:t>. </a:t>
            </a:r>
            <a:endParaRPr lang="en-US" sz="1400" dirty="0">
              <a:solidFill>
                <a:srgbClr val="FFCCFF"/>
              </a:solidFill>
            </a:endParaRPr>
          </a:p>
          <a:p>
            <a:endParaRPr lang="en-US" sz="1400" dirty="0">
              <a:solidFill>
                <a:srgbClr val="FFCCFF"/>
              </a:solidFill>
            </a:endParaRPr>
          </a:p>
          <a:p>
            <a:r>
              <a:rPr lang="en-US" sz="1400" dirty="0">
                <a:solidFill>
                  <a:srgbClr val="FFCCFF"/>
                </a:solidFill>
              </a:rPr>
              <a:t>While not a part of the PRs per se, they (the PRs) contribute to an important retinal structure located at the juncture of the inner segment and cell body—the </a:t>
            </a:r>
            <a:r>
              <a:rPr lang="en-US" sz="1400" b="1" dirty="0">
                <a:solidFill>
                  <a:srgbClr val="FFCCFF"/>
                </a:solidFill>
              </a:rPr>
              <a:t>external limiting membrane </a:t>
            </a:r>
            <a:r>
              <a:rPr lang="en-US" sz="1400" dirty="0">
                <a:solidFill>
                  <a:srgbClr val="FFCCFF"/>
                </a:solidFill>
              </a:rPr>
              <a:t>(ELM). The ELM is not an actual membrane, rather, it is a barrier created by connections between Mueller cells and PRs. </a:t>
            </a:r>
          </a:p>
          <a:p>
            <a:endParaRPr lang="en-US" sz="1400" dirty="0">
              <a:solidFill>
                <a:srgbClr val="FFCCFF"/>
              </a:solidFill>
            </a:endParaRPr>
          </a:p>
          <a:p>
            <a:r>
              <a:rPr lang="en-US" sz="1400" dirty="0">
                <a:solidFill>
                  <a:srgbClr val="FFCCFF"/>
                </a:solidFill>
              </a:rPr>
              <a:t>After the cell body, the final portion of the PR is an axon-like fiber terminating in the PR’s synaptic processes.</a:t>
            </a:r>
          </a:p>
        </p:txBody>
      </p:sp>
    </p:spTree>
    <p:extLst>
      <p:ext uri="{BB962C8B-B14F-4D97-AF65-F5344CB8AC3E}">
        <p14:creationId xmlns:p14="http://schemas.microsoft.com/office/powerpoint/2010/main" val="2316791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28</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25069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2524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54102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54020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C287F299-7827-4499-91D6-00F984EFF01A}"/>
              </a:ext>
            </a:extLst>
          </p:cNvPr>
          <p:cNvSpPr/>
          <p:nvPr/>
        </p:nvSpPr>
        <p:spPr>
          <a:xfrm flipH="1">
            <a:off x="5943600" y="1723311"/>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3EABD8-5AE3-41BA-8815-ED88F623119F}"/>
              </a:ext>
            </a:extLst>
          </p:cNvPr>
          <p:cNvSpPr/>
          <p:nvPr/>
        </p:nvSpPr>
        <p:spPr>
          <a:xfrm>
            <a:off x="2252451" y="2938788"/>
            <a:ext cx="1557549" cy="992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6D6779EC-061F-4ED7-BF6B-43792A0212F6}"/>
              </a:ext>
            </a:extLst>
          </p:cNvPr>
          <p:cNvSpPr/>
          <p:nvPr/>
        </p:nvSpPr>
        <p:spPr>
          <a:xfrm>
            <a:off x="1447800" y="861285"/>
            <a:ext cx="2286000" cy="7389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61837572-C5C5-438A-A482-4A15FB011AD5}"/>
              </a:ext>
            </a:extLst>
          </p:cNvPr>
          <p:cNvSpPr/>
          <p:nvPr/>
        </p:nvSpPr>
        <p:spPr>
          <a:xfrm rot="10800000" flipH="1">
            <a:off x="1676401" y="2057400"/>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919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29</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7" name="TextBox 6">
            <a:extLst>
              <a:ext uri="{FF2B5EF4-FFF2-40B4-BE49-F238E27FC236}">
                <a16:creationId xmlns:a16="http://schemas.microsoft.com/office/drawing/2014/main" id="{ABFB1390-F7C6-4D1A-A684-C235CC90E6EF}"/>
              </a:ext>
            </a:extLst>
          </p:cNvPr>
          <p:cNvSpPr txBox="1"/>
          <p:nvPr/>
        </p:nvSpPr>
        <p:spPr>
          <a:xfrm>
            <a:off x="351184" y="4114800"/>
            <a:ext cx="6629399" cy="2246769"/>
          </a:xfrm>
          <a:prstGeom prst="rect">
            <a:avLst/>
          </a:prstGeom>
          <a:solidFill>
            <a:srgbClr val="FFCCFF"/>
          </a:solidFill>
        </p:spPr>
        <p:txBody>
          <a:bodyPr wrap="square" rtlCol="0">
            <a:spAutoFit/>
          </a:bodyPr>
          <a:lstStyle/>
          <a:p>
            <a:r>
              <a:rPr lang="en-US" sz="1400" dirty="0">
                <a:solidFill>
                  <a:srgbClr val="0000FF"/>
                </a:solidFill>
              </a:rPr>
              <a:t>Continuing on…The portion of the PR next to the inner segment is the </a:t>
            </a:r>
            <a:r>
              <a:rPr lang="en-US" sz="1400" b="1" dirty="0">
                <a:solidFill>
                  <a:srgbClr val="0000FF"/>
                </a:solidFill>
              </a:rPr>
              <a:t>cell body</a:t>
            </a:r>
            <a:r>
              <a:rPr lang="en-US" sz="1400" dirty="0">
                <a:solidFill>
                  <a:srgbClr val="0000FF"/>
                </a:solidFill>
              </a:rPr>
              <a:t>, which houses the cell’s </a:t>
            </a:r>
            <a:r>
              <a:rPr lang="en-US" sz="1400" b="1" dirty="0">
                <a:solidFill>
                  <a:srgbClr val="0000FF"/>
                </a:solidFill>
              </a:rPr>
              <a:t>nucleus</a:t>
            </a:r>
            <a:r>
              <a:rPr lang="en-US" sz="1400" dirty="0">
                <a:solidFill>
                  <a:srgbClr val="0000FF"/>
                </a:solidFill>
              </a:rPr>
              <a:t>. </a:t>
            </a:r>
          </a:p>
          <a:p>
            <a:endParaRPr lang="en-US" sz="1400" dirty="0">
              <a:solidFill>
                <a:srgbClr val="0000FF"/>
              </a:solidFill>
            </a:endParaRPr>
          </a:p>
          <a:p>
            <a:r>
              <a:rPr lang="en-US" sz="1400" dirty="0"/>
              <a:t>While not a part of the PRs per se, they (the PRs) contribute to an important retinal structure located at the juncture of the inner segment and cell body—the </a:t>
            </a:r>
            <a:r>
              <a:rPr lang="en-US" sz="1400" b="1" dirty="0"/>
              <a:t>external limiting membrane </a:t>
            </a:r>
            <a:r>
              <a:rPr lang="en-US" sz="1400" dirty="0"/>
              <a:t>(ELM). The ELM is not an actual membrane, rather, it is a barrier created by connections between Mueller cells and PRs. </a:t>
            </a:r>
            <a:endParaRPr lang="en-US" sz="1400" dirty="0">
              <a:solidFill>
                <a:srgbClr val="FFCCFF"/>
              </a:solidFill>
            </a:endParaRPr>
          </a:p>
          <a:p>
            <a:endParaRPr lang="en-US" sz="1400" dirty="0">
              <a:solidFill>
                <a:srgbClr val="FFCCFF"/>
              </a:solidFill>
            </a:endParaRPr>
          </a:p>
          <a:p>
            <a:r>
              <a:rPr lang="en-US" sz="1400" dirty="0">
                <a:solidFill>
                  <a:srgbClr val="FFCCFF"/>
                </a:solidFill>
              </a:rPr>
              <a:t>After the cell body, the final portion of the PR is an axon-like fiber terminating in the PR’s synaptic processes.</a:t>
            </a:r>
          </a:p>
        </p:txBody>
      </p:sp>
    </p:spTree>
    <p:extLst>
      <p:ext uri="{BB962C8B-B14F-4D97-AF65-F5344CB8AC3E}">
        <p14:creationId xmlns:p14="http://schemas.microsoft.com/office/powerpoint/2010/main" val="275830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262979"/>
          </a:xfrm>
          <a:prstGeom prst="rect">
            <a:avLst/>
          </a:prstGeom>
          <a:noFill/>
        </p:spPr>
        <p:txBody>
          <a:bodyPr wrap="square" rtlCol="0">
            <a:spAutoFit/>
          </a:bodyPr>
          <a:lstStyle/>
          <a:p>
            <a:r>
              <a:rPr lang="en-US" sz="1600" i="1" dirty="0"/>
              <a:t>What is the difference between the </a:t>
            </a:r>
            <a:r>
              <a:rPr lang="en-US" sz="1600" dirty="0"/>
              <a:t>retina</a:t>
            </a:r>
            <a:r>
              <a:rPr lang="en-US" sz="1600" i="1" dirty="0"/>
              <a:t> and the </a:t>
            </a:r>
            <a:r>
              <a:rPr lang="en-US" sz="1600" b="1" dirty="0"/>
              <a:t>neurosensory</a:t>
            </a:r>
            <a:r>
              <a:rPr lang="en-US" sz="1600" i="1" dirty="0"/>
              <a:t> </a:t>
            </a:r>
            <a:r>
              <a:rPr lang="en-US" sz="1600" dirty="0"/>
              <a:t>retina</a:t>
            </a:r>
            <a:r>
              <a:rPr lang="en-US" sz="1600" i="1" dirty="0"/>
              <a:t>?</a:t>
            </a:r>
          </a:p>
          <a:p>
            <a:r>
              <a:rPr lang="en-US" sz="1600" dirty="0"/>
              <a:t>While often used interchangeably (including, on occasion, in this slide-set), these are technically not synonyms. The term </a:t>
            </a:r>
            <a:r>
              <a:rPr lang="en-US" sz="1600" i="1" dirty="0"/>
              <a:t>neurosensory retina </a:t>
            </a:r>
            <a:r>
              <a:rPr lang="en-US" sz="1600" dirty="0"/>
              <a:t>refers to the neural lining on the inside of the eye, whereas the term </a:t>
            </a:r>
            <a:r>
              <a:rPr lang="en-US" sz="1600" i="1" dirty="0"/>
              <a:t>retina</a:t>
            </a:r>
            <a:r>
              <a:rPr lang="en-US" sz="1600" dirty="0"/>
              <a:t> refers to this neural lining along with the  retinal pigment epithelium (RPE).</a:t>
            </a:r>
          </a:p>
          <a:p>
            <a:endParaRPr lang="en-US" sz="1600" u="sng" dirty="0"/>
          </a:p>
          <a:p>
            <a:r>
              <a:rPr lang="en-US" sz="1600" i="1" dirty="0"/>
              <a:t>The neurosensory retina contains three classes of cells:</a:t>
            </a:r>
          </a:p>
          <a:p>
            <a:r>
              <a:rPr lang="en-US" sz="1600" b="1" i="1" dirty="0">
                <a:solidFill>
                  <a:srgbClr val="00B050"/>
                </a:solidFill>
              </a:rPr>
              <a:t>There are five types of neural elements: </a:t>
            </a:r>
            <a:r>
              <a:rPr lang="en-US" sz="1600" b="1" i="1" dirty="0">
                <a:solidFill>
                  <a:schemeClr val="bg1"/>
                </a:solidFill>
              </a:rPr>
              <a:t>W</a:t>
            </a:r>
            <a:r>
              <a:rPr lang="en-US" sz="1600" i="1" dirty="0">
                <a:solidFill>
                  <a:schemeClr val="bg1"/>
                </a:solidFill>
              </a:rPr>
              <a:t>hat are the three types of glial cells? The two vascular cell types?</a:t>
            </a:r>
          </a:p>
          <a:p>
            <a:endParaRPr lang="en-US" sz="1600" i="1" dirty="0">
              <a:solidFill>
                <a:schemeClr val="bg1"/>
              </a:solidFill>
            </a:endParaRPr>
          </a:p>
          <a:p>
            <a:r>
              <a:rPr lang="en-US" sz="1600" dirty="0"/>
              <a:t>--</a:t>
            </a:r>
            <a:r>
              <a:rPr lang="en-US" sz="1600" b="1" dirty="0">
                <a:solidFill>
                  <a:srgbClr val="00B050"/>
                </a:solidFill>
              </a:rPr>
              <a:t>Neurons</a:t>
            </a:r>
            <a:r>
              <a:rPr lang="en-US" sz="1600" dirty="0">
                <a:solidFill>
                  <a:srgbClr val="00B050"/>
                </a:solidFill>
              </a:rPr>
              <a:t>:</a:t>
            </a:r>
          </a:p>
          <a:p>
            <a:r>
              <a:rPr lang="en-US" sz="1600" dirty="0">
                <a:solidFill>
                  <a:srgbClr val="00B050"/>
                </a:solidFill>
              </a:rPr>
              <a:t>----Photoreceptors (PRs)</a:t>
            </a:r>
          </a:p>
          <a:p>
            <a:r>
              <a:rPr lang="en-US" sz="1600" dirty="0">
                <a:solidFill>
                  <a:srgbClr val="00B050"/>
                </a:solidFill>
              </a:rPr>
              <a:t>----Bipolar cells</a:t>
            </a:r>
          </a:p>
          <a:p>
            <a:r>
              <a:rPr lang="en-US" sz="1600" dirty="0">
                <a:solidFill>
                  <a:srgbClr val="00B050"/>
                </a:solidFill>
              </a:rPr>
              <a:t>----Ganglion cells</a:t>
            </a:r>
          </a:p>
          <a:p>
            <a:r>
              <a:rPr lang="en-US" sz="1600" dirty="0">
                <a:solidFill>
                  <a:srgbClr val="00B050"/>
                </a:solidFill>
              </a:rPr>
              <a:t>----Amacrine cells</a:t>
            </a:r>
          </a:p>
          <a:p>
            <a:r>
              <a:rPr lang="en-US" sz="1600" dirty="0">
                <a:solidFill>
                  <a:srgbClr val="00B050"/>
                </a:solidFill>
              </a:rPr>
              <a:t>----Horizontal cells</a:t>
            </a:r>
          </a:p>
          <a:p>
            <a:r>
              <a:rPr lang="en-US" sz="1600" dirty="0">
                <a:solidFill>
                  <a:schemeClr val="bg1">
                    <a:lumMod val="75000"/>
                  </a:schemeClr>
                </a:solidFill>
              </a:rPr>
              <a:t>--Glial</a:t>
            </a:r>
          </a:p>
          <a:p>
            <a:r>
              <a:rPr lang="en-US" sz="1600" dirty="0">
                <a:solidFill>
                  <a:schemeClr val="bg1"/>
                </a:solidFill>
              </a:rPr>
              <a:t>----</a:t>
            </a:r>
            <a:r>
              <a:rPr lang="en-US" sz="1600" dirty="0" err="1">
                <a:solidFill>
                  <a:schemeClr val="bg1"/>
                </a:solidFill>
              </a:rPr>
              <a:t>Müeller</a:t>
            </a:r>
            <a:r>
              <a:rPr lang="en-US" sz="1600" dirty="0">
                <a:solidFill>
                  <a:schemeClr val="bg1"/>
                </a:solidFill>
              </a:rPr>
              <a:t> cells</a:t>
            </a:r>
          </a:p>
          <a:p>
            <a:r>
              <a:rPr lang="en-US" sz="1600" dirty="0">
                <a:solidFill>
                  <a:schemeClr val="bg1"/>
                </a:solidFill>
              </a:rPr>
              <a:t>----Astrocytes</a:t>
            </a:r>
          </a:p>
          <a:p>
            <a:r>
              <a:rPr lang="en-US" sz="1600" dirty="0">
                <a:solidFill>
                  <a:schemeClr val="bg1"/>
                </a:solidFill>
              </a:rPr>
              <a:t>----Microglia</a:t>
            </a:r>
          </a:p>
          <a:p>
            <a:r>
              <a:rPr lang="en-US" sz="1600" dirty="0">
                <a:solidFill>
                  <a:schemeClr val="bg1">
                    <a:lumMod val="75000"/>
                  </a:schemeClr>
                </a:solidFill>
              </a:rPr>
              <a:t>--Vascular</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3</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3804775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30</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25069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2524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54102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54020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C287F299-7827-4499-91D6-00F984EFF01A}"/>
              </a:ext>
            </a:extLst>
          </p:cNvPr>
          <p:cNvSpPr/>
          <p:nvPr/>
        </p:nvSpPr>
        <p:spPr>
          <a:xfrm rot="10800000" flipH="1">
            <a:off x="1143000" y="2819399"/>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6779EC-061F-4ED7-BF6B-43792A0212F6}"/>
              </a:ext>
            </a:extLst>
          </p:cNvPr>
          <p:cNvSpPr/>
          <p:nvPr/>
        </p:nvSpPr>
        <p:spPr>
          <a:xfrm>
            <a:off x="1447800" y="861285"/>
            <a:ext cx="2286000" cy="7389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779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60804E-066B-4861-945E-DA7B15F05C4C}"/>
              </a:ext>
            </a:extLst>
          </p:cNvPr>
          <p:cNvSpPr>
            <a:spLocks noGrp="1"/>
          </p:cNvSpPr>
          <p:nvPr>
            <p:ph type="sldNum" sz="quarter" idx="12"/>
          </p:nvPr>
        </p:nvSpPr>
        <p:spPr/>
        <p:txBody>
          <a:bodyPr/>
          <a:lstStyle/>
          <a:p>
            <a:fld id="{B3980EE3-C97C-4692-9850-71E63D20762E}" type="slidenum">
              <a:rPr lang="en-US" altLang="en-US" smtClean="0"/>
              <a:pPr/>
              <a:t>31</a:t>
            </a:fld>
            <a:endParaRPr lang="en-US" altLang="en-US"/>
          </a:p>
        </p:txBody>
      </p:sp>
      <p:sp>
        <p:nvSpPr>
          <p:cNvPr id="3" name="TextBox 2">
            <a:extLst>
              <a:ext uri="{FF2B5EF4-FFF2-40B4-BE49-F238E27FC236}">
                <a16:creationId xmlns:a16="http://schemas.microsoft.com/office/drawing/2014/main" id="{05B75C5E-D9C8-409B-91AF-044B1D83123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pic>
        <p:nvPicPr>
          <p:cNvPr id="1026" name="Picture 2" descr="Posterior segment | Ento Key">
            <a:extLst>
              <a:ext uri="{FF2B5EF4-FFF2-40B4-BE49-F238E27FC236}">
                <a16:creationId xmlns:a16="http://schemas.microsoft.com/office/drawing/2014/main" id="{6FC1FD31-AD17-4A34-9B81-DEBED8B18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14400"/>
            <a:ext cx="4072865"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9AB801-D7E9-44B1-B9B5-CD5B7ECB7CED}"/>
              </a:ext>
            </a:extLst>
          </p:cNvPr>
          <p:cNvSpPr/>
          <p:nvPr/>
        </p:nvSpPr>
        <p:spPr>
          <a:xfrm>
            <a:off x="5638800" y="1981200"/>
            <a:ext cx="1752600" cy="1905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ABF62B7-82E1-4560-A32E-0A9C95170D25}"/>
              </a:ext>
            </a:extLst>
          </p:cNvPr>
          <p:cNvSpPr txBox="1"/>
          <p:nvPr/>
        </p:nvSpPr>
        <p:spPr>
          <a:xfrm>
            <a:off x="3062614" y="6119336"/>
            <a:ext cx="3018776" cy="369332"/>
          </a:xfrm>
          <a:prstGeom prst="rect">
            <a:avLst/>
          </a:prstGeom>
          <a:noFill/>
        </p:spPr>
        <p:txBody>
          <a:bodyPr wrap="none" rtlCol="0">
            <a:spAutoFit/>
          </a:bodyPr>
          <a:lstStyle/>
          <a:p>
            <a:pPr algn="ctr"/>
            <a:r>
              <a:rPr lang="en-US" dirty="0"/>
              <a:t>ELM, </a:t>
            </a:r>
            <a:r>
              <a:rPr lang="en-US" dirty="0" err="1"/>
              <a:t>Müeller</a:t>
            </a:r>
            <a:r>
              <a:rPr lang="en-US" dirty="0"/>
              <a:t> cells and PRs</a:t>
            </a:r>
          </a:p>
        </p:txBody>
      </p:sp>
      <p:sp>
        <p:nvSpPr>
          <p:cNvPr id="6" name="Arrow: Right 5">
            <a:extLst>
              <a:ext uri="{FF2B5EF4-FFF2-40B4-BE49-F238E27FC236}">
                <a16:creationId xmlns:a16="http://schemas.microsoft.com/office/drawing/2014/main" id="{97FC4DE0-9B43-4776-AC73-8BE345A40A01}"/>
              </a:ext>
            </a:extLst>
          </p:cNvPr>
          <p:cNvSpPr/>
          <p:nvPr/>
        </p:nvSpPr>
        <p:spPr>
          <a:xfrm>
            <a:off x="1697368" y="4515678"/>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E735778-B80F-4E08-B40E-8DEDE2CDE3DB}"/>
              </a:ext>
            </a:extLst>
          </p:cNvPr>
          <p:cNvSpPr/>
          <p:nvPr/>
        </p:nvSpPr>
        <p:spPr>
          <a:xfrm rot="10800000">
            <a:off x="6892265" y="40386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944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rgbClr val="00B050"/>
                </a:solidFill>
              </a:rPr>
              <a:t>--Neurons:</a:t>
            </a:r>
          </a:p>
          <a:p>
            <a:r>
              <a:rPr lang="en-US" sz="1600" dirty="0">
                <a:solidFill>
                  <a:srgbClr val="00B050"/>
                </a:solidFill>
              </a:rPr>
              <a:t>----</a:t>
            </a:r>
            <a:r>
              <a:rPr lang="en-US" sz="1600" b="1" dirty="0">
                <a:solidFill>
                  <a:srgbClr val="00B050"/>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32</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7" name="TextBox 6">
            <a:extLst>
              <a:ext uri="{FF2B5EF4-FFF2-40B4-BE49-F238E27FC236}">
                <a16:creationId xmlns:a16="http://schemas.microsoft.com/office/drawing/2014/main" id="{ABFB1390-F7C6-4D1A-A684-C235CC90E6EF}"/>
              </a:ext>
            </a:extLst>
          </p:cNvPr>
          <p:cNvSpPr txBox="1"/>
          <p:nvPr/>
        </p:nvSpPr>
        <p:spPr>
          <a:xfrm>
            <a:off x="351184" y="4114800"/>
            <a:ext cx="6629399" cy="2246769"/>
          </a:xfrm>
          <a:prstGeom prst="rect">
            <a:avLst/>
          </a:prstGeom>
          <a:solidFill>
            <a:srgbClr val="FFCCFF"/>
          </a:solidFill>
        </p:spPr>
        <p:txBody>
          <a:bodyPr wrap="square" rtlCol="0">
            <a:spAutoFit/>
          </a:bodyPr>
          <a:lstStyle/>
          <a:p>
            <a:r>
              <a:rPr lang="en-US" sz="1400" dirty="0">
                <a:solidFill>
                  <a:srgbClr val="0000FF"/>
                </a:solidFill>
              </a:rPr>
              <a:t>Continuing on…The portion of the PR next to the inner segment is the </a:t>
            </a:r>
            <a:r>
              <a:rPr lang="en-US" sz="1400" b="1" dirty="0">
                <a:solidFill>
                  <a:srgbClr val="0000FF"/>
                </a:solidFill>
              </a:rPr>
              <a:t>cell body</a:t>
            </a:r>
            <a:r>
              <a:rPr lang="en-US" sz="1400" dirty="0">
                <a:solidFill>
                  <a:srgbClr val="0000FF"/>
                </a:solidFill>
              </a:rPr>
              <a:t>, which houses the cell’s </a:t>
            </a:r>
            <a:r>
              <a:rPr lang="en-US" sz="1400" b="1" dirty="0">
                <a:solidFill>
                  <a:srgbClr val="0000FF"/>
                </a:solidFill>
              </a:rPr>
              <a:t>nucleus</a:t>
            </a:r>
            <a:r>
              <a:rPr lang="en-US" sz="1400" dirty="0">
                <a:solidFill>
                  <a:srgbClr val="0000FF"/>
                </a:solidFill>
              </a:rPr>
              <a:t>. </a:t>
            </a:r>
          </a:p>
          <a:p>
            <a:endParaRPr lang="en-US" sz="1400" dirty="0">
              <a:solidFill>
                <a:srgbClr val="0000FF"/>
              </a:solidFill>
            </a:endParaRPr>
          </a:p>
          <a:p>
            <a:r>
              <a:rPr lang="en-US" sz="1400" dirty="0"/>
              <a:t>While not a part of the PRs per se, they (the PRs) contribute to an important retinal structure located at the juncture of the inner segment and cell body—the </a:t>
            </a:r>
            <a:r>
              <a:rPr lang="en-US" sz="1400" b="1" dirty="0"/>
              <a:t>external limiting membrane </a:t>
            </a:r>
            <a:r>
              <a:rPr lang="en-US" sz="1400" dirty="0"/>
              <a:t>(ELM). The ELM is not an actual membrane, rather, it is a barrier created by connections between Mueller cells and PRs. </a:t>
            </a:r>
          </a:p>
          <a:p>
            <a:endParaRPr lang="en-US" sz="1400" dirty="0"/>
          </a:p>
          <a:p>
            <a:r>
              <a:rPr lang="en-US" sz="1400" dirty="0">
                <a:solidFill>
                  <a:srgbClr val="0000FF"/>
                </a:solidFill>
              </a:rPr>
              <a:t>After the cell body, the final portion of the PR is an axon-like fiber terminating in the PR’s synaptic processes.</a:t>
            </a:r>
            <a:endParaRPr lang="en-US" sz="1400" dirty="0"/>
          </a:p>
        </p:txBody>
      </p:sp>
    </p:spTree>
    <p:extLst>
      <p:ext uri="{BB962C8B-B14F-4D97-AF65-F5344CB8AC3E}">
        <p14:creationId xmlns:p14="http://schemas.microsoft.com/office/powerpoint/2010/main" val="586964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33</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25069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2524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54102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54020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C287F299-7827-4499-91D6-00F984EFF01A}"/>
              </a:ext>
            </a:extLst>
          </p:cNvPr>
          <p:cNvSpPr/>
          <p:nvPr/>
        </p:nvSpPr>
        <p:spPr>
          <a:xfrm rot="10800000" flipH="1">
            <a:off x="1143000" y="1219199"/>
            <a:ext cx="11019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206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5D7ED0-6C34-4C52-A620-88780F7B2395}"/>
              </a:ext>
            </a:extLst>
          </p:cNvPr>
          <p:cNvSpPr>
            <a:spLocks noGrp="1"/>
          </p:cNvSpPr>
          <p:nvPr>
            <p:ph type="sldNum" sz="quarter" idx="12"/>
          </p:nvPr>
        </p:nvSpPr>
        <p:spPr/>
        <p:txBody>
          <a:bodyPr/>
          <a:lstStyle/>
          <a:p>
            <a:fld id="{B3980EE3-C97C-4692-9850-71E63D20762E}" type="slidenum">
              <a:rPr lang="en-US" altLang="en-US" smtClean="0"/>
              <a:pPr/>
              <a:t>34</a:t>
            </a:fld>
            <a:endParaRPr lang="en-US" altLang="en-US"/>
          </a:p>
        </p:txBody>
      </p:sp>
      <p:sp>
        <p:nvSpPr>
          <p:cNvPr id="3" name="TextBox 2">
            <a:extLst>
              <a:ext uri="{FF2B5EF4-FFF2-40B4-BE49-F238E27FC236}">
                <a16:creationId xmlns:a16="http://schemas.microsoft.com/office/drawing/2014/main" id="{7306C34D-4BB0-4233-85AA-E1F553B9AAE9}"/>
              </a:ext>
            </a:extLst>
          </p:cNvPr>
          <p:cNvSpPr txBox="1"/>
          <p:nvPr/>
        </p:nvSpPr>
        <p:spPr>
          <a:xfrm>
            <a:off x="885409" y="2551837"/>
            <a:ext cx="7373180" cy="923330"/>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Next we will look at the layers of the neurosensory retina. But before we do, let’s make sure you’re on fleek* regarding the critical aspects of retinal histology we’ve seen thus far. </a:t>
            </a:r>
            <a:endParaRPr lang="en-US" dirty="0">
              <a:solidFill>
                <a:srgbClr val="0000FF"/>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8AED593B-6207-4AF4-BE80-9CACAF0A566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4567C617-D4D0-4A31-9715-319E396F3492}"/>
              </a:ext>
            </a:extLst>
          </p:cNvPr>
          <p:cNvSpPr txBox="1"/>
          <p:nvPr/>
        </p:nvSpPr>
        <p:spPr>
          <a:xfrm>
            <a:off x="5029200" y="6324600"/>
            <a:ext cx="1873783" cy="276999"/>
          </a:xfrm>
          <a:prstGeom prst="rect">
            <a:avLst/>
          </a:prstGeom>
          <a:noFill/>
        </p:spPr>
        <p:txBody>
          <a:bodyPr wrap="none" rtlCol="0">
            <a:spAutoFit/>
          </a:bodyPr>
          <a:lstStyle/>
          <a:p>
            <a:r>
              <a:rPr lang="en-US" sz="1200" i="1" dirty="0"/>
              <a:t>*You’re </a:t>
            </a:r>
            <a:r>
              <a:rPr lang="en-US" sz="1200" b="1" dirty="0"/>
              <a:t>so</a:t>
            </a:r>
            <a:r>
              <a:rPr lang="en-US" sz="1200" i="1" dirty="0"/>
              <a:t> cool, Dr Flynn</a:t>
            </a:r>
          </a:p>
        </p:txBody>
      </p:sp>
    </p:spTree>
    <p:extLst>
      <p:ext uri="{BB962C8B-B14F-4D97-AF65-F5344CB8AC3E}">
        <p14:creationId xmlns:p14="http://schemas.microsoft.com/office/powerpoint/2010/main" val="280008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5D7ED0-6C34-4C52-A620-88780F7B2395}"/>
              </a:ext>
            </a:extLst>
          </p:cNvPr>
          <p:cNvSpPr>
            <a:spLocks noGrp="1"/>
          </p:cNvSpPr>
          <p:nvPr>
            <p:ph type="sldNum" sz="quarter" idx="12"/>
          </p:nvPr>
        </p:nvSpPr>
        <p:spPr/>
        <p:txBody>
          <a:bodyPr/>
          <a:lstStyle/>
          <a:p>
            <a:fld id="{B3980EE3-C97C-4692-9850-71E63D20762E}" type="slidenum">
              <a:rPr lang="en-US" altLang="en-US" smtClean="0"/>
              <a:pPr/>
              <a:t>35</a:t>
            </a:fld>
            <a:endParaRPr lang="en-US" altLang="en-US"/>
          </a:p>
        </p:txBody>
      </p:sp>
      <p:sp>
        <p:nvSpPr>
          <p:cNvPr id="3" name="TextBox 2">
            <a:extLst>
              <a:ext uri="{FF2B5EF4-FFF2-40B4-BE49-F238E27FC236}">
                <a16:creationId xmlns:a16="http://schemas.microsoft.com/office/drawing/2014/main" id="{7306C34D-4BB0-4233-85AA-E1F553B9AAE9}"/>
              </a:ext>
            </a:extLst>
          </p:cNvPr>
          <p:cNvSpPr txBox="1"/>
          <p:nvPr/>
        </p:nvSpPr>
        <p:spPr>
          <a:xfrm>
            <a:off x="885409" y="2551837"/>
            <a:ext cx="7373180" cy="1754326"/>
          </a:xfrm>
          <a:prstGeom prst="rect">
            <a:avLst/>
          </a:prstGeom>
          <a:noFill/>
        </p:spPr>
        <p:txBody>
          <a:bodyPr wrap="square" rtlCol="0">
            <a:spAutoFit/>
          </a:bodyPr>
          <a:lstStyle/>
          <a:p>
            <a:r>
              <a:rPr lang="en-US" dirty="0">
                <a:solidFill>
                  <a:schemeClr val="bg1">
                    <a:lumMod val="75000"/>
                  </a:schemeClr>
                </a:solidFill>
                <a:effectLst>
                  <a:outerShdw blurRad="38100" dist="38100" dir="2700000" algn="tl">
                    <a:srgbClr val="000000">
                      <a:alpha val="43137"/>
                    </a:srgbClr>
                  </a:outerShdw>
                </a:effectLst>
              </a:rPr>
              <a:t>Next we will look at the layers of the neurosensory retina. But before we do, let’s make sure you’re on fleek* regarding the critical aspects of retinal histology we’ve seen thus far. </a:t>
            </a:r>
            <a:r>
              <a:rPr lang="en-US" dirty="0">
                <a:solidFill>
                  <a:srgbClr val="0000FF"/>
                </a:solidFill>
                <a:effectLst>
                  <a:outerShdw blurRad="38100" dist="38100" dir="2700000" algn="tl">
                    <a:srgbClr val="000000">
                      <a:alpha val="43137"/>
                    </a:srgbClr>
                  </a:outerShdw>
                </a:effectLst>
              </a:rPr>
              <a:t>Why? Because as we will see later in the slide-set, a firm grasp of this info is absolutely required to read OCTs. So go through the next section of slides over and over until they’re burned into your brain. (You’ll thank me later.)</a:t>
            </a:r>
          </a:p>
        </p:txBody>
      </p:sp>
      <p:sp>
        <p:nvSpPr>
          <p:cNvPr id="4" name="TextBox 3">
            <a:extLst>
              <a:ext uri="{FF2B5EF4-FFF2-40B4-BE49-F238E27FC236}">
                <a16:creationId xmlns:a16="http://schemas.microsoft.com/office/drawing/2014/main" id="{8AED593B-6207-4AF4-BE80-9CACAF0A566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49C0B294-0D6E-45CF-B4F1-B02CA61F720E}"/>
              </a:ext>
            </a:extLst>
          </p:cNvPr>
          <p:cNvSpPr txBox="1"/>
          <p:nvPr/>
        </p:nvSpPr>
        <p:spPr>
          <a:xfrm>
            <a:off x="5029200" y="6324600"/>
            <a:ext cx="1873783" cy="276999"/>
          </a:xfrm>
          <a:prstGeom prst="rect">
            <a:avLst/>
          </a:prstGeom>
          <a:noFill/>
        </p:spPr>
        <p:txBody>
          <a:bodyPr wrap="none" rtlCol="0">
            <a:spAutoFit/>
          </a:bodyPr>
          <a:lstStyle/>
          <a:p>
            <a:r>
              <a:rPr lang="en-US" sz="1200" i="1" dirty="0">
                <a:solidFill>
                  <a:schemeClr val="bg1">
                    <a:lumMod val="75000"/>
                  </a:schemeClr>
                </a:solidFill>
              </a:rPr>
              <a:t>*You’re </a:t>
            </a:r>
            <a:r>
              <a:rPr lang="en-US" sz="1200" b="1" dirty="0">
                <a:solidFill>
                  <a:schemeClr val="bg1">
                    <a:lumMod val="75000"/>
                  </a:schemeClr>
                </a:solidFill>
              </a:rPr>
              <a:t>so</a:t>
            </a:r>
            <a:r>
              <a:rPr lang="en-US" sz="1200" i="1" dirty="0">
                <a:solidFill>
                  <a:schemeClr val="bg1">
                    <a:lumMod val="75000"/>
                  </a:schemeClr>
                </a:solidFill>
              </a:rPr>
              <a:t> cool, Dr Flynn</a:t>
            </a:r>
          </a:p>
        </p:txBody>
      </p:sp>
    </p:spTree>
    <p:extLst>
      <p:ext uri="{BB962C8B-B14F-4D97-AF65-F5344CB8AC3E}">
        <p14:creationId xmlns:p14="http://schemas.microsoft.com/office/powerpoint/2010/main" val="2288423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36</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5257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712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34290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34208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76200" y="838200"/>
            <a:ext cx="1745974" cy="434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14561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34473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620E11-510D-4D2F-BD41-29278168C712}"/>
              </a:ext>
            </a:extLst>
          </p:cNvPr>
          <p:cNvSpPr/>
          <p:nvPr/>
        </p:nvSpPr>
        <p:spPr>
          <a:xfrm>
            <a:off x="321365" y="5105400"/>
            <a:ext cx="1355035" cy="17156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Arrow: Left 15">
            <a:extLst>
              <a:ext uri="{FF2B5EF4-FFF2-40B4-BE49-F238E27FC236}">
                <a16:creationId xmlns:a16="http://schemas.microsoft.com/office/drawing/2014/main" id="{5131D806-CDA0-4AAE-996B-ECBDA2ECE2E5}"/>
              </a:ext>
            </a:extLst>
          </p:cNvPr>
          <p:cNvSpPr/>
          <p:nvPr/>
        </p:nvSpPr>
        <p:spPr>
          <a:xfrm>
            <a:off x="4148349" y="5974283"/>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D14E7CA-898C-41BC-81DB-70F05F4CC47A}"/>
              </a:ext>
            </a:extLst>
          </p:cNvPr>
          <p:cNvSpPr txBox="1"/>
          <p:nvPr/>
        </p:nvSpPr>
        <p:spPr>
          <a:xfrm>
            <a:off x="4953000" y="5974283"/>
            <a:ext cx="3962400" cy="369332"/>
          </a:xfrm>
          <a:prstGeom prst="rect">
            <a:avLst/>
          </a:prstGeom>
          <a:noFill/>
        </p:spPr>
        <p:txBody>
          <a:bodyPr wrap="square" rtlCol="0">
            <a:spAutoFit/>
          </a:bodyPr>
          <a:lstStyle/>
          <a:p>
            <a:r>
              <a:rPr lang="en-US" dirty="0"/>
              <a:t>RPE/Bruch’s membrane complex</a:t>
            </a:r>
          </a:p>
        </p:txBody>
      </p:sp>
      <p:sp>
        <p:nvSpPr>
          <p:cNvPr id="18" name="TextBox 17">
            <a:extLst>
              <a:ext uri="{FF2B5EF4-FFF2-40B4-BE49-F238E27FC236}">
                <a16:creationId xmlns:a16="http://schemas.microsoft.com/office/drawing/2014/main" id="{1AFED3EE-2B34-4B67-B47E-7092332B3470}"/>
              </a:ext>
            </a:extLst>
          </p:cNvPr>
          <p:cNvSpPr txBox="1"/>
          <p:nvPr/>
        </p:nvSpPr>
        <p:spPr>
          <a:xfrm>
            <a:off x="4419600" y="4459069"/>
            <a:ext cx="3962400" cy="646331"/>
          </a:xfrm>
          <a:prstGeom prst="rect">
            <a:avLst/>
          </a:prstGeom>
          <a:noFill/>
        </p:spPr>
        <p:txBody>
          <a:bodyPr wrap="square" rtlCol="0">
            <a:spAutoFit/>
          </a:bodyPr>
          <a:lstStyle/>
          <a:p>
            <a:pPr algn="ctr"/>
            <a:r>
              <a:rPr lang="en-US" i="1" dirty="0">
                <a:solidFill>
                  <a:srgbClr val="0000FF"/>
                </a:solidFill>
              </a:rPr>
              <a:t>Working </a:t>
            </a:r>
            <a:r>
              <a:rPr lang="en-US" i="1" dirty="0" err="1">
                <a:solidFill>
                  <a:srgbClr val="0000FF"/>
                </a:solidFill>
              </a:rPr>
              <a:t>out</a:t>
            </a:r>
            <a:r>
              <a:rPr lang="en-US" i="1" dirty="0" err="1">
                <a:solidFill>
                  <a:srgbClr val="0000FF"/>
                </a:solidFill>
                <a:sym typeface="Wingdings" panose="05000000000000000000" pitchFamily="2" charset="2"/>
              </a:rPr>
              <a:t></a:t>
            </a:r>
            <a:r>
              <a:rPr lang="en-US" i="1" dirty="0" err="1">
                <a:solidFill>
                  <a:srgbClr val="0000FF"/>
                </a:solidFill>
              </a:rPr>
              <a:t>in</a:t>
            </a:r>
            <a:r>
              <a:rPr lang="en-US" i="1" dirty="0">
                <a:solidFill>
                  <a:srgbClr val="0000FF"/>
                </a:solidFill>
              </a:rPr>
              <a:t>: The first structure to be particularly aware of is…</a:t>
            </a:r>
          </a:p>
        </p:txBody>
      </p:sp>
    </p:spTree>
    <p:extLst>
      <p:ext uri="{BB962C8B-B14F-4D97-AF65-F5344CB8AC3E}">
        <p14:creationId xmlns:p14="http://schemas.microsoft.com/office/powerpoint/2010/main" val="3582629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37</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5257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712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34290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34208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76200" y="838200"/>
            <a:ext cx="1745974" cy="434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14561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34473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8620E11-510D-4D2F-BD41-29278168C712}"/>
              </a:ext>
            </a:extLst>
          </p:cNvPr>
          <p:cNvSpPr/>
          <p:nvPr/>
        </p:nvSpPr>
        <p:spPr>
          <a:xfrm>
            <a:off x="321365" y="5105400"/>
            <a:ext cx="1355035" cy="17156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Arrow: Left 17">
            <a:extLst>
              <a:ext uri="{FF2B5EF4-FFF2-40B4-BE49-F238E27FC236}">
                <a16:creationId xmlns:a16="http://schemas.microsoft.com/office/drawing/2014/main" id="{6481EE1B-D48F-4BB4-A6AE-88B5242D952B}"/>
              </a:ext>
            </a:extLst>
          </p:cNvPr>
          <p:cNvSpPr/>
          <p:nvPr/>
        </p:nvSpPr>
        <p:spPr>
          <a:xfrm>
            <a:off x="4148349" y="5974283"/>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427F19C-F4B9-4F6D-B731-1A60D4EFF70D}"/>
              </a:ext>
            </a:extLst>
          </p:cNvPr>
          <p:cNvSpPr txBox="1"/>
          <p:nvPr/>
        </p:nvSpPr>
        <p:spPr>
          <a:xfrm>
            <a:off x="4953000" y="5974283"/>
            <a:ext cx="3962400" cy="369332"/>
          </a:xfrm>
          <a:prstGeom prst="rect">
            <a:avLst/>
          </a:prstGeom>
          <a:noFill/>
        </p:spPr>
        <p:txBody>
          <a:bodyPr wrap="square" rtlCol="0">
            <a:spAutoFit/>
          </a:bodyPr>
          <a:lstStyle/>
          <a:p>
            <a:r>
              <a:rPr lang="en-US" dirty="0"/>
              <a:t>RPE/Bruch’s membrane complex</a:t>
            </a:r>
          </a:p>
        </p:txBody>
      </p:sp>
      <p:sp>
        <p:nvSpPr>
          <p:cNvPr id="20" name="Arrow: Left 19">
            <a:extLst>
              <a:ext uri="{FF2B5EF4-FFF2-40B4-BE49-F238E27FC236}">
                <a16:creationId xmlns:a16="http://schemas.microsoft.com/office/drawing/2014/main" id="{98522493-82B6-4EFB-AA33-854F478DCE09}"/>
              </a:ext>
            </a:extLst>
          </p:cNvPr>
          <p:cNvSpPr/>
          <p:nvPr/>
        </p:nvSpPr>
        <p:spPr>
          <a:xfrm>
            <a:off x="4148349" y="51816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00412-FAEE-4AE2-A037-68F8242FD018}"/>
              </a:ext>
            </a:extLst>
          </p:cNvPr>
          <p:cNvSpPr txBox="1"/>
          <p:nvPr/>
        </p:nvSpPr>
        <p:spPr>
          <a:xfrm>
            <a:off x="4953000" y="5181600"/>
            <a:ext cx="2590800" cy="369332"/>
          </a:xfrm>
          <a:prstGeom prst="rect">
            <a:avLst/>
          </a:prstGeom>
          <a:noFill/>
        </p:spPr>
        <p:txBody>
          <a:bodyPr wrap="square" rtlCol="0">
            <a:spAutoFit/>
          </a:bodyPr>
          <a:lstStyle/>
          <a:p>
            <a:r>
              <a:rPr lang="en-US" dirty="0"/>
              <a:t>The interdigitation zone</a:t>
            </a:r>
          </a:p>
        </p:txBody>
      </p:sp>
      <p:sp>
        <p:nvSpPr>
          <p:cNvPr id="23" name="TextBox 22">
            <a:extLst>
              <a:ext uri="{FF2B5EF4-FFF2-40B4-BE49-F238E27FC236}">
                <a16:creationId xmlns:a16="http://schemas.microsoft.com/office/drawing/2014/main" id="{736AC2B9-DD46-46B6-A89C-1A68067D626A}"/>
              </a:ext>
            </a:extLst>
          </p:cNvPr>
          <p:cNvSpPr txBox="1"/>
          <p:nvPr/>
        </p:nvSpPr>
        <p:spPr>
          <a:xfrm>
            <a:off x="4419600" y="4431268"/>
            <a:ext cx="3962400" cy="369332"/>
          </a:xfrm>
          <a:prstGeom prst="rect">
            <a:avLst/>
          </a:prstGeom>
          <a:noFill/>
        </p:spPr>
        <p:txBody>
          <a:bodyPr wrap="square" rtlCol="0">
            <a:spAutoFit/>
          </a:bodyPr>
          <a:lstStyle/>
          <a:p>
            <a:r>
              <a:rPr lang="en-US" i="1" dirty="0">
                <a:solidFill>
                  <a:srgbClr val="0000FF"/>
                </a:solidFill>
              </a:rPr>
              <a:t>The next is…</a:t>
            </a:r>
          </a:p>
        </p:txBody>
      </p:sp>
    </p:spTree>
    <p:extLst>
      <p:ext uri="{BB962C8B-B14F-4D97-AF65-F5344CB8AC3E}">
        <p14:creationId xmlns:p14="http://schemas.microsoft.com/office/powerpoint/2010/main" val="9525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38</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5257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712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34290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34208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76200" y="838200"/>
            <a:ext cx="1745974" cy="434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14561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34473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8620E11-510D-4D2F-BD41-29278168C712}"/>
              </a:ext>
            </a:extLst>
          </p:cNvPr>
          <p:cNvSpPr/>
          <p:nvPr/>
        </p:nvSpPr>
        <p:spPr>
          <a:xfrm>
            <a:off x="321365" y="5105400"/>
            <a:ext cx="1355035" cy="17156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Arrow: Left 18">
            <a:extLst>
              <a:ext uri="{FF2B5EF4-FFF2-40B4-BE49-F238E27FC236}">
                <a16:creationId xmlns:a16="http://schemas.microsoft.com/office/drawing/2014/main" id="{7E07A9E8-36DF-4441-A640-8AF429635E73}"/>
              </a:ext>
            </a:extLst>
          </p:cNvPr>
          <p:cNvSpPr/>
          <p:nvPr/>
        </p:nvSpPr>
        <p:spPr>
          <a:xfrm>
            <a:off x="4148349" y="5974283"/>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773E992-D108-4D9D-8A78-A9D03CBCD889}"/>
              </a:ext>
            </a:extLst>
          </p:cNvPr>
          <p:cNvSpPr txBox="1"/>
          <p:nvPr/>
        </p:nvSpPr>
        <p:spPr>
          <a:xfrm>
            <a:off x="4953000" y="5974283"/>
            <a:ext cx="3962400" cy="369332"/>
          </a:xfrm>
          <a:prstGeom prst="rect">
            <a:avLst/>
          </a:prstGeom>
          <a:noFill/>
        </p:spPr>
        <p:txBody>
          <a:bodyPr wrap="square" rtlCol="0">
            <a:spAutoFit/>
          </a:bodyPr>
          <a:lstStyle/>
          <a:p>
            <a:r>
              <a:rPr lang="en-US" dirty="0"/>
              <a:t>RPE/Bruch’s membrane complex</a:t>
            </a:r>
          </a:p>
        </p:txBody>
      </p:sp>
      <p:sp>
        <p:nvSpPr>
          <p:cNvPr id="21" name="Arrow: Left 20">
            <a:extLst>
              <a:ext uri="{FF2B5EF4-FFF2-40B4-BE49-F238E27FC236}">
                <a16:creationId xmlns:a16="http://schemas.microsoft.com/office/drawing/2014/main" id="{CFD6F2C4-B018-46DD-A6AD-242816F0AC67}"/>
              </a:ext>
            </a:extLst>
          </p:cNvPr>
          <p:cNvSpPr/>
          <p:nvPr/>
        </p:nvSpPr>
        <p:spPr>
          <a:xfrm>
            <a:off x="4148349" y="51816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E6F2491B-375E-4B7A-9E81-A6F292EF6EFF}"/>
              </a:ext>
            </a:extLst>
          </p:cNvPr>
          <p:cNvSpPr/>
          <p:nvPr/>
        </p:nvSpPr>
        <p:spPr>
          <a:xfrm>
            <a:off x="4148349" y="4488117"/>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3EB69C2-A762-4A2E-B31C-6BB7D83BA893}"/>
              </a:ext>
            </a:extLst>
          </p:cNvPr>
          <p:cNvSpPr txBox="1"/>
          <p:nvPr/>
        </p:nvSpPr>
        <p:spPr>
          <a:xfrm>
            <a:off x="4953000" y="4488117"/>
            <a:ext cx="2590800" cy="369332"/>
          </a:xfrm>
          <a:prstGeom prst="rect">
            <a:avLst/>
          </a:prstGeom>
          <a:noFill/>
        </p:spPr>
        <p:txBody>
          <a:bodyPr wrap="square" rtlCol="0">
            <a:spAutoFit/>
          </a:bodyPr>
          <a:lstStyle/>
          <a:p>
            <a:r>
              <a:rPr lang="en-US" dirty="0"/>
              <a:t>PR outer segs</a:t>
            </a:r>
          </a:p>
        </p:txBody>
      </p:sp>
      <p:sp>
        <p:nvSpPr>
          <p:cNvPr id="24" name="TextBox 23">
            <a:extLst>
              <a:ext uri="{FF2B5EF4-FFF2-40B4-BE49-F238E27FC236}">
                <a16:creationId xmlns:a16="http://schemas.microsoft.com/office/drawing/2014/main" id="{977758CE-26C2-42ED-9C92-26F1C2304713}"/>
              </a:ext>
            </a:extLst>
          </p:cNvPr>
          <p:cNvSpPr txBox="1"/>
          <p:nvPr/>
        </p:nvSpPr>
        <p:spPr>
          <a:xfrm>
            <a:off x="4419600" y="3745468"/>
            <a:ext cx="3962400" cy="369332"/>
          </a:xfrm>
          <a:prstGeom prst="rect">
            <a:avLst/>
          </a:prstGeom>
          <a:noFill/>
        </p:spPr>
        <p:txBody>
          <a:bodyPr wrap="square" rtlCol="0">
            <a:spAutoFit/>
          </a:bodyPr>
          <a:lstStyle/>
          <a:p>
            <a:r>
              <a:rPr lang="en-US" i="1" dirty="0">
                <a:solidFill>
                  <a:srgbClr val="0000FF"/>
                </a:solidFill>
              </a:rPr>
              <a:t>The next is…</a:t>
            </a:r>
          </a:p>
        </p:txBody>
      </p:sp>
      <p:sp>
        <p:nvSpPr>
          <p:cNvPr id="25" name="TextBox 24">
            <a:extLst>
              <a:ext uri="{FF2B5EF4-FFF2-40B4-BE49-F238E27FC236}">
                <a16:creationId xmlns:a16="http://schemas.microsoft.com/office/drawing/2014/main" id="{533094CB-67CC-410A-A7C0-1FCC9382212B}"/>
              </a:ext>
            </a:extLst>
          </p:cNvPr>
          <p:cNvSpPr txBox="1"/>
          <p:nvPr/>
        </p:nvSpPr>
        <p:spPr>
          <a:xfrm>
            <a:off x="4953000" y="5181600"/>
            <a:ext cx="2590800" cy="369332"/>
          </a:xfrm>
          <a:prstGeom prst="rect">
            <a:avLst/>
          </a:prstGeom>
          <a:noFill/>
        </p:spPr>
        <p:txBody>
          <a:bodyPr wrap="square" rtlCol="0">
            <a:spAutoFit/>
          </a:bodyPr>
          <a:lstStyle/>
          <a:p>
            <a:r>
              <a:rPr lang="en-US" dirty="0"/>
              <a:t>The interdigitation zone</a:t>
            </a:r>
          </a:p>
        </p:txBody>
      </p:sp>
    </p:spTree>
    <p:extLst>
      <p:ext uri="{BB962C8B-B14F-4D97-AF65-F5344CB8AC3E}">
        <p14:creationId xmlns:p14="http://schemas.microsoft.com/office/powerpoint/2010/main" val="3348336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39</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5257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712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34290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34208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76200" y="838200"/>
            <a:ext cx="1745974" cy="434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14561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34473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8620E11-510D-4D2F-BD41-29278168C712}"/>
              </a:ext>
            </a:extLst>
          </p:cNvPr>
          <p:cNvSpPr/>
          <p:nvPr/>
        </p:nvSpPr>
        <p:spPr>
          <a:xfrm>
            <a:off x="321365" y="5105400"/>
            <a:ext cx="1355035" cy="17156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Arrow: Left 20">
            <a:extLst>
              <a:ext uri="{FF2B5EF4-FFF2-40B4-BE49-F238E27FC236}">
                <a16:creationId xmlns:a16="http://schemas.microsoft.com/office/drawing/2014/main" id="{6FE73EC0-575A-4B8A-90F0-6267BA528FA5}"/>
              </a:ext>
            </a:extLst>
          </p:cNvPr>
          <p:cNvSpPr/>
          <p:nvPr/>
        </p:nvSpPr>
        <p:spPr>
          <a:xfrm>
            <a:off x="4148349" y="5974283"/>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FAF7909-7D31-46DA-BE15-30127F1C80C2}"/>
              </a:ext>
            </a:extLst>
          </p:cNvPr>
          <p:cNvSpPr txBox="1"/>
          <p:nvPr/>
        </p:nvSpPr>
        <p:spPr>
          <a:xfrm>
            <a:off x="4953000" y="5974283"/>
            <a:ext cx="3962400" cy="369332"/>
          </a:xfrm>
          <a:prstGeom prst="rect">
            <a:avLst/>
          </a:prstGeom>
          <a:noFill/>
        </p:spPr>
        <p:txBody>
          <a:bodyPr wrap="square" rtlCol="0">
            <a:spAutoFit/>
          </a:bodyPr>
          <a:lstStyle/>
          <a:p>
            <a:r>
              <a:rPr lang="en-US" dirty="0"/>
              <a:t>RPE/Bruch’s membrane complex</a:t>
            </a:r>
          </a:p>
        </p:txBody>
      </p:sp>
      <p:sp>
        <p:nvSpPr>
          <p:cNvPr id="27" name="Arrow: Left 26">
            <a:extLst>
              <a:ext uri="{FF2B5EF4-FFF2-40B4-BE49-F238E27FC236}">
                <a16:creationId xmlns:a16="http://schemas.microsoft.com/office/drawing/2014/main" id="{1B96F299-3636-4EAB-8C6B-00BC7BECF10E}"/>
              </a:ext>
            </a:extLst>
          </p:cNvPr>
          <p:cNvSpPr/>
          <p:nvPr/>
        </p:nvSpPr>
        <p:spPr>
          <a:xfrm>
            <a:off x="4148349" y="51816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Left 28">
            <a:extLst>
              <a:ext uri="{FF2B5EF4-FFF2-40B4-BE49-F238E27FC236}">
                <a16:creationId xmlns:a16="http://schemas.microsoft.com/office/drawing/2014/main" id="{8A0A9296-0914-42CD-A779-F80CD1283758}"/>
              </a:ext>
            </a:extLst>
          </p:cNvPr>
          <p:cNvSpPr/>
          <p:nvPr/>
        </p:nvSpPr>
        <p:spPr>
          <a:xfrm>
            <a:off x="4148349" y="37338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55DA05-14E4-4196-AD94-1C74A4F951B2}"/>
              </a:ext>
            </a:extLst>
          </p:cNvPr>
          <p:cNvSpPr txBox="1"/>
          <p:nvPr/>
        </p:nvSpPr>
        <p:spPr>
          <a:xfrm>
            <a:off x="4953000" y="3733800"/>
            <a:ext cx="2590800" cy="369332"/>
          </a:xfrm>
          <a:prstGeom prst="rect">
            <a:avLst/>
          </a:prstGeom>
          <a:noFill/>
        </p:spPr>
        <p:txBody>
          <a:bodyPr wrap="square" rtlCol="0">
            <a:spAutoFit/>
          </a:bodyPr>
          <a:lstStyle/>
          <a:p>
            <a:r>
              <a:rPr lang="en-US" dirty="0"/>
              <a:t>The ellipsoid zone</a:t>
            </a:r>
          </a:p>
        </p:txBody>
      </p:sp>
      <p:sp>
        <p:nvSpPr>
          <p:cNvPr id="31" name="Arrow: Left 30">
            <a:extLst>
              <a:ext uri="{FF2B5EF4-FFF2-40B4-BE49-F238E27FC236}">
                <a16:creationId xmlns:a16="http://schemas.microsoft.com/office/drawing/2014/main" id="{70ECFADF-ADA1-4B80-9063-A729AE0A0D63}"/>
              </a:ext>
            </a:extLst>
          </p:cNvPr>
          <p:cNvSpPr/>
          <p:nvPr/>
        </p:nvSpPr>
        <p:spPr>
          <a:xfrm>
            <a:off x="4148349" y="4488117"/>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E071C5D-9DFC-4C3A-A33E-7C151EDEEFD7}"/>
              </a:ext>
            </a:extLst>
          </p:cNvPr>
          <p:cNvSpPr txBox="1"/>
          <p:nvPr/>
        </p:nvSpPr>
        <p:spPr>
          <a:xfrm>
            <a:off x="4953000" y="4488117"/>
            <a:ext cx="2590800" cy="369332"/>
          </a:xfrm>
          <a:prstGeom prst="rect">
            <a:avLst/>
          </a:prstGeom>
          <a:noFill/>
        </p:spPr>
        <p:txBody>
          <a:bodyPr wrap="square" rtlCol="0">
            <a:spAutoFit/>
          </a:bodyPr>
          <a:lstStyle/>
          <a:p>
            <a:r>
              <a:rPr lang="en-US" dirty="0"/>
              <a:t>PR outer segs</a:t>
            </a:r>
          </a:p>
        </p:txBody>
      </p:sp>
      <p:sp>
        <p:nvSpPr>
          <p:cNvPr id="22" name="TextBox 21">
            <a:extLst>
              <a:ext uri="{FF2B5EF4-FFF2-40B4-BE49-F238E27FC236}">
                <a16:creationId xmlns:a16="http://schemas.microsoft.com/office/drawing/2014/main" id="{02390B6D-9CA4-46B5-BBAD-28B571174BB7}"/>
              </a:ext>
            </a:extLst>
          </p:cNvPr>
          <p:cNvSpPr txBox="1"/>
          <p:nvPr/>
        </p:nvSpPr>
        <p:spPr>
          <a:xfrm>
            <a:off x="4419600" y="2983468"/>
            <a:ext cx="3962400" cy="369332"/>
          </a:xfrm>
          <a:prstGeom prst="rect">
            <a:avLst/>
          </a:prstGeom>
          <a:noFill/>
        </p:spPr>
        <p:txBody>
          <a:bodyPr wrap="square" rtlCol="0">
            <a:spAutoFit/>
          </a:bodyPr>
          <a:lstStyle/>
          <a:p>
            <a:r>
              <a:rPr lang="en-US" i="1" dirty="0">
                <a:solidFill>
                  <a:srgbClr val="0000FF"/>
                </a:solidFill>
              </a:rPr>
              <a:t>The next is…</a:t>
            </a:r>
          </a:p>
        </p:txBody>
      </p:sp>
      <p:sp>
        <p:nvSpPr>
          <p:cNvPr id="23" name="TextBox 22">
            <a:extLst>
              <a:ext uri="{FF2B5EF4-FFF2-40B4-BE49-F238E27FC236}">
                <a16:creationId xmlns:a16="http://schemas.microsoft.com/office/drawing/2014/main" id="{A418886E-3E8C-4A4F-9D7E-CA2A050368DE}"/>
              </a:ext>
            </a:extLst>
          </p:cNvPr>
          <p:cNvSpPr txBox="1"/>
          <p:nvPr/>
        </p:nvSpPr>
        <p:spPr>
          <a:xfrm>
            <a:off x="4953000" y="5181600"/>
            <a:ext cx="2590800" cy="369332"/>
          </a:xfrm>
          <a:prstGeom prst="rect">
            <a:avLst/>
          </a:prstGeom>
          <a:noFill/>
        </p:spPr>
        <p:txBody>
          <a:bodyPr wrap="square" rtlCol="0">
            <a:spAutoFit/>
          </a:bodyPr>
          <a:lstStyle/>
          <a:p>
            <a:r>
              <a:rPr lang="en-US" dirty="0"/>
              <a:t>The interdigitation zone</a:t>
            </a:r>
          </a:p>
        </p:txBody>
      </p:sp>
    </p:spTree>
    <p:extLst>
      <p:ext uri="{BB962C8B-B14F-4D97-AF65-F5344CB8AC3E}">
        <p14:creationId xmlns:p14="http://schemas.microsoft.com/office/powerpoint/2010/main" val="278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262979"/>
          </a:xfrm>
          <a:prstGeom prst="rect">
            <a:avLst/>
          </a:prstGeom>
          <a:noFill/>
        </p:spPr>
        <p:txBody>
          <a:bodyPr wrap="square" rtlCol="0">
            <a:spAutoFit/>
          </a:bodyPr>
          <a:lstStyle/>
          <a:p>
            <a:r>
              <a:rPr lang="en-US" sz="1600" i="1" dirty="0"/>
              <a:t>What is the difference between the </a:t>
            </a:r>
            <a:r>
              <a:rPr lang="en-US" sz="1600" dirty="0"/>
              <a:t>retina</a:t>
            </a:r>
            <a:r>
              <a:rPr lang="en-US" sz="1600" i="1" dirty="0"/>
              <a:t> and the </a:t>
            </a:r>
            <a:r>
              <a:rPr lang="en-US" sz="1600" b="1" dirty="0"/>
              <a:t>neurosensory</a:t>
            </a:r>
            <a:r>
              <a:rPr lang="en-US" sz="1600" i="1" dirty="0"/>
              <a:t> </a:t>
            </a:r>
            <a:r>
              <a:rPr lang="en-US" sz="1600" dirty="0"/>
              <a:t>retina</a:t>
            </a:r>
            <a:r>
              <a:rPr lang="en-US" sz="1600" i="1" dirty="0"/>
              <a:t>?</a:t>
            </a:r>
          </a:p>
          <a:p>
            <a:r>
              <a:rPr lang="en-US" sz="1600" dirty="0"/>
              <a:t>While often used interchangeably (including, on occasion, in this slide-set), these are technically not synonyms. The term </a:t>
            </a:r>
            <a:r>
              <a:rPr lang="en-US" sz="1600" i="1" dirty="0"/>
              <a:t>neurosensory retina </a:t>
            </a:r>
            <a:r>
              <a:rPr lang="en-US" sz="1600" dirty="0"/>
              <a:t>refers to the neural lining on the inside of the eye, whereas the term </a:t>
            </a:r>
            <a:r>
              <a:rPr lang="en-US" sz="1600" i="1" dirty="0"/>
              <a:t>retina</a:t>
            </a:r>
            <a:r>
              <a:rPr lang="en-US" sz="1600" dirty="0"/>
              <a:t> refers to this neural lining along with the  retinal pigment epithelium (RPE).</a:t>
            </a:r>
          </a:p>
          <a:p>
            <a:endParaRPr lang="en-US" sz="1600" u="sng" dirty="0"/>
          </a:p>
          <a:p>
            <a:r>
              <a:rPr lang="en-US" sz="1600" i="1" dirty="0"/>
              <a:t>The neurosensory retina contains three classes of cells:</a:t>
            </a:r>
          </a:p>
          <a:p>
            <a:r>
              <a:rPr lang="en-US" sz="1600" i="1" dirty="0">
                <a:solidFill>
                  <a:srgbClr val="00B050"/>
                </a:solidFill>
              </a:rPr>
              <a:t>There are five types of neural elements:</a:t>
            </a:r>
          </a:p>
          <a:p>
            <a:r>
              <a:rPr lang="en-US" sz="1600" b="1" i="1" dirty="0">
                <a:solidFill>
                  <a:srgbClr val="0000FF"/>
                </a:solidFill>
              </a:rPr>
              <a:t>Three types of glial cells: </a:t>
            </a:r>
            <a:r>
              <a:rPr lang="en-US" sz="1600" b="1" i="1" dirty="0">
                <a:solidFill>
                  <a:schemeClr val="bg1"/>
                </a:solidFill>
              </a:rPr>
              <a:t>The t</a:t>
            </a:r>
            <a:r>
              <a:rPr lang="en-US" sz="1600" i="1" dirty="0">
                <a:solidFill>
                  <a:schemeClr val="bg1"/>
                </a:solidFill>
              </a:rPr>
              <a:t>wo v</a:t>
            </a:r>
          </a:p>
          <a:p>
            <a:r>
              <a:rPr lang="en-US" sz="1600" i="1" dirty="0" err="1">
                <a:solidFill>
                  <a:schemeClr val="bg1"/>
                </a:solidFill>
              </a:rPr>
              <a:t>ascular</a:t>
            </a:r>
            <a:r>
              <a:rPr lang="en-US" sz="1600" i="1" dirty="0">
                <a:solidFill>
                  <a:schemeClr val="bg1"/>
                </a:solidFill>
              </a:rPr>
              <a:t> cell types</a:t>
            </a:r>
          </a:p>
          <a:p>
            <a:r>
              <a:rPr lang="en-US" sz="1600" dirty="0"/>
              <a:t>--</a:t>
            </a:r>
            <a:r>
              <a:rPr lang="en-US" sz="1600" dirty="0">
                <a:solidFill>
                  <a:srgbClr val="00B050"/>
                </a:solidFill>
              </a:rPr>
              <a:t>Neurons:</a:t>
            </a:r>
          </a:p>
          <a:p>
            <a:r>
              <a:rPr lang="en-US" sz="1600" dirty="0">
                <a:solidFill>
                  <a:srgbClr val="00B050"/>
                </a:solidFill>
              </a:rPr>
              <a:t>----Photoreceptors (PRs)</a:t>
            </a:r>
          </a:p>
          <a:p>
            <a:r>
              <a:rPr lang="en-US" sz="1600" dirty="0">
                <a:solidFill>
                  <a:srgbClr val="00B050"/>
                </a:solidFill>
              </a:rPr>
              <a:t>----Bipolar cells</a:t>
            </a:r>
          </a:p>
          <a:p>
            <a:r>
              <a:rPr lang="en-US" sz="1600" dirty="0">
                <a:solidFill>
                  <a:srgbClr val="00B050"/>
                </a:solidFill>
              </a:rPr>
              <a:t>----Ganglion cells</a:t>
            </a:r>
          </a:p>
          <a:p>
            <a:r>
              <a:rPr lang="en-US" sz="1600" dirty="0">
                <a:solidFill>
                  <a:srgbClr val="00B050"/>
                </a:solidFill>
              </a:rPr>
              <a:t>----Amacrine cells</a:t>
            </a:r>
          </a:p>
          <a:p>
            <a:r>
              <a:rPr lang="en-US" sz="1600" dirty="0">
                <a:solidFill>
                  <a:srgbClr val="00B050"/>
                </a:solidFill>
              </a:rPr>
              <a:t>----Horizontal cells</a:t>
            </a:r>
          </a:p>
          <a:p>
            <a:r>
              <a:rPr lang="en-US" sz="1600" dirty="0"/>
              <a:t>--</a:t>
            </a:r>
            <a:r>
              <a:rPr lang="en-US" sz="1600" b="1" dirty="0">
                <a:solidFill>
                  <a:srgbClr val="0000FF"/>
                </a:solidFill>
              </a:rPr>
              <a:t>Glial</a:t>
            </a:r>
            <a:r>
              <a:rPr lang="en-US" sz="1600" dirty="0">
                <a:solidFill>
                  <a:srgbClr val="0000FF"/>
                </a:solidFill>
              </a:rPr>
              <a:t>:</a:t>
            </a:r>
          </a:p>
          <a:p>
            <a:r>
              <a:rPr lang="en-US" sz="1600" dirty="0">
                <a:solidFill>
                  <a:srgbClr val="0000FF"/>
                </a:solidFill>
              </a:rPr>
              <a:t>----</a:t>
            </a:r>
            <a:r>
              <a:rPr lang="en-US" sz="1600" dirty="0" err="1">
                <a:solidFill>
                  <a:srgbClr val="0000FF"/>
                </a:solidFill>
              </a:rPr>
              <a:t>Müeller</a:t>
            </a:r>
            <a:r>
              <a:rPr lang="en-US" sz="1600" dirty="0">
                <a:solidFill>
                  <a:srgbClr val="0000FF"/>
                </a:solidFill>
              </a:rPr>
              <a:t> cells</a:t>
            </a:r>
          </a:p>
          <a:p>
            <a:r>
              <a:rPr lang="en-US" sz="1600" dirty="0">
                <a:solidFill>
                  <a:srgbClr val="0000FF"/>
                </a:solidFill>
              </a:rPr>
              <a:t>----Astrocytes</a:t>
            </a:r>
          </a:p>
          <a:p>
            <a:r>
              <a:rPr lang="en-US" sz="1600" dirty="0">
                <a:solidFill>
                  <a:srgbClr val="0000FF"/>
                </a:solidFill>
              </a:rPr>
              <a:t>----Microglia</a:t>
            </a:r>
          </a:p>
          <a:p>
            <a:r>
              <a:rPr lang="en-US" sz="1600" dirty="0">
                <a:solidFill>
                  <a:schemeClr val="bg1">
                    <a:lumMod val="75000"/>
                  </a:schemeClr>
                </a:solidFill>
              </a:rPr>
              <a:t>--Vascular</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4</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981201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40</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5257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712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34290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34208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76200" y="838200"/>
            <a:ext cx="1745974" cy="434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14561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34473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8620E11-510D-4D2F-BD41-29278168C712}"/>
              </a:ext>
            </a:extLst>
          </p:cNvPr>
          <p:cNvSpPr/>
          <p:nvPr/>
        </p:nvSpPr>
        <p:spPr>
          <a:xfrm>
            <a:off x="321365" y="5105400"/>
            <a:ext cx="1355035" cy="17156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Arrow: Left 13">
            <a:extLst>
              <a:ext uri="{FF2B5EF4-FFF2-40B4-BE49-F238E27FC236}">
                <a16:creationId xmlns:a16="http://schemas.microsoft.com/office/drawing/2014/main" id="{A3BBB3A7-8CB4-42AC-9E7F-FDE5DAF789C9}"/>
              </a:ext>
            </a:extLst>
          </p:cNvPr>
          <p:cNvSpPr/>
          <p:nvPr/>
        </p:nvSpPr>
        <p:spPr>
          <a:xfrm>
            <a:off x="4148349" y="5974283"/>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9E3AD2-434B-49EF-86E6-13E6513D1428}"/>
              </a:ext>
            </a:extLst>
          </p:cNvPr>
          <p:cNvSpPr txBox="1"/>
          <p:nvPr/>
        </p:nvSpPr>
        <p:spPr>
          <a:xfrm>
            <a:off x="4953000" y="5974283"/>
            <a:ext cx="3962400" cy="369332"/>
          </a:xfrm>
          <a:prstGeom prst="rect">
            <a:avLst/>
          </a:prstGeom>
          <a:noFill/>
        </p:spPr>
        <p:txBody>
          <a:bodyPr wrap="square" rtlCol="0">
            <a:spAutoFit/>
          </a:bodyPr>
          <a:lstStyle/>
          <a:p>
            <a:r>
              <a:rPr lang="en-US" dirty="0"/>
              <a:t>RPE/Bruch’s membrane complex</a:t>
            </a:r>
          </a:p>
        </p:txBody>
      </p:sp>
      <p:sp>
        <p:nvSpPr>
          <p:cNvPr id="16" name="Arrow: Left 15">
            <a:extLst>
              <a:ext uri="{FF2B5EF4-FFF2-40B4-BE49-F238E27FC236}">
                <a16:creationId xmlns:a16="http://schemas.microsoft.com/office/drawing/2014/main" id="{7D7233EF-2464-4B15-9D76-106E77D28ADD}"/>
              </a:ext>
            </a:extLst>
          </p:cNvPr>
          <p:cNvSpPr/>
          <p:nvPr/>
        </p:nvSpPr>
        <p:spPr>
          <a:xfrm>
            <a:off x="4148349" y="51816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27C3DACE-6F02-4E5C-84C0-D43848C5AA1D}"/>
              </a:ext>
            </a:extLst>
          </p:cNvPr>
          <p:cNvSpPr/>
          <p:nvPr/>
        </p:nvSpPr>
        <p:spPr>
          <a:xfrm>
            <a:off x="4148349" y="3135868"/>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4EA47B-AF03-408A-B403-EFA2F1CAE776}"/>
              </a:ext>
            </a:extLst>
          </p:cNvPr>
          <p:cNvSpPr txBox="1"/>
          <p:nvPr/>
        </p:nvSpPr>
        <p:spPr>
          <a:xfrm>
            <a:off x="4953000" y="3135868"/>
            <a:ext cx="2590800" cy="369332"/>
          </a:xfrm>
          <a:prstGeom prst="rect">
            <a:avLst/>
          </a:prstGeom>
          <a:noFill/>
        </p:spPr>
        <p:txBody>
          <a:bodyPr wrap="square" rtlCol="0">
            <a:spAutoFit/>
          </a:bodyPr>
          <a:lstStyle/>
          <a:p>
            <a:r>
              <a:rPr lang="en-US" dirty="0"/>
              <a:t>The myoid zone</a:t>
            </a:r>
          </a:p>
        </p:txBody>
      </p:sp>
      <p:sp>
        <p:nvSpPr>
          <p:cNvPr id="22" name="Arrow: Left 21">
            <a:extLst>
              <a:ext uri="{FF2B5EF4-FFF2-40B4-BE49-F238E27FC236}">
                <a16:creationId xmlns:a16="http://schemas.microsoft.com/office/drawing/2014/main" id="{0D6192DC-171E-432E-A7D1-3FB62DB26292}"/>
              </a:ext>
            </a:extLst>
          </p:cNvPr>
          <p:cNvSpPr/>
          <p:nvPr/>
        </p:nvSpPr>
        <p:spPr>
          <a:xfrm>
            <a:off x="4148349" y="37338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040A273-A6BF-4717-9069-D89E46D9263E}"/>
              </a:ext>
            </a:extLst>
          </p:cNvPr>
          <p:cNvSpPr txBox="1"/>
          <p:nvPr/>
        </p:nvSpPr>
        <p:spPr>
          <a:xfrm>
            <a:off x="4953000" y="3733800"/>
            <a:ext cx="2590800" cy="369332"/>
          </a:xfrm>
          <a:prstGeom prst="rect">
            <a:avLst/>
          </a:prstGeom>
          <a:noFill/>
        </p:spPr>
        <p:txBody>
          <a:bodyPr wrap="square" rtlCol="0">
            <a:spAutoFit/>
          </a:bodyPr>
          <a:lstStyle/>
          <a:p>
            <a:r>
              <a:rPr lang="en-US" dirty="0"/>
              <a:t>The ellipsoid zone</a:t>
            </a:r>
          </a:p>
        </p:txBody>
      </p:sp>
      <p:sp>
        <p:nvSpPr>
          <p:cNvPr id="24" name="Arrow: Left 23">
            <a:extLst>
              <a:ext uri="{FF2B5EF4-FFF2-40B4-BE49-F238E27FC236}">
                <a16:creationId xmlns:a16="http://schemas.microsoft.com/office/drawing/2014/main" id="{DECA8CAC-2862-418E-A3E0-8723DB3759CD}"/>
              </a:ext>
            </a:extLst>
          </p:cNvPr>
          <p:cNvSpPr/>
          <p:nvPr/>
        </p:nvSpPr>
        <p:spPr>
          <a:xfrm>
            <a:off x="4148349" y="4488117"/>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A0D68EE-211D-4D9C-BA77-7E39B5676CF5}"/>
              </a:ext>
            </a:extLst>
          </p:cNvPr>
          <p:cNvSpPr txBox="1"/>
          <p:nvPr/>
        </p:nvSpPr>
        <p:spPr>
          <a:xfrm>
            <a:off x="4953000" y="4488117"/>
            <a:ext cx="2590800" cy="369332"/>
          </a:xfrm>
          <a:prstGeom prst="rect">
            <a:avLst/>
          </a:prstGeom>
          <a:noFill/>
        </p:spPr>
        <p:txBody>
          <a:bodyPr wrap="square" rtlCol="0">
            <a:spAutoFit/>
          </a:bodyPr>
          <a:lstStyle/>
          <a:p>
            <a:r>
              <a:rPr lang="en-US" dirty="0"/>
              <a:t>PR outer segs</a:t>
            </a:r>
          </a:p>
        </p:txBody>
      </p:sp>
      <p:sp>
        <p:nvSpPr>
          <p:cNvPr id="26" name="TextBox 25">
            <a:extLst>
              <a:ext uri="{FF2B5EF4-FFF2-40B4-BE49-F238E27FC236}">
                <a16:creationId xmlns:a16="http://schemas.microsoft.com/office/drawing/2014/main" id="{AFB9E5DF-D6D6-41ED-A759-381D9E114931}"/>
              </a:ext>
            </a:extLst>
          </p:cNvPr>
          <p:cNvSpPr txBox="1"/>
          <p:nvPr/>
        </p:nvSpPr>
        <p:spPr>
          <a:xfrm>
            <a:off x="4419600" y="2438400"/>
            <a:ext cx="3962400" cy="369332"/>
          </a:xfrm>
          <a:prstGeom prst="rect">
            <a:avLst/>
          </a:prstGeom>
          <a:noFill/>
        </p:spPr>
        <p:txBody>
          <a:bodyPr wrap="square" rtlCol="0">
            <a:spAutoFit/>
          </a:bodyPr>
          <a:lstStyle/>
          <a:p>
            <a:r>
              <a:rPr lang="en-US" i="1" dirty="0">
                <a:solidFill>
                  <a:srgbClr val="0000FF"/>
                </a:solidFill>
              </a:rPr>
              <a:t>The next is…</a:t>
            </a:r>
          </a:p>
        </p:txBody>
      </p:sp>
      <p:sp>
        <p:nvSpPr>
          <p:cNvPr id="27" name="TextBox 26">
            <a:extLst>
              <a:ext uri="{FF2B5EF4-FFF2-40B4-BE49-F238E27FC236}">
                <a16:creationId xmlns:a16="http://schemas.microsoft.com/office/drawing/2014/main" id="{72D5ED28-A42B-4A14-B2CE-2BE7E542A25A}"/>
              </a:ext>
            </a:extLst>
          </p:cNvPr>
          <p:cNvSpPr txBox="1"/>
          <p:nvPr/>
        </p:nvSpPr>
        <p:spPr>
          <a:xfrm>
            <a:off x="4953000" y="5181600"/>
            <a:ext cx="2590800" cy="369332"/>
          </a:xfrm>
          <a:prstGeom prst="rect">
            <a:avLst/>
          </a:prstGeom>
          <a:noFill/>
        </p:spPr>
        <p:txBody>
          <a:bodyPr wrap="square" rtlCol="0">
            <a:spAutoFit/>
          </a:bodyPr>
          <a:lstStyle/>
          <a:p>
            <a:r>
              <a:rPr lang="en-US" dirty="0"/>
              <a:t>The interdigitation zone</a:t>
            </a:r>
          </a:p>
        </p:txBody>
      </p:sp>
    </p:spTree>
    <p:extLst>
      <p:ext uri="{BB962C8B-B14F-4D97-AF65-F5344CB8AC3E}">
        <p14:creationId xmlns:p14="http://schemas.microsoft.com/office/powerpoint/2010/main" val="525383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41</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5257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712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34290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34208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76200" y="838200"/>
            <a:ext cx="1745974" cy="434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14561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34473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8620E11-510D-4D2F-BD41-29278168C712}"/>
              </a:ext>
            </a:extLst>
          </p:cNvPr>
          <p:cNvSpPr/>
          <p:nvPr/>
        </p:nvSpPr>
        <p:spPr>
          <a:xfrm>
            <a:off x="321365" y="5105400"/>
            <a:ext cx="1355035" cy="17156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Arrow: Left 13">
            <a:extLst>
              <a:ext uri="{FF2B5EF4-FFF2-40B4-BE49-F238E27FC236}">
                <a16:creationId xmlns:a16="http://schemas.microsoft.com/office/drawing/2014/main" id="{A3BBB3A7-8CB4-42AC-9E7F-FDE5DAF789C9}"/>
              </a:ext>
            </a:extLst>
          </p:cNvPr>
          <p:cNvSpPr/>
          <p:nvPr/>
        </p:nvSpPr>
        <p:spPr>
          <a:xfrm>
            <a:off x="4148349" y="5974283"/>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9E3AD2-434B-49EF-86E6-13E6513D1428}"/>
              </a:ext>
            </a:extLst>
          </p:cNvPr>
          <p:cNvSpPr txBox="1"/>
          <p:nvPr/>
        </p:nvSpPr>
        <p:spPr>
          <a:xfrm>
            <a:off x="4953000" y="5974283"/>
            <a:ext cx="3962400" cy="369332"/>
          </a:xfrm>
          <a:prstGeom prst="rect">
            <a:avLst/>
          </a:prstGeom>
          <a:noFill/>
        </p:spPr>
        <p:txBody>
          <a:bodyPr wrap="square" rtlCol="0">
            <a:spAutoFit/>
          </a:bodyPr>
          <a:lstStyle/>
          <a:p>
            <a:r>
              <a:rPr lang="en-US" dirty="0"/>
              <a:t>RPE/Bruch’s membrane complex</a:t>
            </a:r>
          </a:p>
        </p:txBody>
      </p:sp>
      <p:sp>
        <p:nvSpPr>
          <p:cNvPr id="16" name="Arrow: Left 15">
            <a:extLst>
              <a:ext uri="{FF2B5EF4-FFF2-40B4-BE49-F238E27FC236}">
                <a16:creationId xmlns:a16="http://schemas.microsoft.com/office/drawing/2014/main" id="{7D7233EF-2464-4B15-9D76-106E77D28ADD}"/>
              </a:ext>
            </a:extLst>
          </p:cNvPr>
          <p:cNvSpPr/>
          <p:nvPr/>
        </p:nvSpPr>
        <p:spPr>
          <a:xfrm>
            <a:off x="4148349" y="51816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27C3DACE-6F02-4E5C-84C0-D43848C5AA1D}"/>
              </a:ext>
            </a:extLst>
          </p:cNvPr>
          <p:cNvSpPr/>
          <p:nvPr/>
        </p:nvSpPr>
        <p:spPr>
          <a:xfrm>
            <a:off x="4148349" y="3135868"/>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4EA47B-AF03-408A-B403-EFA2F1CAE776}"/>
              </a:ext>
            </a:extLst>
          </p:cNvPr>
          <p:cNvSpPr txBox="1"/>
          <p:nvPr/>
        </p:nvSpPr>
        <p:spPr>
          <a:xfrm>
            <a:off x="4953000" y="3135868"/>
            <a:ext cx="2590800" cy="369332"/>
          </a:xfrm>
          <a:prstGeom prst="rect">
            <a:avLst/>
          </a:prstGeom>
          <a:noFill/>
        </p:spPr>
        <p:txBody>
          <a:bodyPr wrap="square" rtlCol="0">
            <a:spAutoFit/>
          </a:bodyPr>
          <a:lstStyle/>
          <a:p>
            <a:r>
              <a:rPr lang="en-US" dirty="0"/>
              <a:t>The myoid zone</a:t>
            </a:r>
          </a:p>
        </p:txBody>
      </p:sp>
      <p:sp>
        <p:nvSpPr>
          <p:cNvPr id="22" name="Arrow: Left 21">
            <a:extLst>
              <a:ext uri="{FF2B5EF4-FFF2-40B4-BE49-F238E27FC236}">
                <a16:creationId xmlns:a16="http://schemas.microsoft.com/office/drawing/2014/main" id="{0D6192DC-171E-432E-A7D1-3FB62DB26292}"/>
              </a:ext>
            </a:extLst>
          </p:cNvPr>
          <p:cNvSpPr/>
          <p:nvPr/>
        </p:nvSpPr>
        <p:spPr>
          <a:xfrm>
            <a:off x="4148349" y="37338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040A273-A6BF-4717-9069-D89E46D9263E}"/>
              </a:ext>
            </a:extLst>
          </p:cNvPr>
          <p:cNvSpPr txBox="1"/>
          <p:nvPr/>
        </p:nvSpPr>
        <p:spPr>
          <a:xfrm>
            <a:off x="4953000" y="3733800"/>
            <a:ext cx="2590800" cy="369332"/>
          </a:xfrm>
          <a:prstGeom prst="rect">
            <a:avLst/>
          </a:prstGeom>
          <a:noFill/>
        </p:spPr>
        <p:txBody>
          <a:bodyPr wrap="square" rtlCol="0">
            <a:spAutoFit/>
          </a:bodyPr>
          <a:lstStyle/>
          <a:p>
            <a:r>
              <a:rPr lang="en-US" dirty="0"/>
              <a:t>The ellipsoid zone</a:t>
            </a:r>
          </a:p>
        </p:txBody>
      </p:sp>
      <p:sp>
        <p:nvSpPr>
          <p:cNvPr id="24" name="Arrow: Left 23">
            <a:extLst>
              <a:ext uri="{FF2B5EF4-FFF2-40B4-BE49-F238E27FC236}">
                <a16:creationId xmlns:a16="http://schemas.microsoft.com/office/drawing/2014/main" id="{DECA8CAC-2862-418E-A3E0-8723DB3759CD}"/>
              </a:ext>
            </a:extLst>
          </p:cNvPr>
          <p:cNvSpPr/>
          <p:nvPr/>
        </p:nvSpPr>
        <p:spPr>
          <a:xfrm>
            <a:off x="4148349" y="4488117"/>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A0D68EE-211D-4D9C-BA77-7E39B5676CF5}"/>
              </a:ext>
            </a:extLst>
          </p:cNvPr>
          <p:cNvSpPr txBox="1"/>
          <p:nvPr/>
        </p:nvSpPr>
        <p:spPr>
          <a:xfrm>
            <a:off x="4953000" y="4488117"/>
            <a:ext cx="2590800" cy="369332"/>
          </a:xfrm>
          <a:prstGeom prst="rect">
            <a:avLst/>
          </a:prstGeom>
          <a:noFill/>
        </p:spPr>
        <p:txBody>
          <a:bodyPr wrap="square" rtlCol="0">
            <a:spAutoFit/>
          </a:bodyPr>
          <a:lstStyle/>
          <a:p>
            <a:r>
              <a:rPr lang="en-US" dirty="0"/>
              <a:t>PR outer segs</a:t>
            </a:r>
          </a:p>
        </p:txBody>
      </p:sp>
      <p:sp>
        <p:nvSpPr>
          <p:cNvPr id="26" name="Arrow: Left 25">
            <a:extLst>
              <a:ext uri="{FF2B5EF4-FFF2-40B4-BE49-F238E27FC236}">
                <a16:creationId xmlns:a16="http://schemas.microsoft.com/office/drawing/2014/main" id="{DD01C5D8-AC40-4EC3-922E-99EFF58F8D7E}"/>
              </a:ext>
            </a:extLst>
          </p:cNvPr>
          <p:cNvSpPr/>
          <p:nvPr/>
        </p:nvSpPr>
        <p:spPr>
          <a:xfrm>
            <a:off x="4148349" y="2743200"/>
            <a:ext cx="728451"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4E54C16-5CF2-4903-AF68-E2374CBEEB04}"/>
              </a:ext>
            </a:extLst>
          </p:cNvPr>
          <p:cNvSpPr txBox="1"/>
          <p:nvPr/>
        </p:nvSpPr>
        <p:spPr>
          <a:xfrm>
            <a:off x="4953000" y="2743200"/>
            <a:ext cx="2590800" cy="369332"/>
          </a:xfrm>
          <a:prstGeom prst="rect">
            <a:avLst/>
          </a:prstGeom>
          <a:noFill/>
        </p:spPr>
        <p:txBody>
          <a:bodyPr wrap="square" rtlCol="0">
            <a:spAutoFit/>
          </a:bodyPr>
          <a:lstStyle/>
          <a:p>
            <a:r>
              <a:rPr lang="en-US" dirty="0"/>
              <a:t>The ELM</a:t>
            </a:r>
          </a:p>
        </p:txBody>
      </p:sp>
      <p:sp>
        <p:nvSpPr>
          <p:cNvPr id="28" name="TextBox 27">
            <a:extLst>
              <a:ext uri="{FF2B5EF4-FFF2-40B4-BE49-F238E27FC236}">
                <a16:creationId xmlns:a16="http://schemas.microsoft.com/office/drawing/2014/main" id="{B6BFDFED-15A4-4F9E-8FD1-358F55219424}"/>
              </a:ext>
            </a:extLst>
          </p:cNvPr>
          <p:cNvSpPr txBox="1"/>
          <p:nvPr/>
        </p:nvSpPr>
        <p:spPr>
          <a:xfrm>
            <a:off x="4419600" y="1992868"/>
            <a:ext cx="3962400" cy="369332"/>
          </a:xfrm>
          <a:prstGeom prst="rect">
            <a:avLst/>
          </a:prstGeom>
          <a:noFill/>
        </p:spPr>
        <p:txBody>
          <a:bodyPr wrap="square" rtlCol="0">
            <a:spAutoFit/>
          </a:bodyPr>
          <a:lstStyle/>
          <a:p>
            <a:r>
              <a:rPr lang="en-US" i="1" dirty="0">
                <a:solidFill>
                  <a:srgbClr val="0000FF"/>
                </a:solidFill>
              </a:rPr>
              <a:t>And the last is…</a:t>
            </a:r>
          </a:p>
        </p:txBody>
      </p:sp>
      <p:sp>
        <p:nvSpPr>
          <p:cNvPr id="29" name="TextBox 28">
            <a:extLst>
              <a:ext uri="{FF2B5EF4-FFF2-40B4-BE49-F238E27FC236}">
                <a16:creationId xmlns:a16="http://schemas.microsoft.com/office/drawing/2014/main" id="{5CFAC02C-901A-4B76-935D-B6C09BDD1F37}"/>
              </a:ext>
            </a:extLst>
          </p:cNvPr>
          <p:cNvSpPr txBox="1"/>
          <p:nvPr/>
        </p:nvSpPr>
        <p:spPr>
          <a:xfrm>
            <a:off x="4953000" y="5181600"/>
            <a:ext cx="2590800" cy="369332"/>
          </a:xfrm>
          <a:prstGeom prst="rect">
            <a:avLst/>
          </a:prstGeom>
          <a:noFill/>
        </p:spPr>
        <p:txBody>
          <a:bodyPr wrap="square" rtlCol="0">
            <a:spAutoFit/>
          </a:bodyPr>
          <a:lstStyle/>
          <a:p>
            <a:r>
              <a:rPr lang="en-US" dirty="0"/>
              <a:t>The interdigitation zone</a:t>
            </a:r>
          </a:p>
        </p:txBody>
      </p:sp>
    </p:spTree>
    <p:extLst>
      <p:ext uri="{BB962C8B-B14F-4D97-AF65-F5344CB8AC3E}">
        <p14:creationId xmlns:p14="http://schemas.microsoft.com/office/powerpoint/2010/main" val="2200610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DCDDF-2CC8-42A1-8098-97D1019F7D3A}"/>
              </a:ext>
            </a:extLst>
          </p:cNvPr>
          <p:cNvSpPr>
            <a:spLocks noGrp="1"/>
          </p:cNvSpPr>
          <p:nvPr>
            <p:ph type="sldNum" sz="quarter" idx="12"/>
          </p:nvPr>
        </p:nvSpPr>
        <p:spPr/>
        <p:txBody>
          <a:bodyPr/>
          <a:lstStyle/>
          <a:p>
            <a:fld id="{B3980EE3-C97C-4692-9850-71E63D20762E}" type="slidenum">
              <a:rPr lang="en-US" altLang="en-US" smtClean="0"/>
              <a:pPr/>
              <a:t>42</a:t>
            </a:fld>
            <a:endParaRPr lang="en-US" altLang="en-US"/>
          </a:p>
        </p:txBody>
      </p:sp>
      <p:pic>
        <p:nvPicPr>
          <p:cNvPr id="4098" name="Picture 2">
            <a:extLst>
              <a:ext uri="{FF2B5EF4-FFF2-40B4-BE49-F238E27FC236}">
                <a16:creationId xmlns:a16="http://schemas.microsoft.com/office/drawing/2014/main" id="{8CC78873-4C73-48D3-9AC4-2816DED0F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3581400" cy="598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3DBCAA-C615-41D7-B550-176F57C7093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D5934420-FA93-460B-8625-1B6F1025BC59}"/>
              </a:ext>
            </a:extLst>
          </p:cNvPr>
          <p:cNvSpPr txBox="1"/>
          <p:nvPr/>
        </p:nvSpPr>
        <p:spPr>
          <a:xfrm>
            <a:off x="525753" y="2108284"/>
            <a:ext cx="922047" cy="230832"/>
          </a:xfrm>
          <a:prstGeom prst="rect">
            <a:avLst/>
          </a:prstGeom>
          <a:solidFill>
            <a:schemeClr val="bg1"/>
          </a:solidFill>
        </p:spPr>
        <p:txBody>
          <a:bodyPr wrap="none" rtlCol="0">
            <a:spAutoFit/>
          </a:bodyPr>
          <a:lstStyle/>
          <a:p>
            <a:pPr algn="r"/>
            <a:r>
              <a:rPr lang="en-US" sz="900" dirty="0">
                <a:solidFill>
                  <a:srgbClr val="002060"/>
                </a:solidFill>
              </a:rPr>
              <a:t>        Cell body</a:t>
            </a:r>
          </a:p>
        </p:txBody>
      </p:sp>
      <p:sp>
        <p:nvSpPr>
          <p:cNvPr id="8" name="TextBox 7">
            <a:extLst>
              <a:ext uri="{FF2B5EF4-FFF2-40B4-BE49-F238E27FC236}">
                <a16:creationId xmlns:a16="http://schemas.microsoft.com/office/drawing/2014/main" id="{5445A2AD-B514-4089-86D5-95E8A3B9F8BE}"/>
              </a:ext>
            </a:extLst>
          </p:cNvPr>
          <p:cNvSpPr txBox="1"/>
          <p:nvPr/>
        </p:nvSpPr>
        <p:spPr>
          <a:xfrm>
            <a:off x="271251" y="1277779"/>
            <a:ext cx="1184940" cy="230832"/>
          </a:xfrm>
          <a:prstGeom prst="rect">
            <a:avLst/>
          </a:prstGeom>
          <a:solidFill>
            <a:schemeClr val="bg1"/>
          </a:solidFill>
        </p:spPr>
        <p:txBody>
          <a:bodyPr wrap="none" rtlCol="0">
            <a:spAutoFit/>
          </a:bodyPr>
          <a:lstStyle/>
          <a:p>
            <a:pPr algn="r"/>
            <a:r>
              <a:rPr lang="en-US" sz="900" dirty="0">
                <a:solidFill>
                  <a:srgbClr val="002060"/>
                </a:solidFill>
              </a:rPr>
              <a:t>Synaptic processes</a:t>
            </a:r>
          </a:p>
        </p:txBody>
      </p:sp>
      <p:sp>
        <p:nvSpPr>
          <p:cNvPr id="9" name="Rectangle 8">
            <a:extLst>
              <a:ext uri="{FF2B5EF4-FFF2-40B4-BE49-F238E27FC236}">
                <a16:creationId xmlns:a16="http://schemas.microsoft.com/office/drawing/2014/main" id="{AD192609-B258-4BC5-B7D7-41158F9C1DED}"/>
              </a:ext>
            </a:extLst>
          </p:cNvPr>
          <p:cNvSpPr/>
          <p:nvPr/>
        </p:nvSpPr>
        <p:spPr>
          <a:xfrm>
            <a:off x="3429000" y="2420779"/>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6C83975C-6020-4E96-8D3E-DD3BDA3924D5}"/>
              </a:ext>
            </a:extLst>
          </p:cNvPr>
          <p:cNvSpPr/>
          <p:nvPr/>
        </p:nvSpPr>
        <p:spPr>
          <a:xfrm>
            <a:off x="3420826" y="4181062"/>
            <a:ext cx="601209"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A81220E-85D2-4F92-A2AD-BD063FEBE4C5}"/>
              </a:ext>
            </a:extLst>
          </p:cNvPr>
          <p:cNvSpPr/>
          <p:nvPr/>
        </p:nvSpPr>
        <p:spPr>
          <a:xfrm>
            <a:off x="76200" y="838200"/>
            <a:ext cx="1745974" cy="434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01F6C7D-2E9B-4CE7-8F41-FA1B785813C6}"/>
              </a:ext>
            </a:extLst>
          </p:cNvPr>
          <p:cNvSpPr/>
          <p:nvPr/>
        </p:nvSpPr>
        <p:spPr>
          <a:xfrm>
            <a:off x="1456191" y="3962400"/>
            <a:ext cx="670783" cy="246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CA9D6EC-520B-4AFA-8399-DC87C22A1140}"/>
              </a:ext>
            </a:extLst>
          </p:cNvPr>
          <p:cNvSpPr/>
          <p:nvPr/>
        </p:nvSpPr>
        <p:spPr>
          <a:xfrm>
            <a:off x="3447330" y="1071300"/>
            <a:ext cx="1745974" cy="3881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620E11-510D-4D2F-BD41-29278168C712}"/>
              </a:ext>
            </a:extLst>
          </p:cNvPr>
          <p:cNvSpPr/>
          <p:nvPr/>
        </p:nvSpPr>
        <p:spPr>
          <a:xfrm>
            <a:off x="321365" y="5105400"/>
            <a:ext cx="1355035" cy="17156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Arrow: Left 13">
            <a:extLst>
              <a:ext uri="{FF2B5EF4-FFF2-40B4-BE49-F238E27FC236}">
                <a16:creationId xmlns:a16="http://schemas.microsoft.com/office/drawing/2014/main" id="{A3BBB3A7-8CB4-42AC-9E7F-FDE5DAF789C9}"/>
              </a:ext>
            </a:extLst>
          </p:cNvPr>
          <p:cNvSpPr/>
          <p:nvPr/>
        </p:nvSpPr>
        <p:spPr>
          <a:xfrm>
            <a:off x="4148349" y="5974283"/>
            <a:ext cx="728451" cy="369332"/>
          </a:xfrm>
          <a:prstGeom prst="lef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9E3AD2-434B-49EF-86E6-13E6513D1428}"/>
              </a:ext>
            </a:extLst>
          </p:cNvPr>
          <p:cNvSpPr txBox="1"/>
          <p:nvPr/>
        </p:nvSpPr>
        <p:spPr>
          <a:xfrm>
            <a:off x="4953000" y="5974283"/>
            <a:ext cx="3962400" cy="369332"/>
          </a:xfrm>
          <a:prstGeom prst="rect">
            <a:avLst/>
          </a:prstGeom>
          <a:noFill/>
        </p:spPr>
        <p:txBody>
          <a:bodyPr wrap="square" rtlCol="0">
            <a:spAutoFit/>
          </a:bodyPr>
          <a:lstStyle/>
          <a:p>
            <a:r>
              <a:rPr lang="en-US" dirty="0">
                <a:solidFill>
                  <a:schemeClr val="bg1">
                    <a:lumMod val="75000"/>
                  </a:schemeClr>
                </a:solidFill>
              </a:rPr>
              <a:t>RPE/Bruch’s membrane complex</a:t>
            </a:r>
          </a:p>
        </p:txBody>
      </p:sp>
      <p:sp>
        <p:nvSpPr>
          <p:cNvPr id="16" name="Arrow: Left 15">
            <a:extLst>
              <a:ext uri="{FF2B5EF4-FFF2-40B4-BE49-F238E27FC236}">
                <a16:creationId xmlns:a16="http://schemas.microsoft.com/office/drawing/2014/main" id="{7D7233EF-2464-4B15-9D76-106E77D28ADD}"/>
              </a:ext>
            </a:extLst>
          </p:cNvPr>
          <p:cNvSpPr/>
          <p:nvPr/>
        </p:nvSpPr>
        <p:spPr>
          <a:xfrm>
            <a:off x="4148349" y="5181600"/>
            <a:ext cx="728451" cy="369332"/>
          </a:xfrm>
          <a:prstGeom prst="lef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27C3DACE-6F02-4E5C-84C0-D43848C5AA1D}"/>
              </a:ext>
            </a:extLst>
          </p:cNvPr>
          <p:cNvSpPr/>
          <p:nvPr/>
        </p:nvSpPr>
        <p:spPr>
          <a:xfrm>
            <a:off x="4148349" y="3135868"/>
            <a:ext cx="728451" cy="369332"/>
          </a:xfrm>
          <a:prstGeom prst="lef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4EA47B-AF03-408A-B403-EFA2F1CAE776}"/>
              </a:ext>
            </a:extLst>
          </p:cNvPr>
          <p:cNvSpPr txBox="1"/>
          <p:nvPr/>
        </p:nvSpPr>
        <p:spPr>
          <a:xfrm>
            <a:off x="4953000" y="3135868"/>
            <a:ext cx="2590800" cy="369332"/>
          </a:xfrm>
          <a:prstGeom prst="rect">
            <a:avLst/>
          </a:prstGeom>
          <a:noFill/>
        </p:spPr>
        <p:txBody>
          <a:bodyPr wrap="square" rtlCol="0">
            <a:spAutoFit/>
          </a:bodyPr>
          <a:lstStyle/>
          <a:p>
            <a:r>
              <a:rPr lang="en-US" dirty="0">
                <a:solidFill>
                  <a:schemeClr val="bg1">
                    <a:lumMod val="75000"/>
                  </a:schemeClr>
                </a:solidFill>
              </a:rPr>
              <a:t>The myoid zone</a:t>
            </a:r>
          </a:p>
        </p:txBody>
      </p:sp>
      <p:sp>
        <p:nvSpPr>
          <p:cNvPr id="22" name="Arrow: Left 21">
            <a:extLst>
              <a:ext uri="{FF2B5EF4-FFF2-40B4-BE49-F238E27FC236}">
                <a16:creationId xmlns:a16="http://schemas.microsoft.com/office/drawing/2014/main" id="{0D6192DC-171E-432E-A7D1-3FB62DB26292}"/>
              </a:ext>
            </a:extLst>
          </p:cNvPr>
          <p:cNvSpPr/>
          <p:nvPr/>
        </p:nvSpPr>
        <p:spPr>
          <a:xfrm>
            <a:off x="4148349" y="3733800"/>
            <a:ext cx="728451" cy="369332"/>
          </a:xfrm>
          <a:prstGeom prst="lef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040A273-A6BF-4717-9069-D89E46D9263E}"/>
              </a:ext>
            </a:extLst>
          </p:cNvPr>
          <p:cNvSpPr txBox="1"/>
          <p:nvPr/>
        </p:nvSpPr>
        <p:spPr>
          <a:xfrm>
            <a:off x="4953000" y="3733800"/>
            <a:ext cx="2590800" cy="369332"/>
          </a:xfrm>
          <a:prstGeom prst="rect">
            <a:avLst/>
          </a:prstGeom>
          <a:noFill/>
        </p:spPr>
        <p:txBody>
          <a:bodyPr wrap="square" rtlCol="0">
            <a:spAutoFit/>
          </a:bodyPr>
          <a:lstStyle/>
          <a:p>
            <a:r>
              <a:rPr lang="en-US" dirty="0">
                <a:solidFill>
                  <a:schemeClr val="bg1">
                    <a:lumMod val="75000"/>
                  </a:schemeClr>
                </a:solidFill>
              </a:rPr>
              <a:t>The ellipsoid zone</a:t>
            </a:r>
          </a:p>
        </p:txBody>
      </p:sp>
      <p:sp>
        <p:nvSpPr>
          <p:cNvPr id="24" name="Arrow: Left 23">
            <a:extLst>
              <a:ext uri="{FF2B5EF4-FFF2-40B4-BE49-F238E27FC236}">
                <a16:creationId xmlns:a16="http://schemas.microsoft.com/office/drawing/2014/main" id="{DECA8CAC-2862-418E-A3E0-8723DB3759CD}"/>
              </a:ext>
            </a:extLst>
          </p:cNvPr>
          <p:cNvSpPr/>
          <p:nvPr/>
        </p:nvSpPr>
        <p:spPr>
          <a:xfrm>
            <a:off x="4148349" y="4488117"/>
            <a:ext cx="728451" cy="369332"/>
          </a:xfrm>
          <a:prstGeom prst="lef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A0D68EE-211D-4D9C-BA77-7E39B5676CF5}"/>
              </a:ext>
            </a:extLst>
          </p:cNvPr>
          <p:cNvSpPr txBox="1"/>
          <p:nvPr/>
        </p:nvSpPr>
        <p:spPr>
          <a:xfrm>
            <a:off x="4953000" y="4488117"/>
            <a:ext cx="2590800" cy="369332"/>
          </a:xfrm>
          <a:prstGeom prst="rect">
            <a:avLst/>
          </a:prstGeom>
          <a:noFill/>
        </p:spPr>
        <p:txBody>
          <a:bodyPr wrap="square" rtlCol="0">
            <a:spAutoFit/>
          </a:bodyPr>
          <a:lstStyle/>
          <a:p>
            <a:r>
              <a:rPr lang="en-US" dirty="0">
                <a:solidFill>
                  <a:schemeClr val="bg1">
                    <a:lumMod val="75000"/>
                  </a:schemeClr>
                </a:solidFill>
              </a:rPr>
              <a:t>PR outer segs</a:t>
            </a:r>
          </a:p>
        </p:txBody>
      </p:sp>
      <p:sp>
        <p:nvSpPr>
          <p:cNvPr id="26" name="Arrow: Left 25">
            <a:extLst>
              <a:ext uri="{FF2B5EF4-FFF2-40B4-BE49-F238E27FC236}">
                <a16:creationId xmlns:a16="http://schemas.microsoft.com/office/drawing/2014/main" id="{DD01C5D8-AC40-4EC3-922E-99EFF58F8D7E}"/>
              </a:ext>
            </a:extLst>
          </p:cNvPr>
          <p:cNvSpPr/>
          <p:nvPr/>
        </p:nvSpPr>
        <p:spPr>
          <a:xfrm>
            <a:off x="4148349" y="2743200"/>
            <a:ext cx="728451" cy="369332"/>
          </a:xfrm>
          <a:prstGeom prst="lef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4E54C16-5CF2-4903-AF68-E2374CBEEB04}"/>
              </a:ext>
            </a:extLst>
          </p:cNvPr>
          <p:cNvSpPr txBox="1"/>
          <p:nvPr/>
        </p:nvSpPr>
        <p:spPr>
          <a:xfrm>
            <a:off x="4953000" y="2743200"/>
            <a:ext cx="2590800" cy="369332"/>
          </a:xfrm>
          <a:prstGeom prst="rect">
            <a:avLst/>
          </a:prstGeom>
          <a:noFill/>
        </p:spPr>
        <p:txBody>
          <a:bodyPr wrap="square" rtlCol="0">
            <a:spAutoFit/>
          </a:bodyPr>
          <a:lstStyle/>
          <a:p>
            <a:r>
              <a:rPr lang="en-US" dirty="0">
                <a:solidFill>
                  <a:schemeClr val="bg1">
                    <a:lumMod val="75000"/>
                  </a:schemeClr>
                </a:solidFill>
              </a:rPr>
              <a:t>The ELM</a:t>
            </a:r>
          </a:p>
        </p:txBody>
      </p:sp>
      <p:sp>
        <p:nvSpPr>
          <p:cNvPr id="29" name="TextBox 28">
            <a:extLst>
              <a:ext uri="{FF2B5EF4-FFF2-40B4-BE49-F238E27FC236}">
                <a16:creationId xmlns:a16="http://schemas.microsoft.com/office/drawing/2014/main" id="{5CFAC02C-901A-4B76-935D-B6C09BDD1F37}"/>
              </a:ext>
            </a:extLst>
          </p:cNvPr>
          <p:cNvSpPr txBox="1"/>
          <p:nvPr/>
        </p:nvSpPr>
        <p:spPr>
          <a:xfrm>
            <a:off x="4953000" y="5181600"/>
            <a:ext cx="2590800" cy="369332"/>
          </a:xfrm>
          <a:prstGeom prst="rect">
            <a:avLst/>
          </a:prstGeom>
          <a:noFill/>
        </p:spPr>
        <p:txBody>
          <a:bodyPr wrap="square" rtlCol="0">
            <a:spAutoFit/>
          </a:bodyPr>
          <a:lstStyle/>
          <a:p>
            <a:r>
              <a:rPr lang="en-US" dirty="0">
                <a:solidFill>
                  <a:schemeClr val="bg1">
                    <a:lumMod val="75000"/>
                  </a:schemeClr>
                </a:solidFill>
              </a:rPr>
              <a:t>The interdigitation zone</a:t>
            </a:r>
          </a:p>
        </p:txBody>
      </p:sp>
      <p:sp>
        <p:nvSpPr>
          <p:cNvPr id="13" name="TextBox 12">
            <a:extLst>
              <a:ext uri="{FF2B5EF4-FFF2-40B4-BE49-F238E27FC236}">
                <a16:creationId xmlns:a16="http://schemas.microsoft.com/office/drawing/2014/main" id="{E9CF1202-E4E5-44A5-9867-B8516E25C902}"/>
              </a:ext>
            </a:extLst>
          </p:cNvPr>
          <p:cNvSpPr txBox="1"/>
          <p:nvPr/>
        </p:nvSpPr>
        <p:spPr>
          <a:xfrm>
            <a:off x="3761914" y="1969784"/>
            <a:ext cx="4275529" cy="369332"/>
          </a:xfrm>
          <a:prstGeom prst="rect">
            <a:avLst/>
          </a:prstGeom>
          <a:noFill/>
        </p:spPr>
        <p:txBody>
          <a:bodyPr wrap="none" rtlCol="0">
            <a:spAutoFit/>
          </a:bodyPr>
          <a:lstStyle/>
          <a:p>
            <a:r>
              <a:rPr lang="en-US" i="1" dirty="0">
                <a:effectLst>
                  <a:outerShdw blurRad="38100" dist="38100" dir="2700000" algn="tl">
                    <a:srgbClr val="000000">
                      <a:alpha val="43137"/>
                    </a:srgbClr>
                  </a:outerShdw>
                </a:effectLst>
              </a:rPr>
              <a:t>Re-rack those until you know them cold!</a:t>
            </a:r>
          </a:p>
        </p:txBody>
      </p:sp>
    </p:spTree>
    <p:extLst>
      <p:ext uri="{BB962C8B-B14F-4D97-AF65-F5344CB8AC3E}">
        <p14:creationId xmlns:p14="http://schemas.microsoft.com/office/powerpoint/2010/main" val="4237289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7683A5-B91E-4CA8-B5BA-B07EE8BE34AD}" type="slidenum">
              <a:rPr lang="en-US" altLang="en-US" smtClean="0"/>
              <a:pPr/>
              <a:t>43</a:t>
            </a:fld>
            <a:endParaRPr lang="en-US" altLang="en-US"/>
          </a:p>
        </p:txBody>
      </p:sp>
      <p:sp>
        <p:nvSpPr>
          <p:cNvPr id="8" name="TextBox 7">
            <a:extLst>
              <a:ext uri="{FF2B5EF4-FFF2-40B4-BE49-F238E27FC236}">
                <a16:creationId xmlns:a16="http://schemas.microsoft.com/office/drawing/2014/main" id="{753893C5-C492-4966-94DB-A83BB2CF3EC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4" name="TextBox 3">
            <a:extLst>
              <a:ext uri="{FF2B5EF4-FFF2-40B4-BE49-F238E27FC236}">
                <a16:creationId xmlns:a16="http://schemas.microsoft.com/office/drawing/2014/main" id="{462B77E7-F624-4CC0-B329-750A49BCC93F}"/>
              </a:ext>
            </a:extLst>
          </p:cNvPr>
          <p:cNvSpPr txBox="1"/>
          <p:nvPr/>
        </p:nvSpPr>
        <p:spPr>
          <a:xfrm>
            <a:off x="1041071" y="2667000"/>
            <a:ext cx="6928500" cy="461665"/>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400" i="1" dirty="0">
                <a:solidFill>
                  <a:srgbClr val="0000FF"/>
                </a:solidFill>
              </a:rPr>
              <a:t>Now we’re ready to review the layers of the retina</a:t>
            </a:r>
          </a:p>
        </p:txBody>
      </p:sp>
    </p:spTree>
    <p:extLst>
      <p:ext uri="{BB962C8B-B14F-4D97-AF65-F5344CB8AC3E}">
        <p14:creationId xmlns:p14="http://schemas.microsoft.com/office/powerpoint/2010/main" val="2830103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57200" y="1143000"/>
            <a:ext cx="8229600" cy="5029200"/>
          </a:xfrm>
        </p:spPr>
        <p:txBody>
          <a:bodyPr/>
          <a:lstStyle/>
          <a:p>
            <a:pPr>
              <a:lnSpc>
                <a:spcPct val="85000"/>
              </a:lnSpc>
            </a:pPr>
            <a:r>
              <a:rPr lang="en-US" sz="2600" b="1" dirty="0"/>
              <a:t>Neurosensory Retina Layers</a:t>
            </a:r>
            <a:endParaRPr lang="en-US" sz="2600" dirty="0"/>
          </a:p>
          <a:p>
            <a:pPr marL="669925" lvl="1" indent="-325438">
              <a:lnSpc>
                <a:spcPct val="85000"/>
              </a:lnSpc>
            </a:pPr>
            <a:r>
              <a:rPr lang="en-US" sz="2200" dirty="0"/>
              <a:t>Internal limiting membrane</a:t>
            </a:r>
          </a:p>
          <a:p>
            <a:pPr marL="669925" lvl="1" indent="-325438">
              <a:lnSpc>
                <a:spcPct val="85000"/>
              </a:lnSpc>
            </a:pPr>
            <a:r>
              <a:rPr lang="en-US" sz="2200" dirty="0">
                <a:solidFill>
                  <a:srgbClr val="00CC00"/>
                </a:solidFill>
              </a:rPr>
              <a:t>Nerve fiber layer</a:t>
            </a:r>
          </a:p>
          <a:p>
            <a:pPr marL="669925" lvl="1" indent="-325438">
              <a:lnSpc>
                <a:spcPct val="85000"/>
              </a:lnSpc>
            </a:pPr>
            <a:r>
              <a:rPr lang="en-US" sz="2200" dirty="0">
                <a:solidFill>
                  <a:srgbClr val="FF0000"/>
                </a:solidFill>
              </a:rPr>
              <a:t>Ganglion cell layer</a:t>
            </a:r>
          </a:p>
          <a:p>
            <a:pPr marL="669925" lvl="1" indent="-325438">
              <a:lnSpc>
                <a:spcPct val="85000"/>
              </a:lnSpc>
            </a:pPr>
            <a:r>
              <a:rPr lang="en-US" sz="2200" dirty="0">
                <a:solidFill>
                  <a:srgbClr val="00CC00"/>
                </a:solidFill>
              </a:rPr>
              <a:t>Inner plexiform layer</a:t>
            </a:r>
          </a:p>
          <a:p>
            <a:pPr marL="669925" lvl="1" indent="-325438">
              <a:lnSpc>
                <a:spcPct val="85000"/>
              </a:lnSpc>
            </a:pPr>
            <a:r>
              <a:rPr lang="en-US" sz="2200" dirty="0">
                <a:solidFill>
                  <a:srgbClr val="FF0000"/>
                </a:solidFill>
              </a:rPr>
              <a:t>Inner nuclear layer</a:t>
            </a:r>
          </a:p>
          <a:p>
            <a:pPr marL="669925" lvl="1" indent="-325438">
              <a:lnSpc>
                <a:spcPct val="85000"/>
              </a:lnSpc>
            </a:pPr>
            <a:r>
              <a:rPr lang="en-US" sz="2200" dirty="0">
                <a:solidFill>
                  <a:srgbClr val="00CC00"/>
                </a:solidFill>
              </a:rPr>
              <a:t>Outer plexiform layer</a:t>
            </a:r>
          </a:p>
          <a:p>
            <a:pPr marL="669925" lvl="1" indent="-325438">
              <a:lnSpc>
                <a:spcPct val="85000"/>
              </a:lnSpc>
            </a:pPr>
            <a:r>
              <a:rPr lang="en-US" sz="2200" dirty="0">
                <a:solidFill>
                  <a:srgbClr val="FF0000"/>
                </a:solidFill>
              </a:rPr>
              <a:t>Outer nuclear layer</a:t>
            </a:r>
          </a:p>
          <a:p>
            <a:pPr marL="669925" lvl="1" indent="-325438">
              <a:lnSpc>
                <a:spcPct val="85000"/>
              </a:lnSpc>
            </a:pPr>
            <a:r>
              <a:rPr lang="en-US" sz="2200" dirty="0"/>
              <a:t>External limiting membrane</a:t>
            </a:r>
          </a:p>
          <a:p>
            <a:pPr marL="669925" lvl="1" indent="-325438">
              <a:lnSpc>
                <a:spcPct val="85000"/>
              </a:lnSpc>
            </a:pPr>
            <a:r>
              <a:rPr lang="en-US" sz="2200" dirty="0">
                <a:solidFill>
                  <a:srgbClr val="0000FF"/>
                </a:solidFill>
              </a:rPr>
              <a:t>Rod &amp; cone inner and outer segments</a:t>
            </a:r>
          </a:p>
          <a:p>
            <a:pPr>
              <a:lnSpc>
                <a:spcPct val="85000"/>
              </a:lnSpc>
            </a:pPr>
            <a:r>
              <a:rPr lang="en-US" sz="2600" b="1" dirty="0"/>
              <a:t>RPE</a:t>
            </a:r>
          </a:p>
          <a:p>
            <a:pPr>
              <a:lnSpc>
                <a:spcPct val="85000"/>
              </a:lnSpc>
            </a:pPr>
            <a:r>
              <a:rPr lang="en-US" sz="2600" b="1" dirty="0"/>
              <a:t>Bruch’s membrane</a:t>
            </a:r>
          </a:p>
          <a:p>
            <a:pPr>
              <a:lnSpc>
                <a:spcPct val="85000"/>
              </a:lnSpc>
              <a:buFont typeface="Wingdings" pitchFamily="2" charset="2"/>
              <a:buNone/>
            </a:pPr>
            <a:endParaRPr lang="en-US" sz="2600" b="1" dirty="0"/>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44</a:t>
            </a:fld>
            <a:endParaRPr lang="en-US" altLang="en-US"/>
          </a:p>
        </p:txBody>
      </p:sp>
      <p:sp>
        <p:nvSpPr>
          <p:cNvPr id="5" name="TextBox 4">
            <a:extLst>
              <a:ext uri="{FF2B5EF4-FFF2-40B4-BE49-F238E27FC236}">
                <a16:creationId xmlns:a16="http://schemas.microsoft.com/office/drawing/2014/main" id="{04D7A315-350B-41E0-88C9-4FA7035D315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BA64C62D-643C-4B37-A323-183564522420}"/>
              </a:ext>
            </a:extLst>
          </p:cNvPr>
          <p:cNvSpPr txBox="1"/>
          <p:nvPr/>
        </p:nvSpPr>
        <p:spPr>
          <a:xfrm>
            <a:off x="4605129" y="2749539"/>
            <a:ext cx="3581399" cy="923330"/>
          </a:xfrm>
          <a:prstGeom prst="rect">
            <a:avLst/>
          </a:prstGeom>
          <a:noFill/>
        </p:spPr>
        <p:txBody>
          <a:bodyPr wrap="square" rtlCol="0">
            <a:spAutoFit/>
          </a:bodyPr>
          <a:lstStyle/>
          <a:p>
            <a:r>
              <a:rPr lang="en-US" dirty="0"/>
              <a:t>Here they are, but </a:t>
            </a:r>
            <a:r>
              <a:rPr lang="en-US" dirty="0">
                <a:solidFill>
                  <a:srgbClr val="0000FF"/>
                </a:solidFill>
              </a:rPr>
              <a:t>don’t try to memorize them at this point—</a:t>
            </a:r>
            <a:r>
              <a:rPr lang="en-US" dirty="0"/>
              <a:t>instead, let’s work through them.</a:t>
            </a:r>
          </a:p>
        </p:txBody>
      </p:sp>
    </p:spTree>
    <p:extLst>
      <p:ext uri="{BB962C8B-B14F-4D97-AF65-F5344CB8AC3E}">
        <p14:creationId xmlns:p14="http://schemas.microsoft.com/office/powerpoint/2010/main" val="1781803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1143000"/>
            <a:ext cx="8229600" cy="5029200"/>
          </a:xfrm>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b="1" dirty="0">
                <a:solidFill>
                  <a:srgbClr val="00CC00"/>
                </a:solidFill>
              </a:rPr>
              <a:t>Nerve fiber layer</a:t>
            </a:r>
          </a:p>
          <a:p>
            <a:pPr marL="669925" lvl="1" indent="-325438">
              <a:lnSpc>
                <a:spcPct val="85000"/>
              </a:lnSpc>
            </a:pPr>
            <a:r>
              <a:rPr lang="en-US" sz="2200" dirty="0">
                <a:solidFill>
                  <a:schemeClr val="bg1">
                    <a:lumMod val="75000"/>
                  </a:schemeClr>
                </a:solidFill>
              </a:rPr>
              <a:t>Ganglion cell layer</a:t>
            </a:r>
          </a:p>
          <a:p>
            <a:pPr marL="669925" lvl="1" indent="-325438">
              <a:lnSpc>
                <a:spcPct val="85000"/>
              </a:lnSpc>
            </a:pPr>
            <a:r>
              <a:rPr lang="en-US" sz="2200" b="1" dirty="0">
                <a:solidFill>
                  <a:srgbClr val="00CC00"/>
                </a:solidFill>
              </a:rPr>
              <a:t>Inner </a:t>
            </a:r>
            <a:r>
              <a:rPr lang="en-US" sz="2200" b="1" dirty="0" err="1">
                <a:solidFill>
                  <a:srgbClr val="00CC00"/>
                </a:solidFill>
              </a:rPr>
              <a:t>plexiform</a:t>
            </a:r>
            <a:r>
              <a:rPr lang="en-US" sz="2200" b="1" dirty="0">
                <a:solidFill>
                  <a:srgbClr val="00CC00"/>
                </a:solidFill>
              </a:rPr>
              <a:t> layer</a:t>
            </a:r>
          </a:p>
          <a:p>
            <a:pPr marL="669925" lvl="1" indent="-325438">
              <a:lnSpc>
                <a:spcPct val="85000"/>
              </a:lnSpc>
            </a:pPr>
            <a:r>
              <a:rPr lang="en-US" sz="2200" dirty="0">
                <a:solidFill>
                  <a:schemeClr val="bg1">
                    <a:lumMod val="75000"/>
                  </a:schemeClr>
                </a:solidFill>
              </a:rPr>
              <a:t>Inner nuclear layer</a:t>
            </a:r>
          </a:p>
          <a:p>
            <a:pPr marL="669925" lvl="1" indent="-325438">
              <a:lnSpc>
                <a:spcPct val="85000"/>
              </a:lnSpc>
            </a:pPr>
            <a:r>
              <a:rPr lang="en-US" sz="2200" b="1" dirty="0">
                <a:solidFill>
                  <a:srgbClr val="00CC00"/>
                </a:solidFill>
              </a:rPr>
              <a:t>Outer </a:t>
            </a:r>
            <a:r>
              <a:rPr lang="en-US" sz="2200" b="1" dirty="0" err="1">
                <a:solidFill>
                  <a:srgbClr val="00CC00"/>
                </a:solidFill>
              </a:rPr>
              <a:t>plexiform</a:t>
            </a:r>
            <a:r>
              <a:rPr lang="en-US" sz="2200" b="1" dirty="0">
                <a:solidFill>
                  <a:srgbClr val="00CC00"/>
                </a:solidFill>
              </a:rPr>
              <a:t> layer</a:t>
            </a:r>
          </a:p>
          <a:p>
            <a:pPr marL="669925" lvl="1" indent="-325438">
              <a:lnSpc>
                <a:spcPct val="85000"/>
              </a:lnSpc>
            </a:pPr>
            <a:r>
              <a:rPr lang="en-US" sz="2200" dirty="0">
                <a:solidFill>
                  <a:schemeClr val="bg1">
                    <a:lumMod val="75000"/>
                  </a:schemeClr>
                </a:solidFill>
              </a:rPr>
              <a:t>Outer nuclear layer</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p>
        </p:txBody>
      </p:sp>
      <p:sp>
        <p:nvSpPr>
          <p:cNvPr id="9" name="Text Box 4"/>
          <p:cNvSpPr txBox="1">
            <a:spLocks noChangeArrowheads="1"/>
          </p:cNvSpPr>
          <p:nvPr/>
        </p:nvSpPr>
        <p:spPr bwMode="auto">
          <a:xfrm>
            <a:off x="4229100" y="2362200"/>
            <a:ext cx="4457700" cy="83099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00CC00"/>
                </a:solidFill>
              </a:rPr>
              <a:t>These three layers consist of </a:t>
            </a:r>
            <a:r>
              <a:rPr lang="en-US" sz="1600" b="1" dirty="0">
                <a:solidFill>
                  <a:srgbClr val="00CC00"/>
                </a:solidFill>
              </a:rPr>
              <a:t>fibers</a:t>
            </a:r>
            <a:r>
              <a:rPr lang="en-US" sz="1600" dirty="0">
                <a:solidFill>
                  <a:srgbClr val="00CC00"/>
                </a:solidFill>
              </a:rPr>
              <a:t>, </a:t>
            </a:r>
            <a:r>
              <a:rPr lang="en-US" sz="1600" dirty="0" err="1">
                <a:solidFill>
                  <a:srgbClr val="00CC00"/>
                </a:solidFill>
              </a:rPr>
              <a:t>ie</a:t>
            </a:r>
            <a:r>
              <a:rPr lang="en-US" sz="1600" dirty="0">
                <a:solidFill>
                  <a:srgbClr val="00CC00"/>
                </a:solidFill>
              </a:rPr>
              <a:t>, axons and/or dendrites. (A </a:t>
            </a:r>
            <a:r>
              <a:rPr lang="en-US" sz="1600" i="1" dirty="0">
                <a:solidFill>
                  <a:srgbClr val="00CC00"/>
                </a:solidFill>
              </a:rPr>
              <a:t>plexus</a:t>
            </a:r>
            <a:r>
              <a:rPr lang="en-US" sz="1600" dirty="0">
                <a:solidFill>
                  <a:srgbClr val="00CC00"/>
                </a:solidFill>
              </a:rPr>
              <a:t> is an interlaced group of fibers.)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45</a:t>
            </a:fld>
            <a:endParaRPr lang="en-US" altLang="en-US"/>
          </a:p>
        </p:txBody>
      </p:sp>
      <p:sp>
        <p:nvSpPr>
          <p:cNvPr id="6" name="TextBox 5">
            <a:extLst>
              <a:ext uri="{FF2B5EF4-FFF2-40B4-BE49-F238E27FC236}">
                <a16:creationId xmlns:a16="http://schemas.microsoft.com/office/drawing/2014/main" id="{3C77036D-EA1C-4FBB-AF37-54CC11E60DE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3641981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57200" y="1143000"/>
            <a:ext cx="8229600" cy="5029200"/>
          </a:xfrm>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chemeClr val="bg1">
                    <a:lumMod val="75000"/>
                  </a:schemeClr>
                </a:solidFill>
              </a:rPr>
              <a:t>Nerve fiber layer</a:t>
            </a:r>
          </a:p>
          <a:p>
            <a:pPr marL="669925" lvl="1" indent="-325438">
              <a:lnSpc>
                <a:spcPct val="85000"/>
              </a:lnSpc>
            </a:pPr>
            <a:r>
              <a:rPr lang="en-US" sz="2200" b="1" dirty="0">
                <a:solidFill>
                  <a:srgbClr val="FF0000"/>
                </a:solidFill>
              </a:rPr>
              <a:t>Ganglion cell layer</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a:t>
            </a:r>
          </a:p>
          <a:p>
            <a:pPr marL="669925" lvl="1" indent="-325438">
              <a:lnSpc>
                <a:spcPct val="85000"/>
              </a:lnSpc>
            </a:pPr>
            <a:r>
              <a:rPr lang="en-US" sz="2200" b="1" dirty="0">
                <a:solidFill>
                  <a:srgbClr val="FF0000"/>
                </a:solidFill>
              </a:rPr>
              <a:t>Inner nuclear layer</a:t>
            </a:r>
          </a:p>
          <a:p>
            <a:pPr marL="669925" lvl="1" indent="-325438">
              <a:lnSpc>
                <a:spcPct val="85000"/>
              </a:lnSpc>
            </a:pPr>
            <a:r>
              <a:rPr lang="en-US" sz="2200" dirty="0">
                <a:solidFill>
                  <a:schemeClr val="bg1">
                    <a:lumMod val="75000"/>
                  </a:schemeClr>
                </a:solidFill>
              </a:rPr>
              <a:t>Outer plexiform layer </a:t>
            </a:r>
          </a:p>
          <a:p>
            <a:pPr marL="669925" lvl="1" indent="-325438">
              <a:lnSpc>
                <a:spcPct val="85000"/>
              </a:lnSpc>
            </a:pPr>
            <a:r>
              <a:rPr lang="en-US" sz="2200" b="1" dirty="0">
                <a:solidFill>
                  <a:srgbClr val="FF0000"/>
                </a:solidFill>
              </a:rPr>
              <a:t>Outer nuclear layer</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p>
        </p:txBody>
      </p:sp>
      <p:sp>
        <p:nvSpPr>
          <p:cNvPr id="4" name="Text Box 4"/>
          <p:cNvSpPr txBox="1">
            <a:spLocks noChangeArrowheads="1"/>
          </p:cNvSpPr>
          <p:nvPr/>
        </p:nvSpPr>
        <p:spPr bwMode="auto">
          <a:xfrm>
            <a:off x="4229100" y="2749659"/>
            <a:ext cx="4000500" cy="830997"/>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FF0000"/>
                </a:solidFill>
              </a:rPr>
              <a:t>In contrast, these layers composed of the </a:t>
            </a:r>
            <a:r>
              <a:rPr lang="en-US" sz="1600" b="1" dirty="0">
                <a:solidFill>
                  <a:srgbClr val="FF0000"/>
                </a:solidFill>
              </a:rPr>
              <a:t>cell</a:t>
            </a:r>
            <a:r>
              <a:rPr lang="en-US" sz="1600" dirty="0">
                <a:solidFill>
                  <a:srgbClr val="FF0000"/>
                </a:solidFill>
              </a:rPr>
              <a:t> </a:t>
            </a:r>
            <a:r>
              <a:rPr lang="en-US" sz="1600" b="1" dirty="0">
                <a:solidFill>
                  <a:srgbClr val="FF0000"/>
                </a:solidFill>
              </a:rPr>
              <a:t>bodies</a:t>
            </a:r>
            <a:r>
              <a:rPr lang="en-US" sz="1600" dirty="0">
                <a:solidFill>
                  <a:srgbClr val="FF0000"/>
                </a:solidFill>
              </a:rPr>
              <a:t> that give rise to the axons and/or dendrites of the other layers.</a:t>
            </a:r>
            <a:endParaRPr lang="en-US" sz="1600" b="1" dirty="0">
              <a:solidFill>
                <a:srgbClr val="FF0000"/>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46</a:t>
            </a:fld>
            <a:endParaRPr lang="en-US" altLang="en-US"/>
          </a:p>
        </p:txBody>
      </p:sp>
      <p:sp>
        <p:nvSpPr>
          <p:cNvPr id="6" name="TextBox 5">
            <a:extLst>
              <a:ext uri="{FF2B5EF4-FFF2-40B4-BE49-F238E27FC236}">
                <a16:creationId xmlns:a16="http://schemas.microsoft.com/office/drawing/2014/main" id="{85770E1F-08E8-4DAC-B34B-DF1E064CBD73}"/>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988490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rgbClr val="00CC00"/>
                </a:solidFill>
              </a:rPr>
              <a:t>Inner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Inner nuclear layer             </a:t>
            </a:r>
            <a:r>
              <a:rPr lang="en-US" sz="2200" b="1" dirty="0">
                <a:solidFill>
                  <a:srgbClr val="FF0000"/>
                </a:solidFill>
              </a:rPr>
              <a:t>Bodies</a:t>
            </a:r>
          </a:p>
          <a:p>
            <a:pPr marL="669925" lvl="1" indent="-325438">
              <a:lnSpc>
                <a:spcPct val="85000"/>
              </a:lnSpc>
            </a:pPr>
            <a:r>
              <a:rPr lang="en-US" sz="2200" dirty="0">
                <a:solidFill>
                  <a:srgbClr val="00CC00"/>
                </a:solidFill>
              </a:rPr>
              <a:t>Outer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Outer nuclear layer            </a:t>
            </a:r>
            <a:r>
              <a:rPr lang="en-US" sz="2200" b="1" dirty="0">
                <a:solidFill>
                  <a:srgbClr val="FF0000"/>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3" name="Text Box 5"/>
          <p:cNvSpPr txBox="1">
            <a:spLocks noChangeArrowheads="1"/>
          </p:cNvSpPr>
          <p:nvPr/>
        </p:nvSpPr>
        <p:spPr bwMode="auto">
          <a:xfrm>
            <a:off x="6232525" y="2070318"/>
            <a:ext cx="2759075" cy="181588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0000FF"/>
                </a:solidFill>
              </a:rPr>
              <a:t>Note that this section of the retina consists of</a:t>
            </a:r>
          </a:p>
          <a:p>
            <a:r>
              <a:rPr lang="en-US" sz="1600" dirty="0">
                <a:solidFill>
                  <a:srgbClr val="0000FF"/>
                </a:solidFill>
              </a:rPr>
              <a:t>alternating layers of cell </a:t>
            </a:r>
            <a:r>
              <a:rPr lang="en-US" sz="1600" b="1" dirty="0">
                <a:solidFill>
                  <a:srgbClr val="00CC00"/>
                </a:solidFill>
              </a:rPr>
              <a:t>processes </a:t>
            </a:r>
            <a:r>
              <a:rPr lang="en-US" sz="1600" dirty="0">
                <a:solidFill>
                  <a:srgbClr val="0000FF"/>
                </a:solidFill>
              </a:rPr>
              <a:t>and cell </a:t>
            </a:r>
            <a:r>
              <a:rPr lang="en-US" sz="1600" b="1" dirty="0">
                <a:solidFill>
                  <a:srgbClr val="FF0000"/>
                </a:solidFill>
              </a:rPr>
              <a:t>bodies</a:t>
            </a:r>
            <a:r>
              <a:rPr lang="en-US" sz="1600" dirty="0">
                <a:solidFill>
                  <a:srgbClr val="0000FF"/>
                </a:solidFill>
              </a:rPr>
              <a:t>. This pattern can help you remember which layer is next to which!</a:t>
            </a: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H="1">
            <a:off x="3810000" y="2819400"/>
            <a:ext cx="609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flipH="1">
            <a:off x="3886200" y="3505200"/>
            <a:ext cx="5334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47</a:t>
            </a:fld>
            <a:endParaRPr lang="en-US" altLang="en-US"/>
          </a:p>
        </p:txBody>
      </p:sp>
      <p:sp>
        <p:nvSpPr>
          <p:cNvPr id="12" name="TextBox 11">
            <a:extLst>
              <a:ext uri="{FF2B5EF4-FFF2-40B4-BE49-F238E27FC236}">
                <a16:creationId xmlns:a16="http://schemas.microsoft.com/office/drawing/2014/main" id="{805E7C05-CB57-42BA-8BB0-47881B9EAE5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395991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rgbClr val="00CC00"/>
                </a:solidFill>
              </a:rPr>
              <a:t>Inner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Inner nuclear layer             </a:t>
            </a:r>
            <a:r>
              <a:rPr lang="en-US" sz="2200" b="1" dirty="0">
                <a:solidFill>
                  <a:srgbClr val="FF0000"/>
                </a:solidFill>
              </a:rPr>
              <a:t>Bodies</a:t>
            </a:r>
          </a:p>
          <a:p>
            <a:pPr marL="669925" lvl="1" indent="-325438">
              <a:lnSpc>
                <a:spcPct val="85000"/>
              </a:lnSpc>
            </a:pPr>
            <a:r>
              <a:rPr lang="en-US" sz="2200" dirty="0">
                <a:solidFill>
                  <a:srgbClr val="00CC00"/>
                </a:solidFill>
              </a:rPr>
              <a:t>Outer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Outer nuclear layer            </a:t>
            </a:r>
            <a:r>
              <a:rPr lang="en-US" sz="2200" b="1" dirty="0">
                <a:solidFill>
                  <a:srgbClr val="FF0000"/>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H="1">
            <a:off x="3810000" y="2819400"/>
            <a:ext cx="609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flipH="1">
            <a:off x="3886200" y="3505200"/>
            <a:ext cx="5334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48</a:t>
            </a:fld>
            <a:endParaRPr lang="en-US" altLang="en-US"/>
          </a:p>
        </p:txBody>
      </p:sp>
      <p:sp>
        <p:nvSpPr>
          <p:cNvPr id="12" name="TextBox 11">
            <a:extLst>
              <a:ext uri="{FF2B5EF4-FFF2-40B4-BE49-F238E27FC236}">
                <a16:creationId xmlns:a16="http://schemas.microsoft.com/office/drawing/2014/main" id="{805E7C05-CB57-42BA-8BB0-47881B9EAE5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8364615B-1BBD-44EF-997E-D39809EF2404}"/>
              </a:ext>
            </a:extLst>
          </p:cNvPr>
          <p:cNvSpPr txBox="1"/>
          <p:nvPr/>
        </p:nvSpPr>
        <p:spPr>
          <a:xfrm>
            <a:off x="6392839" y="1947446"/>
            <a:ext cx="825867" cy="369332"/>
          </a:xfrm>
          <a:prstGeom prst="rect">
            <a:avLst/>
          </a:prstGeom>
          <a:noFill/>
        </p:spPr>
        <p:txBody>
          <a:bodyPr wrap="none" rtlCol="0">
            <a:spAutoFit/>
          </a:bodyPr>
          <a:lstStyle/>
          <a:p>
            <a:r>
              <a:rPr lang="en-US" dirty="0"/>
              <a:t>Axons</a:t>
            </a:r>
          </a:p>
        </p:txBody>
      </p:sp>
      <p:sp>
        <p:nvSpPr>
          <p:cNvPr id="14" name="TextBox 13">
            <a:extLst>
              <a:ext uri="{FF2B5EF4-FFF2-40B4-BE49-F238E27FC236}">
                <a16:creationId xmlns:a16="http://schemas.microsoft.com/office/drawing/2014/main" id="{12F37BA5-AEF5-4759-A995-430B47444668}"/>
              </a:ext>
            </a:extLst>
          </p:cNvPr>
          <p:cNvSpPr txBox="1"/>
          <p:nvPr/>
        </p:nvSpPr>
        <p:spPr>
          <a:xfrm>
            <a:off x="6392839" y="2709446"/>
            <a:ext cx="825867" cy="369332"/>
          </a:xfrm>
          <a:prstGeom prst="rect">
            <a:avLst/>
          </a:prstGeom>
          <a:noFill/>
        </p:spPr>
        <p:txBody>
          <a:bodyPr wrap="none" rtlCol="0">
            <a:spAutoFit/>
          </a:bodyPr>
          <a:lstStyle/>
          <a:p>
            <a:r>
              <a:rPr lang="en-US" dirty="0"/>
              <a:t>Axons</a:t>
            </a:r>
          </a:p>
        </p:txBody>
      </p:sp>
      <p:sp>
        <p:nvSpPr>
          <p:cNvPr id="17" name="TextBox 16">
            <a:extLst>
              <a:ext uri="{FF2B5EF4-FFF2-40B4-BE49-F238E27FC236}">
                <a16:creationId xmlns:a16="http://schemas.microsoft.com/office/drawing/2014/main" id="{EA7E01B5-02DE-46F1-AB04-6B8AED1E78DD}"/>
              </a:ext>
            </a:extLst>
          </p:cNvPr>
          <p:cNvSpPr txBox="1"/>
          <p:nvPr/>
        </p:nvSpPr>
        <p:spPr>
          <a:xfrm>
            <a:off x="6399465" y="2523292"/>
            <a:ext cx="1172116" cy="369332"/>
          </a:xfrm>
          <a:prstGeom prst="rect">
            <a:avLst/>
          </a:prstGeom>
          <a:noFill/>
        </p:spPr>
        <p:txBody>
          <a:bodyPr wrap="none" rtlCol="0">
            <a:spAutoFit/>
          </a:bodyPr>
          <a:lstStyle/>
          <a:p>
            <a:r>
              <a:rPr lang="en-US" dirty="0"/>
              <a:t>Dendrites</a:t>
            </a:r>
          </a:p>
        </p:txBody>
      </p:sp>
      <p:cxnSp>
        <p:nvCxnSpPr>
          <p:cNvPr id="7" name="Straight Arrow Connector 6">
            <a:extLst>
              <a:ext uri="{FF2B5EF4-FFF2-40B4-BE49-F238E27FC236}">
                <a16:creationId xmlns:a16="http://schemas.microsoft.com/office/drawing/2014/main" id="{E0A978AE-9A08-4C05-879F-1FD31CA50D50}"/>
              </a:ext>
            </a:extLst>
          </p:cNvPr>
          <p:cNvCxnSpPr>
            <a:cxnSpLocks/>
            <a:endCxn id="3" idx="1"/>
          </p:cNvCxnSpPr>
          <p:nvPr/>
        </p:nvCxnSpPr>
        <p:spPr>
          <a:xfrm flipV="1">
            <a:off x="5562600" y="2132112"/>
            <a:ext cx="830239" cy="348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F2C3B396-747A-4120-979B-89DA2DBA9875}"/>
              </a:ext>
            </a:extLst>
          </p:cNvPr>
          <p:cNvCxnSpPr>
            <a:cxnSpLocks/>
            <a:endCxn id="14" idx="1"/>
          </p:cNvCxnSpPr>
          <p:nvPr/>
        </p:nvCxnSpPr>
        <p:spPr>
          <a:xfrm flipV="1">
            <a:off x="5562600" y="2894112"/>
            <a:ext cx="830239" cy="2300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B709DEE-3E93-4CC7-90C6-FBB95282A859}"/>
              </a:ext>
            </a:extLst>
          </p:cNvPr>
          <p:cNvCxnSpPr>
            <a:cxnSpLocks/>
          </p:cNvCxnSpPr>
          <p:nvPr/>
        </p:nvCxnSpPr>
        <p:spPr>
          <a:xfrm flipV="1">
            <a:off x="5562600" y="3598277"/>
            <a:ext cx="836865" cy="287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0DD327BE-B897-4255-99DF-224C4D48BA51}"/>
              </a:ext>
            </a:extLst>
          </p:cNvPr>
          <p:cNvCxnSpPr>
            <a:cxnSpLocks/>
            <a:endCxn id="17" idx="1"/>
          </p:cNvCxnSpPr>
          <p:nvPr/>
        </p:nvCxnSpPr>
        <p:spPr>
          <a:xfrm>
            <a:off x="5562600" y="2480846"/>
            <a:ext cx="836865" cy="227112"/>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5461E841-9124-4E73-8964-4D4347A3FF97}"/>
              </a:ext>
            </a:extLst>
          </p:cNvPr>
          <p:cNvCxnSpPr>
            <a:cxnSpLocks/>
          </p:cNvCxnSpPr>
          <p:nvPr/>
        </p:nvCxnSpPr>
        <p:spPr>
          <a:xfrm>
            <a:off x="5562600" y="3111415"/>
            <a:ext cx="843491" cy="27089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58B9BC28-037B-4135-B122-182D6A8C703F}"/>
              </a:ext>
            </a:extLst>
          </p:cNvPr>
          <p:cNvSpPr txBox="1"/>
          <p:nvPr/>
        </p:nvSpPr>
        <p:spPr>
          <a:xfrm>
            <a:off x="6392839" y="3429000"/>
            <a:ext cx="825867" cy="369332"/>
          </a:xfrm>
          <a:prstGeom prst="rect">
            <a:avLst/>
          </a:prstGeom>
          <a:noFill/>
        </p:spPr>
        <p:txBody>
          <a:bodyPr wrap="none" rtlCol="0">
            <a:spAutoFit/>
          </a:bodyPr>
          <a:lstStyle/>
          <a:p>
            <a:r>
              <a:rPr lang="en-US" dirty="0"/>
              <a:t>Axons</a:t>
            </a:r>
          </a:p>
        </p:txBody>
      </p:sp>
      <p:sp>
        <p:nvSpPr>
          <p:cNvPr id="40" name="TextBox 39">
            <a:extLst>
              <a:ext uri="{FF2B5EF4-FFF2-40B4-BE49-F238E27FC236}">
                <a16:creationId xmlns:a16="http://schemas.microsoft.com/office/drawing/2014/main" id="{8FF1CEE5-1444-4D0D-9D8D-8E6CD2D2E121}"/>
              </a:ext>
            </a:extLst>
          </p:cNvPr>
          <p:cNvSpPr txBox="1"/>
          <p:nvPr/>
        </p:nvSpPr>
        <p:spPr>
          <a:xfrm>
            <a:off x="6399465" y="3242846"/>
            <a:ext cx="1172116" cy="369332"/>
          </a:xfrm>
          <a:prstGeom prst="rect">
            <a:avLst/>
          </a:prstGeom>
          <a:noFill/>
        </p:spPr>
        <p:txBody>
          <a:bodyPr wrap="none" rtlCol="0">
            <a:spAutoFit/>
          </a:bodyPr>
          <a:lstStyle/>
          <a:p>
            <a:r>
              <a:rPr lang="en-US" dirty="0"/>
              <a:t>Dendrites</a:t>
            </a:r>
          </a:p>
        </p:txBody>
      </p:sp>
      <p:sp>
        <p:nvSpPr>
          <p:cNvPr id="30" name="TextBox 29">
            <a:extLst>
              <a:ext uri="{FF2B5EF4-FFF2-40B4-BE49-F238E27FC236}">
                <a16:creationId xmlns:a16="http://schemas.microsoft.com/office/drawing/2014/main" id="{82990ACA-9A45-4EAA-8309-D8D5CF4301EA}"/>
              </a:ext>
            </a:extLst>
          </p:cNvPr>
          <p:cNvSpPr txBox="1"/>
          <p:nvPr/>
        </p:nvSpPr>
        <p:spPr>
          <a:xfrm>
            <a:off x="4729322" y="4462790"/>
            <a:ext cx="4152900" cy="584775"/>
          </a:xfrm>
          <a:prstGeom prst="rect">
            <a:avLst/>
          </a:prstGeom>
          <a:solidFill>
            <a:srgbClr val="CCECFF"/>
          </a:solidFill>
        </p:spPr>
        <p:txBody>
          <a:bodyPr wrap="square" rtlCol="0">
            <a:spAutoFit/>
          </a:bodyPr>
          <a:lstStyle/>
          <a:p>
            <a:r>
              <a:rPr lang="en-US" sz="1600" dirty="0">
                <a:solidFill>
                  <a:srgbClr val="0000FF"/>
                </a:solidFill>
              </a:rPr>
              <a:t>Further, we can see the origins of the fibers that comprise each fiber/plexiform layer</a:t>
            </a:r>
          </a:p>
        </p:txBody>
      </p:sp>
      <p:sp>
        <p:nvSpPr>
          <p:cNvPr id="32" name="Arrow: Up 31">
            <a:extLst>
              <a:ext uri="{FF2B5EF4-FFF2-40B4-BE49-F238E27FC236}">
                <a16:creationId xmlns:a16="http://schemas.microsoft.com/office/drawing/2014/main" id="{FB8CF51B-8634-437D-9CA7-84256B203625}"/>
              </a:ext>
            </a:extLst>
          </p:cNvPr>
          <p:cNvSpPr/>
          <p:nvPr/>
        </p:nvSpPr>
        <p:spPr>
          <a:xfrm>
            <a:off x="6643295" y="3775622"/>
            <a:ext cx="381000" cy="621268"/>
          </a:xfrm>
          <a:prstGeom prst="up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864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chemeClr val="bg1">
                    <a:lumMod val="75000"/>
                  </a:schemeClr>
                </a:solidFill>
              </a:rPr>
              <a:t>Ganglion cell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Inner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Outer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49</a:t>
            </a:fld>
            <a:endParaRPr lang="en-US" altLang="en-US"/>
          </a:p>
        </p:txBody>
      </p:sp>
      <p:cxnSp>
        <p:nvCxnSpPr>
          <p:cNvPr id="24" name="Straight Arrow Connector 23">
            <a:extLst>
              <a:ext uri="{FF2B5EF4-FFF2-40B4-BE49-F238E27FC236}">
                <a16:creationId xmlns:a16="http://schemas.microsoft.com/office/drawing/2014/main" id="{9B709DEE-3E93-4CC7-90C6-FBB95282A859}"/>
              </a:ext>
            </a:extLst>
          </p:cNvPr>
          <p:cNvCxnSpPr>
            <a:cxnSpLocks/>
          </p:cNvCxnSpPr>
          <p:nvPr/>
        </p:nvCxnSpPr>
        <p:spPr>
          <a:xfrm flipV="1">
            <a:off x="5562600" y="3598277"/>
            <a:ext cx="836865" cy="287924"/>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5461E841-9124-4E73-8964-4D4347A3FF97}"/>
              </a:ext>
            </a:extLst>
          </p:cNvPr>
          <p:cNvCxnSpPr>
            <a:cxnSpLocks/>
          </p:cNvCxnSpPr>
          <p:nvPr/>
        </p:nvCxnSpPr>
        <p:spPr>
          <a:xfrm>
            <a:off x="5562600" y="3111415"/>
            <a:ext cx="843491" cy="270890"/>
          </a:xfrm>
          <a:prstGeom prst="straightConnector1">
            <a:avLst/>
          </a:prstGeom>
          <a:ln>
            <a:solidFill>
              <a:schemeClr val="bg1">
                <a:lumMod val="75000"/>
              </a:schemeClr>
            </a:solidFill>
            <a:headEnd type="triangle"/>
            <a:tailEnd type="non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58B9BC28-037B-4135-B122-182D6A8C703F}"/>
              </a:ext>
            </a:extLst>
          </p:cNvPr>
          <p:cNvSpPr txBox="1"/>
          <p:nvPr/>
        </p:nvSpPr>
        <p:spPr>
          <a:xfrm>
            <a:off x="6392839" y="3429000"/>
            <a:ext cx="825867" cy="369332"/>
          </a:xfrm>
          <a:prstGeom prst="rect">
            <a:avLst/>
          </a:prstGeom>
          <a:noFill/>
        </p:spPr>
        <p:txBody>
          <a:bodyPr wrap="none" rtlCol="0">
            <a:spAutoFit/>
          </a:bodyPr>
          <a:lstStyle/>
          <a:p>
            <a:r>
              <a:rPr lang="en-US" dirty="0">
                <a:solidFill>
                  <a:schemeClr val="bg1">
                    <a:lumMod val="75000"/>
                  </a:schemeClr>
                </a:solidFill>
              </a:rPr>
              <a:t>Axons</a:t>
            </a:r>
          </a:p>
        </p:txBody>
      </p:sp>
      <p:sp>
        <p:nvSpPr>
          <p:cNvPr id="40" name="TextBox 39">
            <a:extLst>
              <a:ext uri="{FF2B5EF4-FFF2-40B4-BE49-F238E27FC236}">
                <a16:creationId xmlns:a16="http://schemas.microsoft.com/office/drawing/2014/main" id="{8FF1CEE5-1444-4D0D-9D8D-8E6CD2D2E121}"/>
              </a:ext>
            </a:extLst>
          </p:cNvPr>
          <p:cNvSpPr txBox="1"/>
          <p:nvPr/>
        </p:nvSpPr>
        <p:spPr>
          <a:xfrm>
            <a:off x="6399465" y="3242846"/>
            <a:ext cx="1172116" cy="369332"/>
          </a:xfrm>
          <a:prstGeom prst="rect">
            <a:avLst/>
          </a:prstGeom>
          <a:noFill/>
        </p:spPr>
        <p:txBody>
          <a:bodyPr wrap="none" rtlCol="0">
            <a:spAutoFit/>
          </a:bodyPr>
          <a:lstStyle/>
          <a:p>
            <a:r>
              <a:rPr lang="en-US" dirty="0">
                <a:solidFill>
                  <a:schemeClr val="bg1">
                    <a:lumMod val="75000"/>
                  </a:schemeClr>
                </a:solidFill>
              </a:rPr>
              <a:t>Dendrites</a:t>
            </a:r>
          </a:p>
        </p:txBody>
      </p:sp>
      <p:sp>
        <p:nvSpPr>
          <p:cNvPr id="25" name="Text Box 4">
            <a:extLst>
              <a:ext uri="{FF2B5EF4-FFF2-40B4-BE49-F238E27FC236}">
                <a16:creationId xmlns:a16="http://schemas.microsoft.com/office/drawing/2014/main" id="{45615043-1624-4195-B10E-FBD3441C0AF4}"/>
              </a:ext>
            </a:extLst>
          </p:cNvPr>
          <p:cNvSpPr txBox="1">
            <a:spLocks noChangeArrowheads="1"/>
          </p:cNvSpPr>
          <p:nvPr/>
        </p:nvSpPr>
        <p:spPr bwMode="auto">
          <a:xfrm>
            <a:off x="1028700" y="2835965"/>
            <a:ext cx="6781800" cy="206210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00CC00"/>
                </a:solidFill>
              </a:rPr>
              <a:t>The first layer after the ILM is the retinal </a:t>
            </a:r>
            <a:r>
              <a:rPr lang="en-US" sz="1600" b="1" dirty="0">
                <a:solidFill>
                  <a:srgbClr val="00CC00"/>
                </a:solidFill>
              </a:rPr>
              <a:t>nerve fiber layer</a:t>
            </a:r>
            <a:r>
              <a:rPr lang="en-US" sz="1600" dirty="0">
                <a:solidFill>
                  <a:srgbClr val="00CC00"/>
                </a:solidFill>
              </a:rPr>
              <a:t>. The NFL is composed of the axons of the ganglion cells. </a:t>
            </a:r>
            <a:r>
              <a:rPr lang="en-US" sz="1600" dirty="0">
                <a:solidFill>
                  <a:srgbClr val="CCFFCC"/>
                </a:solidFill>
              </a:rPr>
              <a:t>The cell bodies of the ganglion cells are located in the </a:t>
            </a:r>
            <a:r>
              <a:rPr lang="en-US" sz="1600" b="1" dirty="0">
                <a:solidFill>
                  <a:srgbClr val="CCFFCC"/>
                </a:solidFill>
              </a:rPr>
              <a:t>ganglion cell layer. </a:t>
            </a:r>
          </a:p>
          <a:p>
            <a:r>
              <a:rPr lang="en-US" sz="1600" dirty="0">
                <a:solidFill>
                  <a:srgbClr val="CCFFCC"/>
                </a:solidFill>
              </a:rPr>
              <a:t>The NFL fibers run toward the lamina cribrosa of the sclera where they exit the eye, in the process forming first the optic nerve head, and then the optic nerve. Most of these fibers will synapse in the lateral geniculate nucleus (LGN); others will synapse elsewhere as part of the pupillary light reflex or circadian rhythm modulation.</a:t>
            </a:r>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 Box 43">
            <a:extLst>
              <a:ext uri="{FF2B5EF4-FFF2-40B4-BE49-F238E27FC236}">
                <a16:creationId xmlns:a16="http://schemas.microsoft.com/office/drawing/2014/main" id="{67846476-959D-4851-A6AA-10DD295EAB90}"/>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44" name="Text Box 43">
            <a:extLst>
              <a:ext uri="{FF2B5EF4-FFF2-40B4-BE49-F238E27FC236}">
                <a16:creationId xmlns:a16="http://schemas.microsoft.com/office/drawing/2014/main" id="{3988E600-B642-4677-BC7F-01A0FBB93CD9}"/>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45" name="Text Box 41">
            <a:extLst>
              <a:ext uri="{FF2B5EF4-FFF2-40B4-BE49-F238E27FC236}">
                <a16:creationId xmlns:a16="http://schemas.microsoft.com/office/drawing/2014/main" id="{D7E8818D-7964-4B1C-AB56-05D60FDCAE82}"/>
              </a:ext>
            </a:extLst>
          </p:cNvPr>
          <p:cNvSpPr txBox="1">
            <a:spLocks noChangeArrowheads="1"/>
          </p:cNvSpPr>
          <p:nvPr/>
        </p:nvSpPr>
        <p:spPr bwMode="auto">
          <a:xfrm>
            <a:off x="6776891" y="1600200"/>
            <a:ext cx="1146468"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p:txBody>
      </p:sp>
    </p:spTree>
    <p:extLst>
      <p:ext uri="{BB962C8B-B14F-4D97-AF65-F5344CB8AC3E}">
        <p14:creationId xmlns:p14="http://schemas.microsoft.com/office/powerpoint/2010/main" val="181541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262979"/>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b="1" i="1" dirty="0">
                <a:solidFill>
                  <a:schemeClr val="bg1">
                    <a:lumMod val="75000"/>
                  </a:schemeClr>
                </a:solidFill>
              </a:rPr>
              <a:t>Three types of glial cells: </a:t>
            </a:r>
            <a:r>
              <a:rPr lang="en-US" sz="1600" b="1" i="1" dirty="0">
                <a:solidFill>
                  <a:schemeClr val="bg1"/>
                </a:solidFill>
              </a:rPr>
              <a:t>The t</a:t>
            </a:r>
            <a:r>
              <a:rPr lang="en-US" sz="1600" i="1" dirty="0">
                <a:solidFill>
                  <a:schemeClr val="bg1"/>
                </a:solidFill>
              </a:rPr>
              <a:t>wo v</a:t>
            </a:r>
          </a:p>
          <a:p>
            <a:r>
              <a:rPr lang="en-US" sz="1600" i="1" dirty="0" err="1">
                <a:solidFill>
                  <a:schemeClr val="bg1"/>
                </a:solidFill>
              </a:rPr>
              <a:t>ascular</a:t>
            </a:r>
            <a:r>
              <a:rPr lang="en-US" sz="1600" i="1" dirty="0">
                <a:solidFill>
                  <a:schemeClr val="bg1"/>
                </a:solidFill>
              </a:rPr>
              <a:t> cell types</a:t>
            </a:r>
          </a:p>
          <a:p>
            <a:r>
              <a:rPr lang="en-US" sz="1600" dirty="0">
                <a:solidFill>
                  <a:schemeClr val="bg1">
                    <a:lumMod val="75000"/>
                  </a:schemeClr>
                </a:solidFill>
              </a:rPr>
              <a:t>--Neurons:</a:t>
            </a:r>
          </a:p>
          <a:p>
            <a:r>
              <a:rPr lang="en-US" sz="1600" dirty="0">
                <a:solidFill>
                  <a:schemeClr val="bg1">
                    <a:lumMod val="75000"/>
                  </a:schemeClr>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chemeClr val="bg1">
                    <a:lumMod val="75000"/>
                  </a:schemeClr>
                </a:solidFill>
              </a:rPr>
              <a:t>----Amacrine cells</a:t>
            </a:r>
          </a:p>
          <a:p>
            <a:r>
              <a:rPr lang="en-US" sz="1600" dirty="0">
                <a:solidFill>
                  <a:schemeClr val="bg1">
                    <a:lumMod val="75000"/>
                  </a:schemeClr>
                </a:solidFill>
              </a:rPr>
              <a:t>----Horizontal cells</a:t>
            </a:r>
          </a:p>
          <a:p>
            <a:r>
              <a:rPr lang="en-US" sz="1600" dirty="0"/>
              <a:t>--</a:t>
            </a:r>
            <a:r>
              <a:rPr lang="en-US" sz="1600" b="1" dirty="0">
                <a:solidFill>
                  <a:srgbClr val="0000FF"/>
                </a:solidFill>
              </a:rPr>
              <a:t>Glial</a:t>
            </a:r>
            <a:r>
              <a:rPr lang="en-US" sz="1600" dirty="0">
                <a:solidFill>
                  <a:srgbClr val="0000FF"/>
                </a:solidFill>
              </a:rPr>
              <a:t>:</a:t>
            </a:r>
          </a:p>
          <a:p>
            <a:r>
              <a:rPr lang="en-US" sz="1600" dirty="0">
                <a:solidFill>
                  <a:srgbClr val="0000FF"/>
                </a:solidFill>
              </a:rPr>
              <a:t>----</a:t>
            </a:r>
            <a:r>
              <a:rPr lang="en-US" sz="1600" b="1" dirty="0" err="1">
                <a:solidFill>
                  <a:srgbClr val="0000FF"/>
                </a:solidFill>
              </a:rPr>
              <a:t>Müeller</a:t>
            </a:r>
            <a:r>
              <a:rPr lang="en-US" sz="1600" b="1" dirty="0">
                <a:solidFill>
                  <a:srgbClr val="0000FF"/>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--Vascular</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5</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TextBox 5">
            <a:extLst>
              <a:ext uri="{FF2B5EF4-FFF2-40B4-BE49-F238E27FC236}">
                <a16:creationId xmlns:a16="http://schemas.microsoft.com/office/drawing/2014/main" id="{EDB092FA-F776-4D3D-9228-ED11D1587C1E}"/>
              </a:ext>
            </a:extLst>
          </p:cNvPr>
          <p:cNvSpPr txBox="1"/>
          <p:nvPr/>
        </p:nvSpPr>
        <p:spPr>
          <a:xfrm>
            <a:off x="2590800" y="5029200"/>
            <a:ext cx="5615611" cy="738664"/>
          </a:xfrm>
          <a:prstGeom prst="rect">
            <a:avLst/>
          </a:prstGeom>
          <a:noFill/>
        </p:spPr>
        <p:txBody>
          <a:bodyPr wrap="square" rtlCol="0">
            <a:spAutoFit/>
          </a:bodyPr>
          <a:lstStyle/>
          <a:p>
            <a:r>
              <a:rPr lang="en-US" sz="1400" dirty="0">
                <a:solidFill>
                  <a:srgbClr val="0000FF"/>
                </a:solidFill>
              </a:rPr>
              <a:t>One of the glial cells is of particular note—</a:t>
            </a:r>
            <a:r>
              <a:rPr lang="en-US" sz="1400" b="1" dirty="0" err="1">
                <a:solidFill>
                  <a:srgbClr val="0000FF"/>
                </a:solidFill>
              </a:rPr>
              <a:t>Müeller</a:t>
            </a:r>
            <a:r>
              <a:rPr lang="en-US" sz="1400" b="1" dirty="0">
                <a:solidFill>
                  <a:srgbClr val="0000FF"/>
                </a:solidFill>
              </a:rPr>
              <a:t> cells</a:t>
            </a:r>
            <a:r>
              <a:rPr lang="en-US" sz="1400" dirty="0">
                <a:solidFill>
                  <a:srgbClr val="0000FF"/>
                </a:solidFill>
              </a:rPr>
              <a:t>. These large cells extend the breadth of the neurosensory retina, and their foot-processes form the </a:t>
            </a:r>
            <a:r>
              <a:rPr lang="en-US" sz="1400" b="1" dirty="0">
                <a:solidFill>
                  <a:srgbClr val="0000FF"/>
                </a:solidFill>
              </a:rPr>
              <a:t>internal limiting membrane </a:t>
            </a:r>
            <a:r>
              <a:rPr lang="en-US" sz="1400" dirty="0">
                <a:solidFill>
                  <a:srgbClr val="0000FF"/>
                </a:solidFill>
              </a:rPr>
              <a:t>of the retina.</a:t>
            </a:r>
          </a:p>
        </p:txBody>
      </p:sp>
      <p:sp>
        <p:nvSpPr>
          <p:cNvPr id="7" name="Right Brace 6">
            <a:extLst>
              <a:ext uri="{FF2B5EF4-FFF2-40B4-BE49-F238E27FC236}">
                <a16:creationId xmlns:a16="http://schemas.microsoft.com/office/drawing/2014/main" id="{2E859A08-3786-4E3B-A8CB-508113F06CC3}"/>
              </a:ext>
            </a:extLst>
          </p:cNvPr>
          <p:cNvSpPr/>
          <p:nvPr/>
        </p:nvSpPr>
        <p:spPr>
          <a:xfrm flipV="1">
            <a:off x="2227644" y="5260768"/>
            <a:ext cx="363157" cy="3048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Tree>
    <p:extLst>
      <p:ext uri="{BB962C8B-B14F-4D97-AF65-F5344CB8AC3E}">
        <p14:creationId xmlns:p14="http://schemas.microsoft.com/office/powerpoint/2010/main" val="4093467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Inner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Outer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50</a:t>
            </a:fld>
            <a:endParaRPr lang="en-US" altLang="en-US"/>
          </a:p>
        </p:txBody>
      </p:sp>
      <p:cxnSp>
        <p:nvCxnSpPr>
          <p:cNvPr id="24" name="Straight Arrow Connector 23">
            <a:extLst>
              <a:ext uri="{FF2B5EF4-FFF2-40B4-BE49-F238E27FC236}">
                <a16:creationId xmlns:a16="http://schemas.microsoft.com/office/drawing/2014/main" id="{9B709DEE-3E93-4CC7-90C6-FBB95282A859}"/>
              </a:ext>
            </a:extLst>
          </p:cNvPr>
          <p:cNvCxnSpPr>
            <a:cxnSpLocks/>
          </p:cNvCxnSpPr>
          <p:nvPr/>
        </p:nvCxnSpPr>
        <p:spPr>
          <a:xfrm flipV="1">
            <a:off x="5562600" y="3598277"/>
            <a:ext cx="836865" cy="287924"/>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58B9BC28-037B-4135-B122-182D6A8C703F}"/>
              </a:ext>
            </a:extLst>
          </p:cNvPr>
          <p:cNvSpPr txBox="1"/>
          <p:nvPr/>
        </p:nvSpPr>
        <p:spPr>
          <a:xfrm>
            <a:off x="6392839" y="3429000"/>
            <a:ext cx="825867" cy="369332"/>
          </a:xfrm>
          <a:prstGeom prst="rect">
            <a:avLst/>
          </a:prstGeom>
          <a:noFill/>
        </p:spPr>
        <p:txBody>
          <a:bodyPr wrap="none" rtlCol="0">
            <a:spAutoFit/>
          </a:bodyPr>
          <a:lstStyle/>
          <a:p>
            <a:r>
              <a:rPr lang="en-US" dirty="0">
                <a:solidFill>
                  <a:schemeClr val="bg1">
                    <a:lumMod val="75000"/>
                  </a:schemeClr>
                </a:solidFill>
              </a:rPr>
              <a:t>Axons</a:t>
            </a:r>
          </a:p>
        </p:txBody>
      </p:sp>
      <p:sp>
        <p:nvSpPr>
          <p:cNvPr id="40" name="TextBox 39">
            <a:extLst>
              <a:ext uri="{FF2B5EF4-FFF2-40B4-BE49-F238E27FC236}">
                <a16:creationId xmlns:a16="http://schemas.microsoft.com/office/drawing/2014/main" id="{8FF1CEE5-1444-4D0D-9D8D-8E6CD2D2E121}"/>
              </a:ext>
            </a:extLst>
          </p:cNvPr>
          <p:cNvSpPr txBox="1"/>
          <p:nvPr/>
        </p:nvSpPr>
        <p:spPr>
          <a:xfrm>
            <a:off x="6399465" y="3242846"/>
            <a:ext cx="1172116" cy="369332"/>
          </a:xfrm>
          <a:prstGeom prst="rect">
            <a:avLst/>
          </a:prstGeom>
          <a:noFill/>
        </p:spPr>
        <p:txBody>
          <a:bodyPr wrap="none" rtlCol="0">
            <a:spAutoFit/>
          </a:bodyPr>
          <a:lstStyle/>
          <a:p>
            <a:r>
              <a:rPr lang="en-US" dirty="0">
                <a:solidFill>
                  <a:schemeClr val="bg1">
                    <a:lumMod val="75000"/>
                  </a:schemeClr>
                </a:solidFill>
              </a:rPr>
              <a:t>Dendrites</a:t>
            </a:r>
          </a:p>
        </p:txBody>
      </p:sp>
      <p:sp>
        <p:nvSpPr>
          <p:cNvPr id="25" name="Text Box 4">
            <a:extLst>
              <a:ext uri="{FF2B5EF4-FFF2-40B4-BE49-F238E27FC236}">
                <a16:creationId xmlns:a16="http://schemas.microsoft.com/office/drawing/2014/main" id="{45615043-1624-4195-B10E-FBD3441C0AF4}"/>
              </a:ext>
            </a:extLst>
          </p:cNvPr>
          <p:cNvSpPr txBox="1">
            <a:spLocks noChangeArrowheads="1"/>
          </p:cNvSpPr>
          <p:nvPr/>
        </p:nvSpPr>
        <p:spPr bwMode="auto">
          <a:xfrm>
            <a:off x="1028700" y="2835965"/>
            <a:ext cx="6781800" cy="206210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00CC00"/>
                </a:solidFill>
              </a:rPr>
              <a:t>The first layer after the ILM is the retinal </a:t>
            </a:r>
            <a:r>
              <a:rPr lang="en-US" sz="1600" b="1" dirty="0">
                <a:solidFill>
                  <a:srgbClr val="00CC00"/>
                </a:solidFill>
              </a:rPr>
              <a:t>nerve fiber layer</a:t>
            </a:r>
            <a:r>
              <a:rPr lang="en-US" sz="1600" dirty="0">
                <a:solidFill>
                  <a:srgbClr val="00CC00"/>
                </a:solidFill>
              </a:rPr>
              <a:t>. The NFL is composed of the axons of the ganglion cells. </a:t>
            </a:r>
            <a:r>
              <a:rPr lang="en-US" sz="1600" dirty="0">
                <a:solidFill>
                  <a:srgbClr val="FF0000"/>
                </a:solidFill>
              </a:rPr>
              <a:t>The cell bodies of the ganglion cells are located in the </a:t>
            </a:r>
            <a:r>
              <a:rPr lang="en-US" sz="1600" b="1" dirty="0">
                <a:solidFill>
                  <a:srgbClr val="FF0000"/>
                </a:solidFill>
              </a:rPr>
              <a:t>ganglion cell layer. </a:t>
            </a:r>
            <a:endParaRPr lang="en-US" sz="1600" b="1" dirty="0">
              <a:solidFill>
                <a:srgbClr val="CCFFCC"/>
              </a:solidFill>
            </a:endParaRPr>
          </a:p>
          <a:p>
            <a:r>
              <a:rPr lang="en-US" sz="1600" dirty="0">
                <a:solidFill>
                  <a:srgbClr val="CCFFCC"/>
                </a:solidFill>
              </a:rPr>
              <a:t>The NFL fibers run toward the lamina cribrosa of the sclera where they exit the eye, in the process forming first the optic nerve head, and then the optic nerve. Most of these fibers will synapse in the lateral geniculate nucleus (LGN); others will synapse elsewhere as part of the pupillary light reflex or circadian rhythm modulation.</a:t>
            </a:r>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43">
            <a:extLst>
              <a:ext uri="{FF2B5EF4-FFF2-40B4-BE49-F238E27FC236}">
                <a16:creationId xmlns:a16="http://schemas.microsoft.com/office/drawing/2014/main" id="{4C015147-9E18-4119-A13B-599F675D29E5}"/>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32" name="Text Box 43">
            <a:extLst>
              <a:ext uri="{FF2B5EF4-FFF2-40B4-BE49-F238E27FC236}">
                <a16:creationId xmlns:a16="http://schemas.microsoft.com/office/drawing/2014/main" id="{A2DE89B7-D882-4274-A099-E099265473B3}"/>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36" name="Text Box 41">
            <a:extLst>
              <a:ext uri="{FF2B5EF4-FFF2-40B4-BE49-F238E27FC236}">
                <a16:creationId xmlns:a16="http://schemas.microsoft.com/office/drawing/2014/main" id="{491AA64D-3960-4DF5-8BA3-377E1DA2A730}"/>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Tree>
    <p:extLst>
      <p:ext uri="{BB962C8B-B14F-4D97-AF65-F5344CB8AC3E}">
        <p14:creationId xmlns:p14="http://schemas.microsoft.com/office/powerpoint/2010/main" val="2375400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Inner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Outer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51</a:t>
            </a:fld>
            <a:endParaRPr lang="en-US" altLang="en-US"/>
          </a:p>
        </p:txBody>
      </p:sp>
      <p:cxnSp>
        <p:nvCxnSpPr>
          <p:cNvPr id="24" name="Straight Arrow Connector 23">
            <a:extLst>
              <a:ext uri="{FF2B5EF4-FFF2-40B4-BE49-F238E27FC236}">
                <a16:creationId xmlns:a16="http://schemas.microsoft.com/office/drawing/2014/main" id="{9B709DEE-3E93-4CC7-90C6-FBB95282A859}"/>
              </a:ext>
            </a:extLst>
          </p:cNvPr>
          <p:cNvCxnSpPr>
            <a:cxnSpLocks/>
          </p:cNvCxnSpPr>
          <p:nvPr/>
        </p:nvCxnSpPr>
        <p:spPr>
          <a:xfrm flipV="1">
            <a:off x="5562600" y="3598277"/>
            <a:ext cx="836865" cy="287924"/>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58B9BC28-037B-4135-B122-182D6A8C703F}"/>
              </a:ext>
            </a:extLst>
          </p:cNvPr>
          <p:cNvSpPr txBox="1"/>
          <p:nvPr/>
        </p:nvSpPr>
        <p:spPr>
          <a:xfrm>
            <a:off x="6392839" y="3429000"/>
            <a:ext cx="825867" cy="369332"/>
          </a:xfrm>
          <a:prstGeom prst="rect">
            <a:avLst/>
          </a:prstGeom>
          <a:noFill/>
        </p:spPr>
        <p:txBody>
          <a:bodyPr wrap="none" rtlCol="0">
            <a:spAutoFit/>
          </a:bodyPr>
          <a:lstStyle/>
          <a:p>
            <a:r>
              <a:rPr lang="en-US" dirty="0">
                <a:solidFill>
                  <a:schemeClr val="bg1">
                    <a:lumMod val="75000"/>
                  </a:schemeClr>
                </a:solidFill>
              </a:rPr>
              <a:t>Axons</a:t>
            </a:r>
          </a:p>
        </p:txBody>
      </p:sp>
      <p:sp>
        <p:nvSpPr>
          <p:cNvPr id="40" name="TextBox 39">
            <a:extLst>
              <a:ext uri="{FF2B5EF4-FFF2-40B4-BE49-F238E27FC236}">
                <a16:creationId xmlns:a16="http://schemas.microsoft.com/office/drawing/2014/main" id="{8FF1CEE5-1444-4D0D-9D8D-8E6CD2D2E121}"/>
              </a:ext>
            </a:extLst>
          </p:cNvPr>
          <p:cNvSpPr txBox="1"/>
          <p:nvPr/>
        </p:nvSpPr>
        <p:spPr>
          <a:xfrm>
            <a:off x="6399465" y="3242846"/>
            <a:ext cx="1172116" cy="369332"/>
          </a:xfrm>
          <a:prstGeom prst="rect">
            <a:avLst/>
          </a:prstGeom>
          <a:noFill/>
        </p:spPr>
        <p:txBody>
          <a:bodyPr wrap="none" rtlCol="0">
            <a:spAutoFit/>
          </a:bodyPr>
          <a:lstStyle/>
          <a:p>
            <a:r>
              <a:rPr lang="en-US" dirty="0">
                <a:solidFill>
                  <a:schemeClr val="bg1">
                    <a:lumMod val="75000"/>
                  </a:schemeClr>
                </a:solidFill>
              </a:rPr>
              <a:t>Dendrites</a:t>
            </a:r>
          </a:p>
        </p:txBody>
      </p:sp>
      <p:sp>
        <p:nvSpPr>
          <p:cNvPr id="25" name="Text Box 4">
            <a:extLst>
              <a:ext uri="{FF2B5EF4-FFF2-40B4-BE49-F238E27FC236}">
                <a16:creationId xmlns:a16="http://schemas.microsoft.com/office/drawing/2014/main" id="{45615043-1624-4195-B10E-FBD3441C0AF4}"/>
              </a:ext>
            </a:extLst>
          </p:cNvPr>
          <p:cNvSpPr txBox="1">
            <a:spLocks noChangeArrowheads="1"/>
          </p:cNvSpPr>
          <p:nvPr/>
        </p:nvSpPr>
        <p:spPr bwMode="auto">
          <a:xfrm>
            <a:off x="1028700" y="2835965"/>
            <a:ext cx="6781800" cy="206210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00CC00"/>
                </a:solidFill>
              </a:rPr>
              <a:t>The first layer after the ILM is the retinal </a:t>
            </a:r>
            <a:r>
              <a:rPr lang="en-US" sz="1600" b="1" dirty="0">
                <a:solidFill>
                  <a:srgbClr val="00CC00"/>
                </a:solidFill>
              </a:rPr>
              <a:t>nerve fiber layer</a:t>
            </a:r>
            <a:r>
              <a:rPr lang="en-US" sz="1600" dirty="0">
                <a:solidFill>
                  <a:srgbClr val="00CC00"/>
                </a:solidFill>
              </a:rPr>
              <a:t>. The NFL is composed of the axons of the ganglion cells. </a:t>
            </a:r>
            <a:r>
              <a:rPr lang="en-US" sz="1600" dirty="0">
                <a:solidFill>
                  <a:srgbClr val="FF0000"/>
                </a:solidFill>
              </a:rPr>
              <a:t>The cell bodies of the ganglion cells are located in the </a:t>
            </a:r>
            <a:r>
              <a:rPr lang="en-US" sz="1600" b="1" dirty="0">
                <a:solidFill>
                  <a:srgbClr val="FF0000"/>
                </a:solidFill>
              </a:rPr>
              <a:t>ganglion cell layer. </a:t>
            </a:r>
          </a:p>
          <a:p>
            <a:r>
              <a:rPr lang="en-US" sz="1600" dirty="0"/>
              <a:t>The NFL fibers run toward the lamina cribrosa of the sclera where they exit the eye, in the process forming first the optic nerve head, and then the optic nerve. </a:t>
            </a:r>
            <a:r>
              <a:rPr lang="en-US" sz="1600" dirty="0">
                <a:solidFill>
                  <a:srgbClr val="CCFFCC"/>
                </a:solidFill>
              </a:rPr>
              <a:t>Most of these fibers will synapse in the lateral geniculate nucleus (LGN); others will synapse elsewhere as part of the pupillary light reflex or circadian rhythm modulation.</a:t>
            </a:r>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43">
            <a:extLst>
              <a:ext uri="{FF2B5EF4-FFF2-40B4-BE49-F238E27FC236}">
                <a16:creationId xmlns:a16="http://schemas.microsoft.com/office/drawing/2014/main" id="{D27433CA-AA26-46C8-979D-B9FAE6AA260A}"/>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32" name="Text Box 43">
            <a:extLst>
              <a:ext uri="{FF2B5EF4-FFF2-40B4-BE49-F238E27FC236}">
                <a16:creationId xmlns:a16="http://schemas.microsoft.com/office/drawing/2014/main" id="{BC7BAAAB-8A26-4B6C-9BE0-0ECEA30F7183}"/>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36" name="Text Box 41">
            <a:extLst>
              <a:ext uri="{FF2B5EF4-FFF2-40B4-BE49-F238E27FC236}">
                <a16:creationId xmlns:a16="http://schemas.microsoft.com/office/drawing/2014/main" id="{FBA0C638-950C-4545-A9B0-9A1C2C23D06A}"/>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Tree>
    <p:extLst>
      <p:ext uri="{BB962C8B-B14F-4D97-AF65-F5344CB8AC3E}">
        <p14:creationId xmlns:p14="http://schemas.microsoft.com/office/powerpoint/2010/main" val="2077748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Inner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Outer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52</a:t>
            </a:fld>
            <a:endParaRPr lang="en-US" altLang="en-US"/>
          </a:p>
        </p:txBody>
      </p:sp>
      <p:cxnSp>
        <p:nvCxnSpPr>
          <p:cNvPr id="24" name="Straight Arrow Connector 23">
            <a:extLst>
              <a:ext uri="{FF2B5EF4-FFF2-40B4-BE49-F238E27FC236}">
                <a16:creationId xmlns:a16="http://schemas.microsoft.com/office/drawing/2014/main" id="{9B709DEE-3E93-4CC7-90C6-FBB95282A859}"/>
              </a:ext>
            </a:extLst>
          </p:cNvPr>
          <p:cNvCxnSpPr>
            <a:cxnSpLocks/>
          </p:cNvCxnSpPr>
          <p:nvPr/>
        </p:nvCxnSpPr>
        <p:spPr>
          <a:xfrm flipV="1">
            <a:off x="5562600" y="3598277"/>
            <a:ext cx="836865" cy="287924"/>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5" name="Text Box 4">
            <a:extLst>
              <a:ext uri="{FF2B5EF4-FFF2-40B4-BE49-F238E27FC236}">
                <a16:creationId xmlns:a16="http://schemas.microsoft.com/office/drawing/2014/main" id="{45615043-1624-4195-B10E-FBD3441C0AF4}"/>
              </a:ext>
            </a:extLst>
          </p:cNvPr>
          <p:cNvSpPr txBox="1">
            <a:spLocks noChangeArrowheads="1"/>
          </p:cNvSpPr>
          <p:nvPr/>
        </p:nvSpPr>
        <p:spPr bwMode="auto">
          <a:xfrm>
            <a:off x="1028700" y="2835965"/>
            <a:ext cx="6781800" cy="206210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00CC00"/>
                </a:solidFill>
              </a:rPr>
              <a:t>The first layer after the ILM is the retinal </a:t>
            </a:r>
            <a:r>
              <a:rPr lang="en-US" sz="1600" b="1" dirty="0">
                <a:solidFill>
                  <a:srgbClr val="00CC00"/>
                </a:solidFill>
              </a:rPr>
              <a:t>nerve fiber layer</a:t>
            </a:r>
            <a:r>
              <a:rPr lang="en-US" sz="1600" dirty="0">
                <a:solidFill>
                  <a:srgbClr val="00CC00"/>
                </a:solidFill>
              </a:rPr>
              <a:t>. The NFL is composed of the axons of the ganglion cells. </a:t>
            </a:r>
            <a:r>
              <a:rPr lang="en-US" sz="1600" dirty="0">
                <a:solidFill>
                  <a:srgbClr val="FF0000"/>
                </a:solidFill>
              </a:rPr>
              <a:t>The cell bodies of the ganglion cells are located in the </a:t>
            </a:r>
            <a:r>
              <a:rPr lang="en-US" sz="1600" b="1" dirty="0">
                <a:solidFill>
                  <a:srgbClr val="FF0000"/>
                </a:solidFill>
              </a:rPr>
              <a:t>ganglion cell layer. </a:t>
            </a:r>
          </a:p>
          <a:p>
            <a:r>
              <a:rPr lang="en-US" sz="1600" dirty="0"/>
              <a:t>The NFL fibers run toward the lamina cribrosa of the sclera where they exit the eye, in the process forming first the optic nerve head, and then the optic nerve. </a:t>
            </a:r>
            <a:r>
              <a:rPr lang="en-US" sz="1600" dirty="0">
                <a:solidFill>
                  <a:srgbClr val="0000FF"/>
                </a:solidFill>
              </a:rPr>
              <a:t>Most of these fibers will synapse in the lateral geniculate nucleus (LGN); others will synapse elsewhere as part of the pupillary light reflex or circadian rhythm modulation.</a:t>
            </a:r>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42">
            <a:extLst>
              <a:ext uri="{FF2B5EF4-FFF2-40B4-BE49-F238E27FC236}">
                <a16:creationId xmlns:a16="http://schemas.microsoft.com/office/drawing/2014/main" id="{43225D02-99E0-4855-9F6E-E0F9E86D6E36}"/>
              </a:ext>
            </a:extLst>
          </p:cNvPr>
          <p:cNvSpPr txBox="1">
            <a:spLocks noChangeArrowheads="1"/>
          </p:cNvSpPr>
          <p:nvPr/>
        </p:nvSpPr>
        <p:spPr bwMode="auto">
          <a:xfrm>
            <a:off x="2279650" y="112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To CNS</a:t>
            </a:r>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43">
            <a:extLst>
              <a:ext uri="{FF2B5EF4-FFF2-40B4-BE49-F238E27FC236}">
                <a16:creationId xmlns:a16="http://schemas.microsoft.com/office/drawing/2014/main" id="{B2C4C3DA-5DC4-4AF9-8BD7-54CA5DBFDE1F}"/>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32" name="Text Box 43">
            <a:extLst>
              <a:ext uri="{FF2B5EF4-FFF2-40B4-BE49-F238E27FC236}">
                <a16:creationId xmlns:a16="http://schemas.microsoft.com/office/drawing/2014/main" id="{69EB177B-DFD7-4223-82AC-BBB895F18E6D}"/>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36" name="Text Box 41">
            <a:extLst>
              <a:ext uri="{FF2B5EF4-FFF2-40B4-BE49-F238E27FC236}">
                <a16:creationId xmlns:a16="http://schemas.microsoft.com/office/drawing/2014/main" id="{358DA600-975E-4745-B294-C18A28F04DF7}"/>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Tree>
    <p:extLst>
      <p:ext uri="{BB962C8B-B14F-4D97-AF65-F5344CB8AC3E}">
        <p14:creationId xmlns:p14="http://schemas.microsoft.com/office/powerpoint/2010/main" val="813626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2">
            <a:extLst>
              <a:ext uri="{FF2B5EF4-FFF2-40B4-BE49-F238E27FC236}">
                <a16:creationId xmlns:a16="http://schemas.microsoft.com/office/drawing/2014/main" id="{EEAD9C7D-5426-4FE1-A763-56139DD874F0}"/>
              </a:ext>
            </a:extLst>
          </p:cNvPr>
          <p:cNvSpPr>
            <a:spLocks noChangeShapeType="1"/>
          </p:cNvSpPr>
          <p:nvPr/>
        </p:nvSpPr>
        <p:spPr bwMode="auto">
          <a:xfrm>
            <a:off x="6400800" y="2743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
            <a:extLst>
              <a:ext uri="{FF2B5EF4-FFF2-40B4-BE49-F238E27FC236}">
                <a16:creationId xmlns:a16="http://schemas.microsoft.com/office/drawing/2014/main" id="{53D001DF-E391-48BB-B0E2-1E840160CE14}"/>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8">
            <a:extLst>
              <a:ext uri="{FF2B5EF4-FFF2-40B4-BE49-F238E27FC236}">
                <a16:creationId xmlns:a16="http://schemas.microsoft.com/office/drawing/2014/main" id="{87FC1E60-00FB-4055-BEA1-9AEE6BDCEA83}"/>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2">
            <a:extLst>
              <a:ext uri="{FF2B5EF4-FFF2-40B4-BE49-F238E27FC236}">
                <a16:creationId xmlns:a16="http://schemas.microsoft.com/office/drawing/2014/main" id="{9EFC502B-0077-47C6-AE3A-B1BC6686951A}"/>
              </a:ext>
            </a:extLst>
          </p:cNvPr>
          <p:cNvSpPr>
            <a:spLocks noChangeShapeType="1"/>
          </p:cNvSpPr>
          <p:nvPr/>
        </p:nvSpPr>
        <p:spPr bwMode="auto">
          <a:xfrm>
            <a:off x="8229600" y="28194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4">
            <a:extLst>
              <a:ext uri="{FF2B5EF4-FFF2-40B4-BE49-F238E27FC236}">
                <a16:creationId xmlns:a16="http://schemas.microsoft.com/office/drawing/2014/main" id="{0BBD7087-EEAF-42A1-9CD3-458F982A4F5C}"/>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5">
            <a:extLst>
              <a:ext uri="{FF2B5EF4-FFF2-40B4-BE49-F238E27FC236}">
                <a16:creationId xmlns:a16="http://schemas.microsoft.com/office/drawing/2014/main" id="{12A52CB4-C4D7-4ECC-B57F-4A3A3B2D81F7}"/>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a16="http://schemas.microsoft.com/office/drawing/2014/main" id="{714FDBEC-678C-49B3-BBF9-B20C9C263D51}"/>
              </a:ext>
            </a:extLst>
          </p:cNvPr>
          <p:cNvSpPr>
            <a:spLocks noChangeShapeType="1"/>
          </p:cNvSpPr>
          <p:nvPr/>
        </p:nvSpPr>
        <p:spPr bwMode="auto">
          <a:xfrm flipH="1">
            <a:off x="63246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5">
            <a:extLst>
              <a:ext uri="{FF2B5EF4-FFF2-40B4-BE49-F238E27FC236}">
                <a16:creationId xmlns:a16="http://schemas.microsoft.com/office/drawing/2014/main" id="{AD36E8CE-5D4F-4F71-BCA9-7C027D04D127}"/>
              </a:ext>
            </a:extLst>
          </p:cNvPr>
          <p:cNvSpPr>
            <a:spLocks noChangeShapeType="1"/>
          </p:cNvSpPr>
          <p:nvPr/>
        </p:nvSpPr>
        <p:spPr bwMode="auto">
          <a:xfrm>
            <a:off x="64008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6">
            <a:extLst>
              <a:ext uri="{FF2B5EF4-FFF2-40B4-BE49-F238E27FC236}">
                <a16:creationId xmlns:a16="http://schemas.microsoft.com/office/drawing/2014/main" id="{32F66375-958A-4F54-9E2A-53CF4D727B16}"/>
              </a:ext>
            </a:extLst>
          </p:cNvPr>
          <p:cNvSpPr>
            <a:spLocks noChangeShapeType="1"/>
          </p:cNvSpPr>
          <p:nvPr/>
        </p:nvSpPr>
        <p:spPr bwMode="auto">
          <a:xfrm flipV="1">
            <a:off x="6400800" y="18288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8">
            <a:extLst>
              <a:ext uri="{FF2B5EF4-FFF2-40B4-BE49-F238E27FC236}">
                <a16:creationId xmlns:a16="http://schemas.microsoft.com/office/drawing/2014/main" id="{47044921-C591-4DFC-9643-D7A6D00A463D}"/>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9">
            <a:extLst>
              <a:ext uri="{FF2B5EF4-FFF2-40B4-BE49-F238E27FC236}">
                <a16:creationId xmlns:a16="http://schemas.microsoft.com/office/drawing/2014/main" id="{F5C36EAF-6711-4AE3-892A-5E5673ABC618}"/>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0">
            <a:extLst>
              <a:ext uri="{FF2B5EF4-FFF2-40B4-BE49-F238E27FC236}">
                <a16:creationId xmlns:a16="http://schemas.microsoft.com/office/drawing/2014/main" id="{EC40D411-C2D6-46FD-85C8-B7D8504D4A32}"/>
              </a:ext>
            </a:extLst>
          </p:cNvPr>
          <p:cNvSpPr>
            <a:spLocks noChangeShapeType="1"/>
          </p:cNvSpPr>
          <p:nvPr/>
        </p:nvSpPr>
        <p:spPr bwMode="auto">
          <a:xfrm flipV="1">
            <a:off x="8229600" y="1905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rgbClr val="00CC00"/>
                </a:solidFill>
              </a:rPr>
              <a:t>Inner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chemeClr val="bg1">
                    <a:lumMod val="75000"/>
                  </a:schemeClr>
                </a:solidFill>
              </a:rPr>
              <a:t>Inner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Outer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53</a:t>
            </a:fld>
            <a:endParaRPr lang="en-US" altLang="en-US"/>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42">
            <a:extLst>
              <a:ext uri="{FF2B5EF4-FFF2-40B4-BE49-F238E27FC236}">
                <a16:creationId xmlns:a16="http://schemas.microsoft.com/office/drawing/2014/main" id="{43225D02-99E0-4855-9F6E-E0F9E86D6E36}"/>
              </a:ext>
            </a:extLst>
          </p:cNvPr>
          <p:cNvSpPr txBox="1">
            <a:spLocks noChangeArrowheads="1"/>
          </p:cNvSpPr>
          <p:nvPr/>
        </p:nvSpPr>
        <p:spPr bwMode="auto">
          <a:xfrm>
            <a:off x="2279650" y="112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To CNS</a:t>
            </a:r>
          </a:p>
        </p:txBody>
      </p:sp>
      <p:sp>
        <p:nvSpPr>
          <p:cNvPr id="35" name="Text Box 43">
            <a:extLst>
              <a:ext uri="{FF2B5EF4-FFF2-40B4-BE49-F238E27FC236}">
                <a16:creationId xmlns:a16="http://schemas.microsoft.com/office/drawing/2014/main" id="{1FC92A84-A9DC-454E-8B4F-FBB05D03C65F}"/>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 name="Group 9">
            <a:extLst>
              <a:ext uri="{FF2B5EF4-FFF2-40B4-BE49-F238E27FC236}">
                <a16:creationId xmlns:a16="http://schemas.microsoft.com/office/drawing/2014/main" id="{757B386B-9D21-4FF5-979F-772FFC787694}"/>
              </a:ext>
            </a:extLst>
          </p:cNvPr>
          <p:cNvGrpSpPr>
            <a:grpSpLocks/>
          </p:cNvGrpSpPr>
          <p:nvPr/>
        </p:nvGrpSpPr>
        <p:grpSpPr bwMode="auto">
          <a:xfrm flipH="1" flipV="1">
            <a:off x="6324600" y="2590800"/>
            <a:ext cx="152400" cy="152400"/>
            <a:chOff x="4080" y="2640"/>
            <a:chExt cx="96" cy="96"/>
          </a:xfrm>
        </p:grpSpPr>
        <p:sp>
          <p:nvSpPr>
            <p:cNvPr id="52" name="Line 10">
              <a:extLst>
                <a:ext uri="{FF2B5EF4-FFF2-40B4-BE49-F238E27FC236}">
                  <a16:creationId xmlns:a16="http://schemas.microsoft.com/office/drawing/2014/main" id="{7C9C85A9-3D25-432D-8E07-9777EEACBB2A}"/>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1">
              <a:extLst>
                <a:ext uri="{FF2B5EF4-FFF2-40B4-BE49-F238E27FC236}">
                  <a16:creationId xmlns:a16="http://schemas.microsoft.com/office/drawing/2014/main" id="{104A54CF-2C33-493E-86AC-5DB82CDA6452}"/>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 name="Group 16">
            <a:extLst>
              <a:ext uri="{FF2B5EF4-FFF2-40B4-BE49-F238E27FC236}">
                <a16:creationId xmlns:a16="http://schemas.microsoft.com/office/drawing/2014/main" id="{DD8451F0-6B54-4B53-9587-39514538254A}"/>
              </a:ext>
            </a:extLst>
          </p:cNvPr>
          <p:cNvGrpSpPr>
            <a:grpSpLocks/>
          </p:cNvGrpSpPr>
          <p:nvPr/>
        </p:nvGrpSpPr>
        <p:grpSpPr bwMode="auto">
          <a:xfrm flipH="1" flipV="1">
            <a:off x="8153400" y="2667000"/>
            <a:ext cx="152400" cy="152400"/>
            <a:chOff x="4080" y="2640"/>
            <a:chExt cx="96" cy="96"/>
          </a:xfrm>
        </p:grpSpPr>
        <p:sp>
          <p:nvSpPr>
            <p:cNvPr id="56" name="Line 17">
              <a:extLst>
                <a:ext uri="{FF2B5EF4-FFF2-40B4-BE49-F238E27FC236}">
                  <a16:creationId xmlns:a16="http://schemas.microsoft.com/office/drawing/2014/main" id="{83949110-385D-4216-A8F5-F321424E4334}"/>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8">
              <a:extLst>
                <a:ext uri="{FF2B5EF4-FFF2-40B4-BE49-F238E27FC236}">
                  <a16:creationId xmlns:a16="http://schemas.microsoft.com/office/drawing/2014/main" id="{CE58C582-C334-44FF-9391-E996ED1EDD9A}"/>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28">
            <a:extLst>
              <a:ext uri="{FF2B5EF4-FFF2-40B4-BE49-F238E27FC236}">
                <a16:creationId xmlns:a16="http://schemas.microsoft.com/office/drawing/2014/main" id="{9457345D-3F57-4FA1-B120-57EF57B6A9F5}"/>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9">
            <a:extLst>
              <a:ext uri="{FF2B5EF4-FFF2-40B4-BE49-F238E27FC236}">
                <a16:creationId xmlns:a16="http://schemas.microsoft.com/office/drawing/2014/main" id="{1E10955B-0852-4BF8-A257-DC03BFA9B000}"/>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40">
            <a:extLst>
              <a:ext uri="{FF2B5EF4-FFF2-40B4-BE49-F238E27FC236}">
                <a16:creationId xmlns:a16="http://schemas.microsoft.com/office/drawing/2014/main" id="{27D1B225-D69D-4AA0-94B2-C718142F9DF2}"/>
              </a:ext>
            </a:extLst>
          </p:cNvPr>
          <p:cNvSpPr txBox="1">
            <a:spLocks noChangeArrowheads="1"/>
          </p:cNvSpPr>
          <p:nvPr/>
        </p:nvSpPr>
        <p:spPr bwMode="auto">
          <a:xfrm>
            <a:off x="6846888" y="3306763"/>
            <a:ext cx="10017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Bipolar cells</a:t>
            </a:r>
          </a:p>
        </p:txBody>
      </p:sp>
      <p:sp>
        <p:nvSpPr>
          <p:cNvPr id="67" name="Text Box 43">
            <a:extLst>
              <a:ext uri="{FF2B5EF4-FFF2-40B4-BE49-F238E27FC236}">
                <a16:creationId xmlns:a16="http://schemas.microsoft.com/office/drawing/2014/main" id="{E8CCFDE7-49E5-45AF-87F0-6E5C2572BD1A}"/>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68" name="Text Box 43">
            <a:extLst>
              <a:ext uri="{FF2B5EF4-FFF2-40B4-BE49-F238E27FC236}">
                <a16:creationId xmlns:a16="http://schemas.microsoft.com/office/drawing/2014/main" id="{EF4FC259-6E77-4873-B3E2-1C9A0B155210}"/>
              </a:ext>
            </a:extLst>
          </p:cNvPr>
          <p:cNvSpPr txBox="1">
            <a:spLocks noChangeArrowheads="1"/>
          </p:cNvSpPr>
          <p:nvPr/>
        </p:nvSpPr>
        <p:spPr bwMode="auto">
          <a:xfrm>
            <a:off x="6441457" y="2057400"/>
            <a:ext cx="175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dendrites</a:t>
            </a:r>
          </a:p>
        </p:txBody>
      </p:sp>
      <p:sp>
        <p:nvSpPr>
          <p:cNvPr id="69" name="Text Box 43">
            <a:extLst>
              <a:ext uri="{FF2B5EF4-FFF2-40B4-BE49-F238E27FC236}">
                <a16:creationId xmlns:a16="http://schemas.microsoft.com/office/drawing/2014/main" id="{27B461B3-1E1D-4AF7-BBBD-D40716A9FF46}"/>
              </a:ext>
            </a:extLst>
          </p:cNvPr>
          <p:cNvSpPr txBox="1">
            <a:spLocks noChangeArrowheads="1"/>
          </p:cNvSpPr>
          <p:nvPr/>
        </p:nvSpPr>
        <p:spPr bwMode="auto">
          <a:xfrm>
            <a:off x="6622707" y="2847201"/>
            <a:ext cx="139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axons</a:t>
            </a:r>
          </a:p>
        </p:txBody>
      </p:sp>
      <p:sp>
        <p:nvSpPr>
          <p:cNvPr id="70" name="Text Box 43">
            <a:extLst>
              <a:ext uri="{FF2B5EF4-FFF2-40B4-BE49-F238E27FC236}">
                <a16:creationId xmlns:a16="http://schemas.microsoft.com/office/drawing/2014/main" id="{E3550B69-82D8-451D-85C6-FC9D033B53B3}"/>
              </a:ext>
            </a:extLst>
          </p:cNvPr>
          <p:cNvSpPr txBox="1">
            <a:spLocks noChangeArrowheads="1"/>
          </p:cNvSpPr>
          <p:nvPr/>
        </p:nvSpPr>
        <p:spPr bwMode="auto">
          <a:xfrm>
            <a:off x="6518795" y="3733800"/>
            <a:ext cx="1611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dendrites</a:t>
            </a:r>
          </a:p>
        </p:txBody>
      </p:sp>
      <p:sp>
        <p:nvSpPr>
          <p:cNvPr id="50" name="AutoShape 6">
            <a:extLst>
              <a:ext uri="{FF2B5EF4-FFF2-40B4-BE49-F238E27FC236}">
                <a16:creationId xmlns:a16="http://schemas.microsoft.com/office/drawing/2014/main" id="{EBD15DC6-870D-4E69-BF09-94A031E7016A}"/>
              </a:ext>
            </a:extLst>
          </p:cNvPr>
          <p:cNvSpPr>
            <a:spLocks noChangeArrowheads="1"/>
          </p:cNvSpPr>
          <p:nvPr/>
        </p:nvSpPr>
        <p:spPr bwMode="auto">
          <a:xfrm>
            <a:off x="61722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AutoShape 13">
            <a:extLst>
              <a:ext uri="{FF2B5EF4-FFF2-40B4-BE49-F238E27FC236}">
                <a16:creationId xmlns:a16="http://schemas.microsoft.com/office/drawing/2014/main" id="{EC3620C2-20AA-448E-882D-ACBB46D36AB9}"/>
              </a:ext>
            </a:extLst>
          </p:cNvPr>
          <p:cNvSpPr>
            <a:spLocks noChangeArrowheads="1"/>
          </p:cNvSpPr>
          <p:nvPr/>
        </p:nvSpPr>
        <p:spPr bwMode="auto">
          <a:xfrm>
            <a:off x="80010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
            <a:extLst>
              <a:ext uri="{FF2B5EF4-FFF2-40B4-BE49-F238E27FC236}">
                <a16:creationId xmlns:a16="http://schemas.microsoft.com/office/drawing/2014/main" id="{825754A1-BA3A-4DDB-8942-767061DDD438}"/>
              </a:ext>
            </a:extLst>
          </p:cNvPr>
          <p:cNvSpPr/>
          <p:nvPr/>
        </p:nvSpPr>
        <p:spPr>
          <a:xfrm>
            <a:off x="6019800" y="3086100"/>
            <a:ext cx="2667000" cy="12350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Brace 4">
            <a:extLst>
              <a:ext uri="{FF2B5EF4-FFF2-40B4-BE49-F238E27FC236}">
                <a16:creationId xmlns:a16="http://schemas.microsoft.com/office/drawing/2014/main" id="{DE03BDBD-F552-4867-8965-A361D1AB10FF}"/>
              </a:ext>
            </a:extLst>
          </p:cNvPr>
          <p:cNvSpPr/>
          <p:nvPr/>
        </p:nvSpPr>
        <p:spPr>
          <a:xfrm>
            <a:off x="66167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Right Brace 70">
            <a:extLst>
              <a:ext uri="{FF2B5EF4-FFF2-40B4-BE49-F238E27FC236}">
                <a16:creationId xmlns:a16="http://schemas.microsoft.com/office/drawing/2014/main" id="{2949536F-9148-4CB3-9DA3-FF0E757E0939}"/>
              </a:ext>
            </a:extLst>
          </p:cNvPr>
          <p:cNvSpPr/>
          <p:nvPr/>
        </p:nvSpPr>
        <p:spPr>
          <a:xfrm rot="10800000">
            <a:off x="78359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AECBFA7-7933-4C29-B918-5D5AFC51AF96}"/>
              </a:ext>
            </a:extLst>
          </p:cNvPr>
          <p:cNvSpPr txBox="1"/>
          <p:nvPr/>
        </p:nvSpPr>
        <p:spPr>
          <a:xfrm>
            <a:off x="6957639" y="2338685"/>
            <a:ext cx="662361" cy="461665"/>
          </a:xfrm>
          <a:prstGeom prst="rect">
            <a:avLst/>
          </a:prstGeom>
          <a:noFill/>
        </p:spPr>
        <p:txBody>
          <a:bodyPr wrap="none" rtlCol="0">
            <a:spAutoFit/>
          </a:bodyPr>
          <a:lstStyle/>
          <a:p>
            <a:r>
              <a:rPr lang="en-US" sz="2400" b="1" i="1" dirty="0">
                <a:solidFill>
                  <a:srgbClr val="00CC00"/>
                </a:solidFill>
              </a:rPr>
              <a:t>IPL</a:t>
            </a:r>
          </a:p>
        </p:txBody>
      </p:sp>
      <p:sp>
        <p:nvSpPr>
          <p:cNvPr id="72" name="Text Box 4">
            <a:extLst>
              <a:ext uri="{FF2B5EF4-FFF2-40B4-BE49-F238E27FC236}">
                <a16:creationId xmlns:a16="http://schemas.microsoft.com/office/drawing/2014/main" id="{A4E29C6F-DA5E-4D83-88F5-847B4004C4D9}"/>
              </a:ext>
            </a:extLst>
          </p:cNvPr>
          <p:cNvSpPr txBox="1">
            <a:spLocks noChangeArrowheads="1"/>
          </p:cNvSpPr>
          <p:nvPr/>
        </p:nvSpPr>
        <p:spPr bwMode="auto">
          <a:xfrm>
            <a:off x="914400" y="3330523"/>
            <a:ext cx="4919528" cy="1323439"/>
          </a:xfrm>
          <a:prstGeom prst="rect">
            <a:avLst/>
          </a:prstGeom>
          <a:solidFill>
            <a:schemeClr val="accent1">
              <a:lumMod val="40000"/>
              <a:lumOff val="60000"/>
            </a:schemeClr>
          </a:solidFill>
          <a:ln>
            <a:noFill/>
          </a:ln>
          <a:effectLst/>
        </p:spPr>
        <p:txBody>
          <a:bodyPr wrap="square">
            <a:spAutoFit/>
          </a:bodyPr>
          <a:lstStyle/>
          <a:p>
            <a:r>
              <a:rPr lang="en-US" sz="1600" dirty="0">
                <a:solidFill>
                  <a:srgbClr val="00CC00"/>
                </a:solidFill>
              </a:rPr>
              <a:t>The </a:t>
            </a:r>
            <a:r>
              <a:rPr lang="en-US" sz="1600" b="1" dirty="0">
                <a:solidFill>
                  <a:srgbClr val="00CC00"/>
                </a:solidFill>
              </a:rPr>
              <a:t>inner plexiform layer </a:t>
            </a:r>
            <a:r>
              <a:rPr lang="en-US" sz="1600" dirty="0">
                <a:solidFill>
                  <a:srgbClr val="00CC00"/>
                </a:solidFill>
              </a:rPr>
              <a:t>consists of connections between the dendrites of the ganglion cells as they synapse with axons originating from bipolar cells. </a:t>
            </a:r>
            <a:r>
              <a:rPr lang="en-US" sz="1600" dirty="0">
                <a:solidFill>
                  <a:schemeClr val="accent1">
                    <a:lumMod val="40000"/>
                    <a:lumOff val="60000"/>
                  </a:schemeClr>
                </a:solidFill>
              </a:rPr>
              <a:t>The bodies of these bipolar cells reside in the </a:t>
            </a:r>
            <a:r>
              <a:rPr lang="en-US" sz="1600" b="1" dirty="0">
                <a:solidFill>
                  <a:schemeClr val="accent1">
                    <a:lumMod val="40000"/>
                    <a:lumOff val="60000"/>
                  </a:schemeClr>
                </a:solidFill>
              </a:rPr>
              <a:t>inner nuclear layer</a:t>
            </a:r>
            <a:r>
              <a:rPr lang="en-US" sz="1600" dirty="0">
                <a:solidFill>
                  <a:schemeClr val="accent1">
                    <a:lumMod val="40000"/>
                    <a:lumOff val="60000"/>
                  </a:schemeClr>
                </a:solidFill>
              </a:rPr>
              <a:t>. </a:t>
            </a:r>
          </a:p>
        </p:txBody>
      </p:sp>
      <p:sp>
        <p:nvSpPr>
          <p:cNvPr id="73" name="Text Box 41">
            <a:extLst>
              <a:ext uri="{FF2B5EF4-FFF2-40B4-BE49-F238E27FC236}">
                <a16:creationId xmlns:a16="http://schemas.microsoft.com/office/drawing/2014/main" id="{439FAC40-5DE7-4C98-8999-E92590E4FDF6}"/>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Tree>
    <p:extLst>
      <p:ext uri="{BB962C8B-B14F-4D97-AF65-F5344CB8AC3E}">
        <p14:creationId xmlns:p14="http://schemas.microsoft.com/office/powerpoint/2010/main" val="329037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2">
            <a:extLst>
              <a:ext uri="{FF2B5EF4-FFF2-40B4-BE49-F238E27FC236}">
                <a16:creationId xmlns:a16="http://schemas.microsoft.com/office/drawing/2014/main" id="{EEAD9C7D-5426-4FE1-A763-56139DD874F0}"/>
              </a:ext>
            </a:extLst>
          </p:cNvPr>
          <p:cNvSpPr>
            <a:spLocks noChangeShapeType="1"/>
          </p:cNvSpPr>
          <p:nvPr/>
        </p:nvSpPr>
        <p:spPr bwMode="auto">
          <a:xfrm>
            <a:off x="6400800" y="2743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
            <a:extLst>
              <a:ext uri="{FF2B5EF4-FFF2-40B4-BE49-F238E27FC236}">
                <a16:creationId xmlns:a16="http://schemas.microsoft.com/office/drawing/2014/main" id="{53D001DF-E391-48BB-B0E2-1E840160CE14}"/>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8">
            <a:extLst>
              <a:ext uri="{FF2B5EF4-FFF2-40B4-BE49-F238E27FC236}">
                <a16:creationId xmlns:a16="http://schemas.microsoft.com/office/drawing/2014/main" id="{87FC1E60-00FB-4055-BEA1-9AEE6BDCEA83}"/>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2">
            <a:extLst>
              <a:ext uri="{FF2B5EF4-FFF2-40B4-BE49-F238E27FC236}">
                <a16:creationId xmlns:a16="http://schemas.microsoft.com/office/drawing/2014/main" id="{9EFC502B-0077-47C6-AE3A-B1BC6686951A}"/>
              </a:ext>
            </a:extLst>
          </p:cNvPr>
          <p:cNvSpPr>
            <a:spLocks noChangeShapeType="1"/>
          </p:cNvSpPr>
          <p:nvPr/>
        </p:nvSpPr>
        <p:spPr bwMode="auto">
          <a:xfrm>
            <a:off x="8229600" y="28194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4">
            <a:extLst>
              <a:ext uri="{FF2B5EF4-FFF2-40B4-BE49-F238E27FC236}">
                <a16:creationId xmlns:a16="http://schemas.microsoft.com/office/drawing/2014/main" id="{0BBD7087-EEAF-42A1-9CD3-458F982A4F5C}"/>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5">
            <a:extLst>
              <a:ext uri="{FF2B5EF4-FFF2-40B4-BE49-F238E27FC236}">
                <a16:creationId xmlns:a16="http://schemas.microsoft.com/office/drawing/2014/main" id="{12A52CB4-C4D7-4ECC-B57F-4A3A3B2D81F7}"/>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a16="http://schemas.microsoft.com/office/drawing/2014/main" id="{714FDBEC-678C-49B3-BBF9-B20C9C263D51}"/>
              </a:ext>
            </a:extLst>
          </p:cNvPr>
          <p:cNvSpPr>
            <a:spLocks noChangeShapeType="1"/>
          </p:cNvSpPr>
          <p:nvPr/>
        </p:nvSpPr>
        <p:spPr bwMode="auto">
          <a:xfrm flipH="1">
            <a:off x="63246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5">
            <a:extLst>
              <a:ext uri="{FF2B5EF4-FFF2-40B4-BE49-F238E27FC236}">
                <a16:creationId xmlns:a16="http://schemas.microsoft.com/office/drawing/2014/main" id="{AD36E8CE-5D4F-4F71-BCA9-7C027D04D127}"/>
              </a:ext>
            </a:extLst>
          </p:cNvPr>
          <p:cNvSpPr>
            <a:spLocks noChangeShapeType="1"/>
          </p:cNvSpPr>
          <p:nvPr/>
        </p:nvSpPr>
        <p:spPr bwMode="auto">
          <a:xfrm>
            <a:off x="64008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6">
            <a:extLst>
              <a:ext uri="{FF2B5EF4-FFF2-40B4-BE49-F238E27FC236}">
                <a16:creationId xmlns:a16="http://schemas.microsoft.com/office/drawing/2014/main" id="{32F66375-958A-4F54-9E2A-53CF4D727B16}"/>
              </a:ext>
            </a:extLst>
          </p:cNvPr>
          <p:cNvSpPr>
            <a:spLocks noChangeShapeType="1"/>
          </p:cNvSpPr>
          <p:nvPr/>
        </p:nvSpPr>
        <p:spPr bwMode="auto">
          <a:xfrm flipV="1">
            <a:off x="6400800" y="18288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8">
            <a:extLst>
              <a:ext uri="{FF2B5EF4-FFF2-40B4-BE49-F238E27FC236}">
                <a16:creationId xmlns:a16="http://schemas.microsoft.com/office/drawing/2014/main" id="{47044921-C591-4DFC-9643-D7A6D00A463D}"/>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9">
            <a:extLst>
              <a:ext uri="{FF2B5EF4-FFF2-40B4-BE49-F238E27FC236}">
                <a16:creationId xmlns:a16="http://schemas.microsoft.com/office/drawing/2014/main" id="{F5C36EAF-6711-4AE3-892A-5E5673ABC618}"/>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0">
            <a:extLst>
              <a:ext uri="{FF2B5EF4-FFF2-40B4-BE49-F238E27FC236}">
                <a16:creationId xmlns:a16="http://schemas.microsoft.com/office/drawing/2014/main" id="{EC40D411-C2D6-46FD-85C8-B7D8504D4A32}"/>
              </a:ext>
            </a:extLst>
          </p:cNvPr>
          <p:cNvSpPr>
            <a:spLocks noChangeShapeType="1"/>
          </p:cNvSpPr>
          <p:nvPr/>
        </p:nvSpPr>
        <p:spPr bwMode="auto">
          <a:xfrm flipV="1">
            <a:off x="8229600" y="1905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rgbClr val="00CC00"/>
                </a:solidFill>
              </a:rPr>
              <a:t>Inner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Inner nuclear layer             </a:t>
            </a:r>
            <a:r>
              <a:rPr lang="en-US" sz="2200" b="1" dirty="0">
                <a:solidFill>
                  <a:srgbClr val="FF0000"/>
                </a:solidFill>
              </a:rPr>
              <a:t>Bodies</a:t>
            </a:r>
          </a:p>
          <a:p>
            <a:pPr marL="669925" lvl="1" indent="-325438">
              <a:lnSpc>
                <a:spcPct val="85000"/>
              </a:lnSpc>
            </a:pPr>
            <a:r>
              <a:rPr lang="en-US" sz="2200" dirty="0">
                <a:solidFill>
                  <a:schemeClr val="bg1">
                    <a:lumMod val="75000"/>
                  </a:schemeClr>
                </a:solidFill>
              </a:rPr>
              <a:t>Outer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54</a:t>
            </a:fld>
            <a:endParaRPr lang="en-US" altLang="en-US"/>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42">
            <a:extLst>
              <a:ext uri="{FF2B5EF4-FFF2-40B4-BE49-F238E27FC236}">
                <a16:creationId xmlns:a16="http://schemas.microsoft.com/office/drawing/2014/main" id="{43225D02-99E0-4855-9F6E-E0F9E86D6E36}"/>
              </a:ext>
            </a:extLst>
          </p:cNvPr>
          <p:cNvSpPr txBox="1">
            <a:spLocks noChangeArrowheads="1"/>
          </p:cNvSpPr>
          <p:nvPr/>
        </p:nvSpPr>
        <p:spPr bwMode="auto">
          <a:xfrm>
            <a:off x="2279650" y="112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To CNS</a:t>
            </a:r>
          </a:p>
        </p:txBody>
      </p:sp>
      <p:sp>
        <p:nvSpPr>
          <p:cNvPr id="35" name="Text Box 43">
            <a:extLst>
              <a:ext uri="{FF2B5EF4-FFF2-40B4-BE49-F238E27FC236}">
                <a16:creationId xmlns:a16="http://schemas.microsoft.com/office/drawing/2014/main" id="{1FC92A84-A9DC-454E-8B4F-FBB05D03C65F}"/>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 name="Group 9">
            <a:extLst>
              <a:ext uri="{FF2B5EF4-FFF2-40B4-BE49-F238E27FC236}">
                <a16:creationId xmlns:a16="http://schemas.microsoft.com/office/drawing/2014/main" id="{757B386B-9D21-4FF5-979F-772FFC787694}"/>
              </a:ext>
            </a:extLst>
          </p:cNvPr>
          <p:cNvGrpSpPr>
            <a:grpSpLocks/>
          </p:cNvGrpSpPr>
          <p:nvPr/>
        </p:nvGrpSpPr>
        <p:grpSpPr bwMode="auto">
          <a:xfrm flipH="1" flipV="1">
            <a:off x="6324600" y="2590800"/>
            <a:ext cx="152400" cy="152400"/>
            <a:chOff x="4080" y="2640"/>
            <a:chExt cx="96" cy="96"/>
          </a:xfrm>
        </p:grpSpPr>
        <p:sp>
          <p:nvSpPr>
            <p:cNvPr id="52" name="Line 10">
              <a:extLst>
                <a:ext uri="{FF2B5EF4-FFF2-40B4-BE49-F238E27FC236}">
                  <a16:creationId xmlns:a16="http://schemas.microsoft.com/office/drawing/2014/main" id="{7C9C85A9-3D25-432D-8E07-9777EEACBB2A}"/>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1">
              <a:extLst>
                <a:ext uri="{FF2B5EF4-FFF2-40B4-BE49-F238E27FC236}">
                  <a16:creationId xmlns:a16="http://schemas.microsoft.com/office/drawing/2014/main" id="{104A54CF-2C33-493E-86AC-5DB82CDA6452}"/>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 name="Group 16">
            <a:extLst>
              <a:ext uri="{FF2B5EF4-FFF2-40B4-BE49-F238E27FC236}">
                <a16:creationId xmlns:a16="http://schemas.microsoft.com/office/drawing/2014/main" id="{DD8451F0-6B54-4B53-9587-39514538254A}"/>
              </a:ext>
            </a:extLst>
          </p:cNvPr>
          <p:cNvGrpSpPr>
            <a:grpSpLocks/>
          </p:cNvGrpSpPr>
          <p:nvPr/>
        </p:nvGrpSpPr>
        <p:grpSpPr bwMode="auto">
          <a:xfrm flipH="1" flipV="1">
            <a:off x="8153400" y="2667000"/>
            <a:ext cx="152400" cy="152400"/>
            <a:chOff x="4080" y="2640"/>
            <a:chExt cx="96" cy="96"/>
          </a:xfrm>
        </p:grpSpPr>
        <p:sp>
          <p:nvSpPr>
            <p:cNvPr id="56" name="Line 17">
              <a:extLst>
                <a:ext uri="{FF2B5EF4-FFF2-40B4-BE49-F238E27FC236}">
                  <a16:creationId xmlns:a16="http://schemas.microsoft.com/office/drawing/2014/main" id="{83949110-385D-4216-A8F5-F321424E4334}"/>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8">
              <a:extLst>
                <a:ext uri="{FF2B5EF4-FFF2-40B4-BE49-F238E27FC236}">
                  <a16:creationId xmlns:a16="http://schemas.microsoft.com/office/drawing/2014/main" id="{CE58C582-C334-44FF-9391-E996ED1EDD9A}"/>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28">
            <a:extLst>
              <a:ext uri="{FF2B5EF4-FFF2-40B4-BE49-F238E27FC236}">
                <a16:creationId xmlns:a16="http://schemas.microsoft.com/office/drawing/2014/main" id="{9457345D-3F57-4FA1-B120-57EF57B6A9F5}"/>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9">
            <a:extLst>
              <a:ext uri="{FF2B5EF4-FFF2-40B4-BE49-F238E27FC236}">
                <a16:creationId xmlns:a16="http://schemas.microsoft.com/office/drawing/2014/main" id="{1E10955B-0852-4BF8-A257-DC03BFA9B000}"/>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43">
            <a:extLst>
              <a:ext uri="{FF2B5EF4-FFF2-40B4-BE49-F238E27FC236}">
                <a16:creationId xmlns:a16="http://schemas.microsoft.com/office/drawing/2014/main" id="{E8CCFDE7-49E5-45AF-87F0-6E5C2572BD1A}"/>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69" name="Text Box 43">
            <a:extLst>
              <a:ext uri="{FF2B5EF4-FFF2-40B4-BE49-F238E27FC236}">
                <a16:creationId xmlns:a16="http://schemas.microsoft.com/office/drawing/2014/main" id="{27B461B3-1E1D-4AF7-BBBD-D40716A9FF46}"/>
              </a:ext>
            </a:extLst>
          </p:cNvPr>
          <p:cNvSpPr txBox="1">
            <a:spLocks noChangeArrowheads="1"/>
          </p:cNvSpPr>
          <p:nvPr/>
        </p:nvSpPr>
        <p:spPr bwMode="auto">
          <a:xfrm>
            <a:off x="6622707" y="2847201"/>
            <a:ext cx="139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axons</a:t>
            </a:r>
          </a:p>
        </p:txBody>
      </p:sp>
      <p:sp>
        <p:nvSpPr>
          <p:cNvPr id="70" name="Text Box 43">
            <a:extLst>
              <a:ext uri="{FF2B5EF4-FFF2-40B4-BE49-F238E27FC236}">
                <a16:creationId xmlns:a16="http://schemas.microsoft.com/office/drawing/2014/main" id="{E3550B69-82D8-451D-85C6-FC9D033B53B3}"/>
              </a:ext>
            </a:extLst>
          </p:cNvPr>
          <p:cNvSpPr txBox="1">
            <a:spLocks noChangeArrowheads="1"/>
          </p:cNvSpPr>
          <p:nvPr/>
        </p:nvSpPr>
        <p:spPr bwMode="auto">
          <a:xfrm>
            <a:off x="6518795" y="3733800"/>
            <a:ext cx="1611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dendrites</a:t>
            </a:r>
          </a:p>
        </p:txBody>
      </p:sp>
      <p:sp>
        <p:nvSpPr>
          <p:cNvPr id="4" name="Rectangle 3">
            <a:extLst>
              <a:ext uri="{FF2B5EF4-FFF2-40B4-BE49-F238E27FC236}">
                <a16:creationId xmlns:a16="http://schemas.microsoft.com/office/drawing/2014/main" id="{825754A1-BA3A-4DDB-8942-767061DDD438}"/>
              </a:ext>
            </a:extLst>
          </p:cNvPr>
          <p:cNvSpPr/>
          <p:nvPr/>
        </p:nvSpPr>
        <p:spPr>
          <a:xfrm>
            <a:off x="6019800" y="3581400"/>
            <a:ext cx="2667000" cy="7397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AutoShape 6">
            <a:extLst>
              <a:ext uri="{FF2B5EF4-FFF2-40B4-BE49-F238E27FC236}">
                <a16:creationId xmlns:a16="http://schemas.microsoft.com/office/drawing/2014/main" id="{EBD15DC6-870D-4E69-BF09-94A031E7016A}"/>
              </a:ext>
            </a:extLst>
          </p:cNvPr>
          <p:cNvSpPr>
            <a:spLocks noChangeArrowheads="1"/>
          </p:cNvSpPr>
          <p:nvPr/>
        </p:nvSpPr>
        <p:spPr bwMode="auto">
          <a:xfrm>
            <a:off x="61722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AutoShape 13">
            <a:extLst>
              <a:ext uri="{FF2B5EF4-FFF2-40B4-BE49-F238E27FC236}">
                <a16:creationId xmlns:a16="http://schemas.microsoft.com/office/drawing/2014/main" id="{EC3620C2-20AA-448E-882D-ACBB46D36AB9}"/>
              </a:ext>
            </a:extLst>
          </p:cNvPr>
          <p:cNvSpPr>
            <a:spLocks noChangeArrowheads="1"/>
          </p:cNvSpPr>
          <p:nvPr/>
        </p:nvSpPr>
        <p:spPr bwMode="auto">
          <a:xfrm>
            <a:off x="80010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Text Box 4">
            <a:extLst>
              <a:ext uri="{FF2B5EF4-FFF2-40B4-BE49-F238E27FC236}">
                <a16:creationId xmlns:a16="http://schemas.microsoft.com/office/drawing/2014/main" id="{0C6DC0FB-F72B-4358-83D3-05ED43BE8963}"/>
              </a:ext>
            </a:extLst>
          </p:cNvPr>
          <p:cNvSpPr txBox="1">
            <a:spLocks noChangeArrowheads="1"/>
          </p:cNvSpPr>
          <p:nvPr/>
        </p:nvSpPr>
        <p:spPr bwMode="auto">
          <a:xfrm>
            <a:off x="914400" y="3330523"/>
            <a:ext cx="4919528" cy="1323439"/>
          </a:xfrm>
          <a:prstGeom prst="rect">
            <a:avLst/>
          </a:prstGeom>
          <a:solidFill>
            <a:schemeClr val="accent1">
              <a:lumMod val="40000"/>
              <a:lumOff val="60000"/>
            </a:schemeClr>
          </a:solidFill>
          <a:ln>
            <a:noFill/>
          </a:ln>
          <a:effectLst/>
        </p:spPr>
        <p:txBody>
          <a:bodyPr wrap="square">
            <a:spAutoFit/>
          </a:bodyPr>
          <a:lstStyle/>
          <a:p>
            <a:r>
              <a:rPr lang="en-US" sz="1600" dirty="0">
                <a:solidFill>
                  <a:srgbClr val="00CC00"/>
                </a:solidFill>
              </a:rPr>
              <a:t>The </a:t>
            </a:r>
            <a:r>
              <a:rPr lang="en-US" sz="1600" b="1" dirty="0">
                <a:solidFill>
                  <a:srgbClr val="00CC00"/>
                </a:solidFill>
              </a:rPr>
              <a:t>inner plexiform layer </a:t>
            </a:r>
            <a:r>
              <a:rPr lang="en-US" sz="1600" dirty="0">
                <a:solidFill>
                  <a:srgbClr val="00CC00"/>
                </a:solidFill>
              </a:rPr>
              <a:t>consists of connections between the dendrites of the ganglion cells as they synapse with axons originating from bipolar cells. </a:t>
            </a:r>
            <a:r>
              <a:rPr lang="en-US" sz="1600" dirty="0">
                <a:solidFill>
                  <a:srgbClr val="FF0000"/>
                </a:solidFill>
              </a:rPr>
              <a:t>The bodies of these bipolar cells reside in the </a:t>
            </a:r>
            <a:r>
              <a:rPr lang="en-US" sz="1600" b="1" dirty="0">
                <a:solidFill>
                  <a:srgbClr val="FF0000"/>
                </a:solidFill>
              </a:rPr>
              <a:t>inner nuclear layer</a:t>
            </a:r>
            <a:r>
              <a:rPr lang="en-US" sz="1600" dirty="0">
                <a:solidFill>
                  <a:srgbClr val="FF0000"/>
                </a:solidFill>
              </a:rPr>
              <a:t>. </a:t>
            </a:r>
          </a:p>
        </p:txBody>
      </p:sp>
      <p:sp>
        <p:nvSpPr>
          <p:cNvPr id="47" name="Text Box 43">
            <a:extLst>
              <a:ext uri="{FF2B5EF4-FFF2-40B4-BE49-F238E27FC236}">
                <a16:creationId xmlns:a16="http://schemas.microsoft.com/office/drawing/2014/main" id="{88EF8223-484C-4CBE-B80F-620D16E273B7}"/>
              </a:ext>
            </a:extLst>
          </p:cNvPr>
          <p:cNvSpPr txBox="1">
            <a:spLocks noChangeArrowheads="1"/>
          </p:cNvSpPr>
          <p:nvPr/>
        </p:nvSpPr>
        <p:spPr bwMode="auto">
          <a:xfrm>
            <a:off x="6441457" y="2057400"/>
            <a:ext cx="175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dendrites</a:t>
            </a:r>
          </a:p>
        </p:txBody>
      </p:sp>
      <p:sp>
        <p:nvSpPr>
          <p:cNvPr id="48" name="Right Brace 47">
            <a:extLst>
              <a:ext uri="{FF2B5EF4-FFF2-40B4-BE49-F238E27FC236}">
                <a16:creationId xmlns:a16="http://schemas.microsoft.com/office/drawing/2014/main" id="{52768467-C9B0-4555-9A5B-4E4EA7792383}"/>
              </a:ext>
            </a:extLst>
          </p:cNvPr>
          <p:cNvSpPr/>
          <p:nvPr/>
        </p:nvSpPr>
        <p:spPr>
          <a:xfrm>
            <a:off x="66167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Right Brace 70">
            <a:extLst>
              <a:ext uri="{FF2B5EF4-FFF2-40B4-BE49-F238E27FC236}">
                <a16:creationId xmlns:a16="http://schemas.microsoft.com/office/drawing/2014/main" id="{90970F1C-C154-4545-962D-30983D07EF21}"/>
              </a:ext>
            </a:extLst>
          </p:cNvPr>
          <p:cNvSpPr/>
          <p:nvPr/>
        </p:nvSpPr>
        <p:spPr>
          <a:xfrm rot="10800000">
            <a:off x="78359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id="{FCA9B9C3-6CCE-437D-8B3A-6EEF223F497F}"/>
              </a:ext>
            </a:extLst>
          </p:cNvPr>
          <p:cNvSpPr txBox="1"/>
          <p:nvPr/>
        </p:nvSpPr>
        <p:spPr>
          <a:xfrm>
            <a:off x="6957639" y="2338685"/>
            <a:ext cx="662361" cy="461665"/>
          </a:xfrm>
          <a:prstGeom prst="rect">
            <a:avLst/>
          </a:prstGeom>
          <a:noFill/>
        </p:spPr>
        <p:txBody>
          <a:bodyPr wrap="none" rtlCol="0">
            <a:spAutoFit/>
          </a:bodyPr>
          <a:lstStyle/>
          <a:p>
            <a:r>
              <a:rPr lang="en-US" sz="2400" b="1" i="1" dirty="0">
                <a:solidFill>
                  <a:srgbClr val="00CC00"/>
                </a:solidFill>
              </a:rPr>
              <a:t>IPL</a:t>
            </a:r>
          </a:p>
        </p:txBody>
      </p:sp>
      <p:sp>
        <p:nvSpPr>
          <p:cNvPr id="73" name="Text Box 41">
            <a:extLst>
              <a:ext uri="{FF2B5EF4-FFF2-40B4-BE49-F238E27FC236}">
                <a16:creationId xmlns:a16="http://schemas.microsoft.com/office/drawing/2014/main" id="{39FD3848-B271-4691-B47D-74714F4F2122}"/>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
        <p:nvSpPr>
          <p:cNvPr id="74" name="Text Box 40">
            <a:extLst>
              <a:ext uri="{FF2B5EF4-FFF2-40B4-BE49-F238E27FC236}">
                <a16:creationId xmlns:a16="http://schemas.microsoft.com/office/drawing/2014/main" id="{DDBFB34F-E79D-4F2C-AA7B-B0F2EBC697D8}"/>
              </a:ext>
            </a:extLst>
          </p:cNvPr>
          <p:cNvSpPr txBox="1">
            <a:spLocks noChangeArrowheads="1"/>
          </p:cNvSpPr>
          <p:nvPr/>
        </p:nvSpPr>
        <p:spPr bwMode="auto">
          <a:xfrm>
            <a:off x="6842638" y="3276600"/>
            <a:ext cx="1010212"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Bipolar cells</a:t>
            </a:r>
          </a:p>
          <a:p>
            <a:pPr algn="ctr">
              <a:lnSpc>
                <a:spcPts val="1300"/>
              </a:lnSpc>
            </a:pPr>
            <a:r>
              <a:rPr lang="en-US" sz="1200" dirty="0"/>
              <a:t>(in INL)</a:t>
            </a:r>
          </a:p>
        </p:txBody>
      </p:sp>
    </p:spTree>
    <p:extLst>
      <p:ext uri="{BB962C8B-B14F-4D97-AF65-F5344CB8AC3E}">
        <p14:creationId xmlns:p14="http://schemas.microsoft.com/office/powerpoint/2010/main" val="2588777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2">
            <a:extLst>
              <a:ext uri="{FF2B5EF4-FFF2-40B4-BE49-F238E27FC236}">
                <a16:creationId xmlns:a16="http://schemas.microsoft.com/office/drawing/2014/main" id="{EEAD9C7D-5426-4FE1-A763-56139DD874F0}"/>
              </a:ext>
            </a:extLst>
          </p:cNvPr>
          <p:cNvSpPr>
            <a:spLocks noChangeShapeType="1"/>
          </p:cNvSpPr>
          <p:nvPr/>
        </p:nvSpPr>
        <p:spPr bwMode="auto">
          <a:xfrm>
            <a:off x="6400800" y="2743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
            <a:extLst>
              <a:ext uri="{FF2B5EF4-FFF2-40B4-BE49-F238E27FC236}">
                <a16:creationId xmlns:a16="http://schemas.microsoft.com/office/drawing/2014/main" id="{53D001DF-E391-48BB-B0E2-1E840160CE14}"/>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8">
            <a:extLst>
              <a:ext uri="{FF2B5EF4-FFF2-40B4-BE49-F238E27FC236}">
                <a16:creationId xmlns:a16="http://schemas.microsoft.com/office/drawing/2014/main" id="{87FC1E60-00FB-4055-BEA1-9AEE6BDCEA83}"/>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2">
            <a:extLst>
              <a:ext uri="{FF2B5EF4-FFF2-40B4-BE49-F238E27FC236}">
                <a16:creationId xmlns:a16="http://schemas.microsoft.com/office/drawing/2014/main" id="{9EFC502B-0077-47C6-AE3A-B1BC6686951A}"/>
              </a:ext>
            </a:extLst>
          </p:cNvPr>
          <p:cNvSpPr>
            <a:spLocks noChangeShapeType="1"/>
          </p:cNvSpPr>
          <p:nvPr/>
        </p:nvSpPr>
        <p:spPr bwMode="auto">
          <a:xfrm>
            <a:off x="8229600" y="28194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4">
            <a:extLst>
              <a:ext uri="{FF2B5EF4-FFF2-40B4-BE49-F238E27FC236}">
                <a16:creationId xmlns:a16="http://schemas.microsoft.com/office/drawing/2014/main" id="{0BBD7087-EEAF-42A1-9CD3-458F982A4F5C}"/>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5">
            <a:extLst>
              <a:ext uri="{FF2B5EF4-FFF2-40B4-BE49-F238E27FC236}">
                <a16:creationId xmlns:a16="http://schemas.microsoft.com/office/drawing/2014/main" id="{12A52CB4-C4D7-4ECC-B57F-4A3A3B2D81F7}"/>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a16="http://schemas.microsoft.com/office/drawing/2014/main" id="{714FDBEC-678C-49B3-BBF9-B20C9C263D51}"/>
              </a:ext>
            </a:extLst>
          </p:cNvPr>
          <p:cNvSpPr>
            <a:spLocks noChangeShapeType="1"/>
          </p:cNvSpPr>
          <p:nvPr/>
        </p:nvSpPr>
        <p:spPr bwMode="auto">
          <a:xfrm flipH="1">
            <a:off x="63246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5">
            <a:extLst>
              <a:ext uri="{FF2B5EF4-FFF2-40B4-BE49-F238E27FC236}">
                <a16:creationId xmlns:a16="http://schemas.microsoft.com/office/drawing/2014/main" id="{AD36E8CE-5D4F-4F71-BCA9-7C027D04D127}"/>
              </a:ext>
            </a:extLst>
          </p:cNvPr>
          <p:cNvSpPr>
            <a:spLocks noChangeShapeType="1"/>
          </p:cNvSpPr>
          <p:nvPr/>
        </p:nvSpPr>
        <p:spPr bwMode="auto">
          <a:xfrm>
            <a:off x="64008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6">
            <a:extLst>
              <a:ext uri="{FF2B5EF4-FFF2-40B4-BE49-F238E27FC236}">
                <a16:creationId xmlns:a16="http://schemas.microsoft.com/office/drawing/2014/main" id="{32F66375-958A-4F54-9E2A-53CF4D727B16}"/>
              </a:ext>
            </a:extLst>
          </p:cNvPr>
          <p:cNvSpPr>
            <a:spLocks noChangeShapeType="1"/>
          </p:cNvSpPr>
          <p:nvPr/>
        </p:nvSpPr>
        <p:spPr bwMode="auto">
          <a:xfrm flipV="1">
            <a:off x="6400800" y="18288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8">
            <a:extLst>
              <a:ext uri="{FF2B5EF4-FFF2-40B4-BE49-F238E27FC236}">
                <a16:creationId xmlns:a16="http://schemas.microsoft.com/office/drawing/2014/main" id="{47044921-C591-4DFC-9643-D7A6D00A463D}"/>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9">
            <a:extLst>
              <a:ext uri="{FF2B5EF4-FFF2-40B4-BE49-F238E27FC236}">
                <a16:creationId xmlns:a16="http://schemas.microsoft.com/office/drawing/2014/main" id="{F5C36EAF-6711-4AE3-892A-5E5673ABC618}"/>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0">
            <a:extLst>
              <a:ext uri="{FF2B5EF4-FFF2-40B4-BE49-F238E27FC236}">
                <a16:creationId xmlns:a16="http://schemas.microsoft.com/office/drawing/2014/main" id="{EC40D411-C2D6-46FD-85C8-B7D8504D4A32}"/>
              </a:ext>
            </a:extLst>
          </p:cNvPr>
          <p:cNvSpPr>
            <a:spLocks noChangeShapeType="1"/>
          </p:cNvSpPr>
          <p:nvPr/>
        </p:nvSpPr>
        <p:spPr bwMode="auto">
          <a:xfrm flipV="1">
            <a:off x="8229600" y="1905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rgbClr val="00CC00"/>
                </a:solidFill>
              </a:rPr>
              <a:t>Inner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Inner nuclear layer             </a:t>
            </a:r>
            <a:r>
              <a:rPr lang="en-US" sz="2200" b="1" dirty="0">
                <a:solidFill>
                  <a:srgbClr val="FF0000"/>
                </a:solidFill>
              </a:rPr>
              <a:t>Bodies</a:t>
            </a:r>
          </a:p>
          <a:p>
            <a:pPr marL="669925" lvl="1" indent="-325438">
              <a:lnSpc>
                <a:spcPct val="85000"/>
              </a:lnSpc>
            </a:pPr>
            <a:r>
              <a:rPr lang="en-US" sz="2200" dirty="0">
                <a:solidFill>
                  <a:srgbClr val="00CC00"/>
                </a:solidFill>
              </a:rPr>
              <a:t>Outer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55</a:t>
            </a:fld>
            <a:endParaRPr lang="en-US" altLang="en-US"/>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41">
            <a:extLst>
              <a:ext uri="{FF2B5EF4-FFF2-40B4-BE49-F238E27FC236}">
                <a16:creationId xmlns:a16="http://schemas.microsoft.com/office/drawing/2014/main" id="{C2F0EE55-393D-4BDD-99B5-8B7E7BC1A16F}"/>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
        <p:nvSpPr>
          <p:cNvPr id="34" name="Text Box 42">
            <a:extLst>
              <a:ext uri="{FF2B5EF4-FFF2-40B4-BE49-F238E27FC236}">
                <a16:creationId xmlns:a16="http://schemas.microsoft.com/office/drawing/2014/main" id="{43225D02-99E0-4855-9F6E-E0F9E86D6E36}"/>
              </a:ext>
            </a:extLst>
          </p:cNvPr>
          <p:cNvSpPr txBox="1">
            <a:spLocks noChangeArrowheads="1"/>
          </p:cNvSpPr>
          <p:nvPr/>
        </p:nvSpPr>
        <p:spPr bwMode="auto">
          <a:xfrm>
            <a:off x="2279650" y="112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To CNS</a:t>
            </a:r>
          </a:p>
        </p:txBody>
      </p:sp>
      <p:sp>
        <p:nvSpPr>
          <p:cNvPr id="35" name="Text Box 43">
            <a:extLst>
              <a:ext uri="{FF2B5EF4-FFF2-40B4-BE49-F238E27FC236}">
                <a16:creationId xmlns:a16="http://schemas.microsoft.com/office/drawing/2014/main" id="{1FC92A84-A9DC-454E-8B4F-FBB05D03C65F}"/>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6">
            <a:extLst>
              <a:ext uri="{FF2B5EF4-FFF2-40B4-BE49-F238E27FC236}">
                <a16:creationId xmlns:a16="http://schemas.microsoft.com/office/drawing/2014/main" id="{EBD15DC6-870D-4E69-BF09-94A031E7016A}"/>
              </a:ext>
            </a:extLst>
          </p:cNvPr>
          <p:cNvSpPr>
            <a:spLocks noChangeArrowheads="1"/>
          </p:cNvSpPr>
          <p:nvPr/>
        </p:nvSpPr>
        <p:spPr bwMode="auto">
          <a:xfrm>
            <a:off x="61722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 name="Group 9">
            <a:extLst>
              <a:ext uri="{FF2B5EF4-FFF2-40B4-BE49-F238E27FC236}">
                <a16:creationId xmlns:a16="http://schemas.microsoft.com/office/drawing/2014/main" id="{757B386B-9D21-4FF5-979F-772FFC787694}"/>
              </a:ext>
            </a:extLst>
          </p:cNvPr>
          <p:cNvGrpSpPr>
            <a:grpSpLocks/>
          </p:cNvGrpSpPr>
          <p:nvPr/>
        </p:nvGrpSpPr>
        <p:grpSpPr bwMode="auto">
          <a:xfrm flipH="1" flipV="1">
            <a:off x="6324600" y="2590800"/>
            <a:ext cx="152400" cy="152400"/>
            <a:chOff x="4080" y="2640"/>
            <a:chExt cx="96" cy="96"/>
          </a:xfrm>
        </p:grpSpPr>
        <p:sp>
          <p:nvSpPr>
            <p:cNvPr id="52" name="Line 10">
              <a:extLst>
                <a:ext uri="{FF2B5EF4-FFF2-40B4-BE49-F238E27FC236}">
                  <a16:creationId xmlns:a16="http://schemas.microsoft.com/office/drawing/2014/main" id="{7C9C85A9-3D25-432D-8E07-9777EEACBB2A}"/>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1">
              <a:extLst>
                <a:ext uri="{FF2B5EF4-FFF2-40B4-BE49-F238E27FC236}">
                  <a16:creationId xmlns:a16="http://schemas.microsoft.com/office/drawing/2014/main" id="{104A54CF-2C33-493E-86AC-5DB82CDA6452}"/>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 name="AutoShape 13">
            <a:extLst>
              <a:ext uri="{FF2B5EF4-FFF2-40B4-BE49-F238E27FC236}">
                <a16:creationId xmlns:a16="http://schemas.microsoft.com/office/drawing/2014/main" id="{EC3620C2-20AA-448E-882D-ACBB46D36AB9}"/>
              </a:ext>
            </a:extLst>
          </p:cNvPr>
          <p:cNvSpPr>
            <a:spLocks noChangeArrowheads="1"/>
          </p:cNvSpPr>
          <p:nvPr/>
        </p:nvSpPr>
        <p:spPr bwMode="auto">
          <a:xfrm>
            <a:off x="80010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6">
            <a:extLst>
              <a:ext uri="{FF2B5EF4-FFF2-40B4-BE49-F238E27FC236}">
                <a16:creationId xmlns:a16="http://schemas.microsoft.com/office/drawing/2014/main" id="{DD8451F0-6B54-4B53-9587-39514538254A}"/>
              </a:ext>
            </a:extLst>
          </p:cNvPr>
          <p:cNvGrpSpPr>
            <a:grpSpLocks/>
          </p:cNvGrpSpPr>
          <p:nvPr/>
        </p:nvGrpSpPr>
        <p:grpSpPr bwMode="auto">
          <a:xfrm flipH="1" flipV="1">
            <a:off x="8153400" y="2667000"/>
            <a:ext cx="152400" cy="152400"/>
            <a:chOff x="4080" y="2640"/>
            <a:chExt cx="96" cy="96"/>
          </a:xfrm>
        </p:grpSpPr>
        <p:sp>
          <p:nvSpPr>
            <p:cNvPr id="56" name="Line 17">
              <a:extLst>
                <a:ext uri="{FF2B5EF4-FFF2-40B4-BE49-F238E27FC236}">
                  <a16:creationId xmlns:a16="http://schemas.microsoft.com/office/drawing/2014/main" id="{83949110-385D-4216-A8F5-F321424E4334}"/>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8">
              <a:extLst>
                <a:ext uri="{FF2B5EF4-FFF2-40B4-BE49-F238E27FC236}">
                  <a16:creationId xmlns:a16="http://schemas.microsoft.com/office/drawing/2014/main" id="{CE58C582-C334-44FF-9391-E996ED1EDD9A}"/>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28">
            <a:extLst>
              <a:ext uri="{FF2B5EF4-FFF2-40B4-BE49-F238E27FC236}">
                <a16:creationId xmlns:a16="http://schemas.microsoft.com/office/drawing/2014/main" id="{9457345D-3F57-4FA1-B120-57EF57B6A9F5}"/>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9">
            <a:extLst>
              <a:ext uri="{FF2B5EF4-FFF2-40B4-BE49-F238E27FC236}">
                <a16:creationId xmlns:a16="http://schemas.microsoft.com/office/drawing/2014/main" id="{1E10955B-0852-4BF8-A257-DC03BFA9B000}"/>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40">
            <a:extLst>
              <a:ext uri="{FF2B5EF4-FFF2-40B4-BE49-F238E27FC236}">
                <a16:creationId xmlns:a16="http://schemas.microsoft.com/office/drawing/2014/main" id="{27D1B225-D69D-4AA0-94B2-C718142F9DF2}"/>
              </a:ext>
            </a:extLst>
          </p:cNvPr>
          <p:cNvSpPr txBox="1">
            <a:spLocks noChangeArrowheads="1"/>
          </p:cNvSpPr>
          <p:nvPr/>
        </p:nvSpPr>
        <p:spPr bwMode="auto">
          <a:xfrm>
            <a:off x="6842638" y="3276600"/>
            <a:ext cx="1010212"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Bipolar cells</a:t>
            </a:r>
          </a:p>
          <a:p>
            <a:pPr algn="ctr">
              <a:lnSpc>
                <a:spcPts val="1300"/>
              </a:lnSpc>
            </a:pPr>
            <a:r>
              <a:rPr lang="en-US" sz="1200" dirty="0"/>
              <a:t>(in INL)</a:t>
            </a:r>
          </a:p>
        </p:txBody>
      </p:sp>
      <p:sp>
        <p:nvSpPr>
          <p:cNvPr id="67" name="Text Box 43">
            <a:extLst>
              <a:ext uri="{FF2B5EF4-FFF2-40B4-BE49-F238E27FC236}">
                <a16:creationId xmlns:a16="http://schemas.microsoft.com/office/drawing/2014/main" id="{E8CCFDE7-49E5-45AF-87F0-6E5C2572BD1A}"/>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69" name="Text Box 43">
            <a:extLst>
              <a:ext uri="{FF2B5EF4-FFF2-40B4-BE49-F238E27FC236}">
                <a16:creationId xmlns:a16="http://schemas.microsoft.com/office/drawing/2014/main" id="{27B461B3-1E1D-4AF7-BBBD-D40716A9FF46}"/>
              </a:ext>
            </a:extLst>
          </p:cNvPr>
          <p:cNvSpPr txBox="1">
            <a:spLocks noChangeArrowheads="1"/>
          </p:cNvSpPr>
          <p:nvPr/>
        </p:nvSpPr>
        <p:spPr bwMode="auto">
          <a:xfrm>
            <a:off x="6622707" y="2847201"/>
            <a:ext cx="139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axons</a:t>
            </a:r>
          </a:p>
        </p:txBody>
      </p:sp>
      <p:sp>
        <p:nvSpPr>
          <p:cNvPr id="70" name="Text Box 43">
            <a:extLst>
              <a:ext uri="{FF2B5EF4-FFF2-40B4-BE49-F238E27FC236}">
                <a16:creationId xmlns:a16="http://schemas.microsoft.com/office/drawing/2014/main" id="{E3550B69-82D8-451D-85C6-FC9D033B53B3}"/>
              </a:ext>
            </a:extLst>
          </p:cNvPr>
          <p:cNvSpPr txBox="1">
            <a:spLocks noChangeArrowheads="1"/>
          </p:cNvSpPr>
          <p:nvPr/>
        </p:nvSpPr>
        <p:spPr bwMode="auto">
          <a:xfrm>
            <a:off x="6518795" y="3685401"/>
            <a:ext cx="1611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dendrites</a:t>
            </a:r>
          </a:p>
        </p:txBody>
      </p:sp>
      <p:sp>
        <p:nvSpPr>
          <p:cNvPr id="46" name="Text Box 43">
            <a:extLst>
              <a:ext uri="{FF2B5EF4-FFF2-40B4-BE49-F238E27FC236}">
                <a16:creationId xmlns:a16="http://schemas.microsoft.com/office/drawing/2014/main" id="{40325D93-2931-4B17-8392-685EF05A454F}"/>
              </a:ext>
            </a:extLst>
          </p:cNvPr>
          <p:cNvSpPr txBox="1">
            <a:spLocks noChangeArrowheads="1"/>
          </p:cNvSpPr>
          <p:nvPr/>
        </p:nvSpPr>
        <p:spPr bwMode="auto">
          <a:xfrm>
            <a:off x="6441457" y="2057400"/>
            <a:ext cx="175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dendrites</a:t>
            </a:r>
          </a:p>
        </p:txBody>
      </p:sp>
      <p:sp>
        <p:nvSpPr>
          <p:cNvPr id="47" name="Right Brace 46">
            <a:extLst>
              <a:ext uri="{FF2B5EF4-FFF2-40B4-BE49-F238E27FC236}">
                <a16:creationId xmlns:a16="http://schemas.microsoft.com/office/drawing/2014/main" id="{19C9E847-BA27-495B-8118-D832C464D1E6}"/>
              </a:ext>
            </a:extLst>
          </p:cNvPr>
          <p:cNvSpPr/>
          <p:nvPr/>
        </p:nvSpPr>
        <p:spPr>
          <a:xfrm>
            <a:off x="66167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AE361E32-D79C-451E-81CD-A1E7746FD9BF}"/>
              </a:ext>
            </a:extLst>
          </p:cNvPr>
          <p:cNvSpPr/>
          <p:nvPr/>
        </p:nvSpPr>
        <p:spPr>
          <a:xfrm rot="10800000">
            <a:off x="78359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9824D189-AB10-4F75-9C3E-469E6C4E9D04}"/>
              </a:ext>
            </a:extLst>
          </p:cNvPr>
          <p:cNvSpPr txBox="1"/>
          <p:nvPr/>
        </p:nvSpPr>
        <p:spPr>
          <a:xfrm>
            <a:off x="6957639" y="2338685"/>
            <a:ext cx="662361" cy="461665"/>
          </a:xfrm>
          <a:prstGeom prst="rect">
            <a:avLst/>
          </a:prstGeom>
          <a:noFill/>
        </p:spPr>
        <p:txBody>
          <a:bodyPr wrap="none" rtlCol="0">
            <a:spAutoFit/>
          </a:bodyPr>
          <a:lstStyle/>
          <a:p>
            <a:r>
              <a:rPr lang="en-US" sz="2400" b="1" i="1" dirty="0">
                <a:solidFill>
                  <a:srgbClr val="00CC00"/>
                </a:solidFill>
              </a:rPr>
              <a:t>IPL</a:t>
            </a:r>
          </a:p>
        </p:txBody>
      </p:sp>
      <p:sp>
        <p:nvSpPr>
          <p:cNvPr id="72" name="Line 2">
            <a:extLst>
              <a:ext uri="{FF2B5EF4-FFF2-40B4-BE49-F238E27FC236}">
                <a16:creationId xmlns:a16="http://schemas.microsoft.com/office/drawing/2014/main" id="{DBD769E3-B8FD-4C5A-826E-8CBB31D03F48}"/>
              </a:ext>
            </a:extLst>
          </p:cNvPr>
          <p:cNvSpPr>
            <a:spLocks noChangeShapeType="1"/>
          </p:cNvSpPr>
          <p:nvPr/>
        </p:nvSpPr>
        <p:spPr bwMode="auto">
          <a:xfrm>
            <a:off x="64008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2">
            <a:extLst>
              <a:ext uri="{FF2B5EF4-FFF2-40B4-BE49-F238E27FC236}">
                <a16:creationId xmlns:a16="http://schemas.microsoft.com/office/drawing/2014/main" id="{DE838E79-24FF-4463-BA69-5A244C27BE48}"/>
              </a:ext>
            </a:extLst>
          </p:cNvPr>
          <p:cNvSpPr>
            <a:spLocks noChangeShapeType="1"/>
          </p:cNvSpPr>
          <p:nvPr/>
        </p:nvSpPr>
        <p:spPr bwMode="auto">
          <a:xfrm>
            <a:off x="82296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9">
            <a:extLst>
              <a:ext uri="{FF2B5EF4-FFF2-40B4-BE49-F238E27FC236}">
                <a16:creationId xmlns:a16="http://schemas.microsoft.com/office/drawing/2014/main" id="{41ACA39D-6861-4F37-BC88-B79CA1C58792}"/>
              </a:ext>
            </a:extLst>
          </p:cNvPr>
          <p:cNvSpPr>
            <a:spLocks noChangeShapeType="1"/>
          </p:cNvSpPr>
          <p:nvPr/>
        </p:nvSpPr>
        <p:spPr bwMode="auto">
          <a:xfrm>
            <a:off x="6400800" y="4959004"/>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7">
            <a:extLst>
              <a:ext uri="{FF2B5EF4-FFF2-40B4-BE49-F238E27FC236}">
                <a16:creationId xmlns:a16="http://schemas.microsoft.com/office/drawing/2014/main" id="{F471B1B8-BB0A-40E5-BF0D-93D8D04D4B39}"/>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8">
            <a:extLst>
              <a:ext uri="{FF2B5EF4-FFF2-40B4-BE49-F238E27FC236}">
                <a16:creationId xmlns:a16="http://schemas.microsoft.com/office/drawing/2014/main" id="{3E1B36BC-2BBD-40B5-8787-81397732BBDA}"/>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4">
            <a:extLst>
              <a:ext uri="{FF2B5EF4-FFF2-40B4-BE49-F238E27FC236}">
                <a16:creationId xmlns:a16="http://schemas.microsoft.com/office/drawing/2014/main" id="{6830C818-930B-40F1-A52B-88762059B4B2}"/>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15">
            <a:extLst>
              <a:ext uri="{FF2B5EF4-FFF2-40B4-BE49-F238E27FC236}">
                <a16:creationId xmlns:a16="http://schemas.microsoft.com/office/drawing/2014/main" id="{4F5B9AF6-32A0-4B93-A28A-AE7CF1F5961C}"/>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 name="Group 20">
            <a:extLst>
              <a:ext uri="{FF2B5EF4-FFF2-40B4-BE49-F238E27FC236}">
                <a16:creationId xmlns:a16="http://schemas.microsoft.com/office/drawing/2014/main" id="{6057E479-562B-45BD-94F7-74DFF4252EBC}"/>
              </a:ext>
            </a:extLst>
          </p:cNvPr>
          <p:cNvGrpSpPr>
            <a:grpSpLocks/>
          </p:cNvGrpSpPr>
          <p:nvPr/>
        </p:nvGrpSpPr>
        <p:grpSpPr bwMode="auto">
          <a:xfrm flipH="1" flipV="1">
            <a:off x="6324600" y="4267200"/>
            <a:ext cx="152400" cy="152400"/>
            <a:chOff x="4080" y="2640"/>
            <a:chExt cx="96" cy="96"/>
          </a:xfrm>
        </p:grpSpPr>
        <p:sp>
          <p:nvSpPr>
            <p:cNvPr id="80" name="Line 21">
              <a:extLst>
                <a:ext uri="{FF2B5EF4-FFF2-40B4-BE49-F238E27FC236}">
                  <a16:creationId xmlns:a16="http://schemas.microsoft.com/office/drawing/2014/main" id="{F514F377-E6E2-4633-A3F7-958EB81CCAC8}"/>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2">
              <a:extLst>
                <a:ext uri="{FF2B5EF4-FFF2-40B4-BE49-F238E27FC236}">
                  <a16:creationId xmlns:a16="http://schemas.microsoft.com/office/drawing/2014/main" id="{31B6FC80-C265-4551-83D1-938059392B66}"/>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 name="Line 34">
            <a:extLst>
              <a:ext uri="{FF2B5EF4-FFF2-40B4-BE49-F238E27FC236}">
                <a16:creationId xmlns:a16="http://schemas.microsoft.com/office/drawing/2014/main" id="{C8C2FB7E-2C6C-473B-9E52-A5FC16208A3D}"/>
              </a:ext>
            </a:extLst>
          </p:cNvPr>
          <p:cNvSpPr>
            <a:spLocks noChangeShapeType="1"/>
          </p:cNvSpPr>
          <p:nvPr/>
        </p:nvSpPr>
        <p:spPr bwMode="auto">
          <a:xfrm>
            <a:off x="8229600" y="5011392"/>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 name="Group 35">
            <a:extLst>
              <a:ext uri="{FF2B5EF4-FFF2-40B4-BE49-F238E27FC236}">
                <a16:creationId xmlns:a16="http://schemas.microsoft.com/office/drawing/2014/main" id="{27F68477-9BD3-4C9C-8DAC-D3913898771F}"/>
              </a:ext>
            </a:extLst>
          </p:cNvPr>
          <p:cNvGrpSpPr>
            <a:grpSpLocks/>
          </p:cNvGrpSpPr>
          <p:nvPr/>
        </p:nvGrpSpPr>
        <p:grpSpPr bwMode="auto">
          <a:xfrm flipH="1" flipV="1">
            <a:off x="8153400" y="4319588"/>
            <a:ext cx="152400" cy="152400"/>
            <a:chOff x="4080" y="2640"/>
            <a:chExt cx="96" cy="96"/>
          </a:xfrm>
        </p:grpSpPr>
        <p:sp>
          <p:nvSpPr>
            <p:cNvPr id="84" name="Line 36">
              <a:extLst>
                <a:ext uri="{FF2B5EF4-FFF2-40B4-BE49-F238E27FC236}">
                  <a16:creationId xmlns:a16="http://schemas.microsoft.com/office/drawing/2014/main" id="{B6E8DFAB-C02F-4897-A294-DD1863839629}"/>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7">
              <a:extLst>
                <a:ext uri="{FF2B5EF4-FFF2-40B4-BE49-F238E27FC236}">
                  <a16:creationId xmlns:a16="http://schemas.microsoft.com/office/drawing/2014/main" id="{6B88EC2A-3A68-4C22-B3CB-BF66179BCA2B}"/>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Star: 7 Points 85">
            <a:extLst>
              <a:ext uri="{FF2B5EF4-FFF2-40B4-BE49-F238E27FC236}">
                <a16:creationId xmlns:a16="http://schemas.microsoft.com/office/drawing/2014/main" id="{565EA2A6-FA82-41E1-8702-BC24DE397673}"/>
              </a:ext>
            </a:extLst>
          </p:cNvPr>
          <p:cNvSpPr/>
          <p:nvPr/>
        </p:nvSpPr>
        <p:spPr>
          <a:xfrm>
            <a:off x="6248399" y="4883772"/>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tar: 7 Points 86">
            <a:extLst>
              <a:ext uri="{FF2B5EF4-FFF2-40B4-BE49-F238E27FC236}">
                <a16:creationId xmlns:a16="http://schemas.microsoft.com/office/drawing/2014/main" id="{D0908665-6258-4BCB-B167-A078BD986A00}"/>
              </a:ext>
            </a:extLst>
          </p:cNvPr>
          <p:cNvSpPr/>
          <p:nvPr/>
        </p:nvSpPr>
        <p:spPr>
          <a:xfrm>
            <a:off x="8077200" y="4876800"/>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23" descr="MCED00213_0000[1]">
            <a:extLst>
              <a:ext uri="{FF2B5EF4-FFF2-40B4-BE49-F238E27FC236}">
                <a16:creationId xmlns:a16="http://schemas.microsoft.com/office/drawing/2014/main" id="{EBCE6908-4CD6-49E3-932E-AB3B8061CB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248400" y="5492404"/>
            <a:ext cx="355600" cy="328613"/>
          </a:xfrm>
          <a:prstGeom prst="rect">
            <a:avLst/>
          </a:prstGeom>
          <a:noFill/>
          <a:extLst>
            <a:ext uri="{909E8E84-426E-40DD-AFC4-6F175D3DCCD1}">
              <a14:hiddenFill xmlns:a14="http://schemas.microsoft.com/office/drawing/2010/main">
                <a:solidFill>
                  <a:srgbClr val="FFFFFF"/>
                </a:solidFill>
              </a14:hiddenFill>
            </a:ext>
          </a:extLst>
        </p:spPr>
      </p:pic>
      <p:sp>
        <p:nvSpPr>
          <p:cNvPr id="90" name="Cylinder 89">
            <a:extLst>
              <a:ext uri="{FF2B5EF4-FFF2-40B4-BE49-F238E27FC236}">
                <a16:creationId xmlns:a16="http://schemas.microsoft.com/office/drawing/2014/main" id="{BFB73A70-645C-4D38-A5A2-40AFEA356C87}"/>
              </a:ext>
            </a:extLst>
          </p:cNvPr>
          <p:cNvSpPr/>
          <p:nvPr/>
        </p:nvSpPr>
        <p:spPr>
          <a:xfrm>
            <a:off x="8123582" y="5486400"/>
            <a:ext cx="222509" cy="457200"/>
          </a:xfrm>
          <a:prstGeom prst="can">
            <a:avLst/>
          </a:prstGeom>
          <a:solidFill>
            <a:srgbClr val="92ECEE"/>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F28D4E5F-EBD6-4E25-8961-265FE5C7DBB4}"/>
              </a:ext>
            </a:extLst>
          </p:cNvPr>
          <p:cNvSpPr/>
          <p:nvPr/>
        </p:nvSpPr>
        <p:spPr>
          <a:xfrm>
            <a:off x="63246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17230335-0E8B-4339-A15F-07C4D5078829}"/>
              </a:ext>
            </a:extLst>
          </p:cNvPr>
          <p:cNvSpPr/>
          <p:nvPr/>
        </p:nvSpPr>
        <p:spPr>
          <a:xfrm>
            <a:off x="81534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ight Brace 92">
            <a:extLst>
              <a:ext uri="{FF2B5EF4-FFF2-40B4-BE49-F238E27FC236}">
                <a16:creationId xmlns:a16="http://schemas.microsoft.com/office/drawing/2014/main" id="{6E61CD98-0022-4BBF-AB93-4651C424F314}"/>
              </a:ext>
            </a:extLst>
          </p:cNvPr>
          <p:cNvSpPr/>
          <p:nvPr/>
        </p:nvSpPr>
        <p:spPr>
          <a:xfrm>
            <a:off x="66294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ight Brace 93">
            <a:extLst>
              <a:ext uri="{FF2B5EF4-FFF2-40B4-BE49-F238E27FC236}">
                <a16:creationId xmlns:a16="http://schemas.microsoft.com/office/drawing/2014/main" id="{6DED8E5C-43B1-42EA-A593-19E5A2C0E593}"/>
              </a:ext>
            </a:extLst>
          </p:cNvPr>
          <p:cNvSpPr/>
          <p:nvPr/>
        </p:nvSpPr>
        <p:spPr>
          <a:xfrm rot="10800000">
            <a:off x="78486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5E66DD70-5129-4F3A-AE5D-7A450AB032F8}"/>
              </a:ext>
            </a:extLst>
          </p:cNvPr>
          <p:cNvSpPr txBox="1"/>
          <p:nvPr/>
        </p:nvSpPr>
        <p:spPr>
          <a:xfrm>
            <a:off x="6893394" y="4042886"/>
            <a:ext cx="816250" cy="461665"/>
          </a:xfrm>
          <a:prstGeom prst="rect">
            <a:avLst/>
          </a:prstGeom>
          <a:noFill/>
        </p:spPr>
        <p:txBody>
          <a:bodyPr wrap="none" rtlCol="0">
            <a:spAutoFit/>
          </a:bodyPr>
          <a:lstStyle/>
          <a:p>
            <a:pPr algn="ctr"/>
            <a:r>
              <a:rPr lang="en-US" sz="2400" b="1" i="1" dirty="0">
                <a:solidFill>
                  <a:srgbClr val="00CC00"/>
                </a:solidFill>
              </a:rPr>
              <a:t>OPL</a:t>
            </a:r>
          </a:p>
        </p:txBody>
      </p:sp>
      <p:sp>
        <p:nvSpPr>
          <p:cNvPr id="96" name="Text Box 43">
            <a:extLst>
              <a:ext uri="{FF2B5EF4-FFF2-40B4-BE49-F238E27FC236}">
                <a16:creationId xmlns:a16="http://schemas.microsoft.com/office/drawing/2014/main" id="{9A180ED7-F100-4938-9F7A-128ED3BD3452}"/>
              </a:ext>
            </a:extLst>
          </p:cNvPr>
          <p:cNvSpPr txBox="1">
            <a:spLocks noChangeArrowheads="1"/>
          </p:cNvSpPr>
          <p:nvPr/>
        </p:nvSpPr>
        <p:spPr bwMode="auto">
          <a:xfrm>
            <a:off x="6922550" y="4523601"/>
            <a:ext cx="849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PR axons</a:t>
            </a:r>
          </a:p>
        </p:txBody>
      </p:sp>
      <p:sp>
        <p:nvSpPr>
          <p:cNvPr id="97" name="Text Box 4">
            <a:extLst>
              <a:ext uri="{FF2B5EF4-FFF2-40B4-BE49-F238E27FC236}">
                <a16:creationId xmlns:a16="http://schemas.microsoft.com/office/drawing/2014/main" id="{CD55920B-C2CA-4B5A-B148-68F46A88C599}"/>
              </a:ext>
            </a:extLst>
          </p:cNvPr>
          <p:cNvSpPr txBox="1">
            <a:spLocks noChangeArrowheads="1"/>
          </p:cNvSpPr>
          <p:nvPr/>
        </p:nvSpPr>
        <p:spPr bwMode="auto">
          <a:xfrm>
            <a:off x="609600" y="4239161"/>
            <a:ext cx="5148128" cy="1077218"/>
          </a:xfrm>
          <a:prstGeom prst="rect">
            <a:avLst/>
          </a:prstGeom>
          <a:solidFill>
            <a:srgbClr val="FFCCFF"/>
          </a:solidFill>
          <a:ln>
            <a:noFill/>
          </a:ln>
          <a:effectLst/>
        </p:spPr>
        <p:txBody>
          <a:bodyPr wrap="square">
            <a:spAutoFit/>
          </a:bodyPr>
          <a:lstStyle/>
          <a:p>
            <a:r>
              <a:rPr lang="en-US" sz="1600" dirty="0">
                <a:solidFill>
                  <a:srgbClr val="00CC00"/>
                </a:solidFill>
              </a:rPr>
              <a:t>The </a:t>
            </a:r>
            <a:r>
              <a:rPr lang="en-US" sz="1600" b="1" dirty="0">
                <a:solidFill>
                  <a:srgbClr val="00CC00"/>
                </a:solidFill>
              </a:rPr>
              <a:t>outer plexiform layer </a:t>
            </a:r>
            <a:r>
              <a:rPr lang="en-US" sz="1600" dirty="0">
                <a:solidFill>
                  <a:srgbClr val="00CC00"/>
                </a:solidFill>
              </a:rPr>
              <a:t>consists of connections between the dendrites of the bipolar cells as they synapse with axons originating from the PRs. </a:t>
            </a:r>
            <a:r>
              <a:rPr lang="en-US" sz="1600" dirty="0">
                <a:solidFill>
                  <a:srgbClr val="FFCCFF"/>
                </a:solidFill>
              </a:rPr>
              <a:t>The cell bodies of the PRs reside in the </a:t>
            </a:r>
            <a:r>
              <a:rPr lang="en-US" sz="1600" b="1" dirty="0">
                <a:solidFill>
                  <a:srgbClr val="FFCCFF"/>
                </a:solidFill>
              </a:rPr>
              <a:t>outer nuclear layer</a:t>
            </a:r>
            <a:r>
              <a:rPr lang="en-US" sz="1600" dirty="0">
                <a:solidFill>
                  <a:srgbClr val="FFCCFF"/>
                </a:solidFill>
              </a:rPr>
              <a:t>. </a:t>
            </a:r>
          </a:p>
        </p:txBody>
      </p:sp>
      <p:sp>
        <p:nvSpPr>
          <p:cNvPr id="3" name="Rectangle 2">
            <a:extLst>
              <a:ext uri="{FF2B5EF4-FFF2-40B4-BE49-F238E27FC236}">
                <a16:creationId xmlns:a16="http://schemas.microsoft.com/office/drawing/2014/main" id="{84CA9068-BFAB-4650-BB84-9EFC07891380}"/>
              </a:ext>
            </a:extLst>
          </p:cNvPr>
          <p:cNvSpPr/>
          <p:nvPr/>
        </p:nvSpPr>
        <p:spPr>
          <a:xfrm>
            <a:off x="5904184" y="4876800"/>
            <a:ext cx="2971800" cy="13639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73298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2">
            <a:extLst>
              <a:ext uri="{FF2B5EF4-FFF2-40B4-BE49-F238E27FC236}">
                <a16:creationId xmlns:a16="http://schemas.microsoft.com/office/drawing/2014/main" id="{EEAD9C7D-5426-4FE1-A763-56139DD874F0}"/>
              </a:ext>
            </a:extLst>
          </p:cNvPr>
          <p:cNvSpPr>
            <a:spLocks noChangeShapeType="1"/>
          </p:cNvSpPr>
          <p:nvPr/>
        </p:nvSpPr>
        <p:spPr bwMode="auto">
          <a:xfrm>
            <a:off x="6400800" y="2743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
            <a:extLst>
              <a:ext uri="{FF2B5EF4-FFF2-40B4-BE49-F238E27FC236}">
                <a16:creationId xmlns:a16="http://schemas.microsoft.com/office/drawing/2014/main" id="{53D001DF-E391-48BB-B0E2-1E840160CE14}"/>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8">
            <a:extLst>
              <a:ext uri="{FF2B5EF4-FFF2-40B4-BE49-F238E27FC236}">
                <a16:creationId xmlns:a16="http://schemas.microsoft.com/office/drawing/2014/main" id="{87FC1E60-00FB-4055-BEA1-9AEE6BDCEA83}"/>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2">
            <a:extLst>
              <a:ext uri="{FF2B5EF4-FFF2-40B4-BE49-F238E27FC236}">
                <a16:creationId xmlns:a16="http://schemas.microsoft.com/office/drawing/2014/main" id="{9EFC502B-0077-47C6-AE3A-B1BC6686951A}"/>
              </a:ext>
            </a:extLst>
          </p:cNvPr>
          <p:cNvSpPr>
            <a:spLocks noChangeShapeType="1"/>
          </p:cNvSpPr>
          <p:nvPr/>
        </p:nvSpPr>
        <p:spPr bwMode="auto">
          <a:xfrm>
            <a:off x="8229600" y="28194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4">
            <a:extLst>
              <a:ext uri="{FF2B5EF4-FFF2-40B4-BE49-F238E27FC236}">
                <a16:creationId xmlns:a16="http://schemas.microsoft.com/office/drawing/2014/main" id="{0BBD7087-EEAF-42A1-9CD3-458F982A4F5C}"/>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5">
            <a:extLst>
              <a:ext uri="{FF2B5EF4-FFF2-40B4-BE49-F238E27FC236}">
                <a16:creationId xmlns:a16="http://schemas.microsoft.com/office/drawing/2014/main" id="{12A52CB4-C4D7-4ECC-B57F-4A3A3B2D81F7}"/>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a16="http://schemas.microsoft.com/office/drawing/2014/main" id="{714FDBEC-678C-49B3-BBF9-B20C9C263D51}"/>
              </a:ext>
            </a:extLst>
          </p:cNvPr>
          <p:cNvSpPr>
            <a:spLocks noChangeShapeType="1"/>
          </p:cNvSpPr>
          <p:nvPr/>
        </p:nvSpPr>
        <p:spPr bwMode="auto">
          <a:xfrm flipH="1">
            <a:off x="63246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5">
            <a:extLst>
              <a:ext uri="{FF2B5EF4-FFF2-40B4-BE49-F238E27FC236}">
                <a16:creationId xmlns:a16="http://schemas.microsoft.com/office/drawing/2014/main" id="{AD36E8CE-5D4F-4F71-BCA9-7C027D04D127}"/>
              </a:ext>
            </a:extLst>
          </p:cNvPr>
          <p:cNvSpPr>
            <a:spLocks noChangeShapeType="1"/>
          </p:cNvSpPr>
          <p:nvPr/>
        </p:nvSpPr>
        <p:spPr bwMode="auto">
          <a:xfrm>
            <a:off x="64008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6">
            <a:extLst>
              <a:ext uri="{FF2B5EF4-FFF2-40B4-BE49-F238E27FC236}">
                <a16:creationId xmlns:a16="http://schemas.microsoft.com/office/drawing/2014/main" id="{32F66375-958A-4F54-9E2A-53CF4D727B16}"/>
              </a:ext>
            </a:extLst>
          </p:cNvPr>
          <p:cNvSpPr>
            <a:spLocks noChangeShapeType="1"/>
          </p:cNvSpPr>
          <p:nvPr/>
        </p:nvSpPr>
        <p:spPr bwMode="auto">
          <a:xfrm flipV="1">
            <a:off x="6400800" y="18288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8">
            <a:extLst>
              <a:ext uri="{FF2B5EF4-FFF2-40B4-BE49-F238E27FC236}">
                <a16:creationId xmlns:a16="http://schemas.microsoft.com/office/drawing/2014/main" id="{47044921-C591-4DFC-9643-D7A6D00A463D}"/>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9">
            <a:extLst>
              <a:ext uri="{FF2B5EF4-FFF2-40B4-BE49-F238E27FC236}">
                <a16:creationId xmlns:a16="http://schemas.microsoft.com/office/drawing/2014/main" id="{F5C36EAF-6711-4AE3-892A-5E5673ABC618}"/>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0">
            <a:extLst>
              <a:ext uri="{FF2B5EF4-FFF2-40B4-BE49-F238E27FC236}">
                <a16:creationId xmlns:a16="http://schemas.microsoft.com/office/drawing/2014/main" id="{EC40D411-C2D6-46FD-85C8-B7D8504D4A32}"/>
              </a:ext>
            </a:extLst>
          </p:cNvPr>
          <p:cNvSpPr>
            <a:spLocks noChangeShapeType="1"/>
          </p:cNvSpPr>
          <p:nvPr/>
        </p:nvSpPr>
        <p:spPr bwMode="auto">
          <a:xfrm flipV="1">
            <a:off x="8229600" y="1905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rgbClr val="00CC00"/>
                </a:solidFill>
              </a:rPr>
              <a:t>Inner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Inner nuclear layer             </a:t>
            </a:r>
            <a:r>
              <a:rPr lang="en-US" sz="2200" b="1" dirty="0">
                <a:solidFill>
                  <a:srgbClr val="FF0000"/>
                </a:solidFill>
              </a:rPr>
              <a:t>Bodies</a:t>
            </a:r>
          </a:p>
          <a:p>
            <a:pPr marL="669925" lvl="1" indent="-325438">
              <a:lnSpc>
                <a:spcPct val="85000"/>
              </a:lnSpc>
            </a:pPr>
            <a:r>
              <a:rPr lang="en-US" sz="2200" dirty="0">
                <a:solidFill>
                  <a:srgbClr val="00CC00"/>
                </a:solidFill>
              </a:rPr>
              <a:t>Outer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Outer nuclear layer            </a:t>
            </a:r>
            <a:r>
              <a:rPr lang="en-US" sz="2200" b="1" dirty="0">
                <a:solidFill>
                  <a:srgbClr val="FF0000"/>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56</a:t>
            </a:fld>
            <a:endParaRPr lang="en-US" altLang="en-US"/>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41">
            <a:extLst>
              <a:ext uri="{FF2B5EF4-FFF2-40B4-BE49-F238E27FC236}">
                <a16:creationId xmlns:a16="http://schemas.microsoft.com/office/drawing/2014/main" id="{C2F0EE55-393D-4BDD-99B5-8B7E7BC1A16F}"/>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
        <p:nvSpPr>
          <p:cNvPr id="34" name="Text Box 42">
            <a:extLst>
              <a:ext uri="{FF2B5EF4-FFF2-40B4-BE49-F238E27FC236}">
                <a16:creationId xmlns:a16="http://schemas.microsoft.com/office/drawing/2014/main" id="{43225D02-99E0-4855-9F6E-E0F9E86D6E36}"/>
              </a:ext>
            </a:extLst>
          </p:cNvPr>
          <p:cNvSpPr txBox="1">
            <a:spLocks noChangeArrowheads="1"/>
          </p:cNvSpPr>
          <p:nvPr/>
        </p:nvSpPr>
        <p:spPr bwMode="auto">
          <a:xfrm>
            <a:off x="2279650" y="112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To CNS</a:t>
            </a:r>
          </a:p>
        </p:txBody>
      </p:sp>
      <p:sp>
        <p:nvSpPr>
          <p:cNvPr id="35" name="Text Box 43">
            <a:extLst>
              <a:ext uri="{FF2B5EF4-FFF2-40B4-BE49-F238E27FC236}">
                <a16:creationId xmlns:a16="http://schemas.microsoft.com/office/drawing/2014/main" id="{1FC92A84-A9DC-454E-8B4F-FBB05D03C65F}"/>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6">
            <a:extLst>
              <a:ext uri="{FF2B5EF4-FFF2-40B4-BE49-F238E27FC236}">
                <a16:creationId xmlns:a16="http://schemas.microsoft.com/office/drawing/2014/main" id="{EBD15DC6-870D-4E69-BF09-94A031E7016A}"/>
              </a:ext>
            </a:extLst>
          </p:cNvPr>
          <p:cNvSpPr>
            <a:spLocks noChangeArrowheads="1"/>
          </p:cNvSpPr>
          <p:nvPr/>
        </p:nvSpPr>
        <p:spPr bwMode="auto">
          <a:xfrm>
            <a:off x="61722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 name="Group 9">
            <a:extLst>
              <a:ext uri="{FF2B5EF4-FFF2-40B4-BE49-F238E27FC236}">
                <a16:creationId xmlns:a16="http://schemas.microsoft.com/office/drawing/2014/main" id="{757B386B-9D21-4FF5-979F-772FFC787694}"/>
              </a:ext>
            </a:extLst>
          </p:cNvPr>
          <p:cNvGrpSpPr>
            <a:grpSpLocks/>
          </p:cNvGrpSpPr>
          <p:nvPr/>
        </p:nvGrpSpPr>
        <p:grpSpPr bwMode="auto">
          <a:xfrm flipH="1" flipV="1">
            <a:off x="6324600" y="2590800"/>
            <a:ext cx="152400" cy="152400"/>
            <a:chOff x="4080" y="2640"/>
            <a:chExt cx="96" cy="96"/>
          </a:xfrm>
        </p:grpSpPr>
        <p:sp>
          <p:nvSpPr>
            <p:cNvPr id="52" name="Line 10">
              <a:extLst>
                <a:ext uri="{FF2B5EF4-FFF2-40B4-BE49-F238E27FC236}">
                  <a16:creationId xmlns:a16="http://schemas.microsoft.com/office/drawing/2014/main" id="{7C9C85A9-3D25-432D-8E07-9777EEACBB2A}"/>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1">
              <a:extLst>
                <a:ext uri="{FF2B5EF4-FFF2-40B4-BE49-F238E27FC236}">
                  <a16:creationId xmlns:a16="http://schemas.microsoft.com/office/drawing/2014/main" id="{104A54CF-2C33-493E-86AC-5DB82CDA6452}"/>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 name="AutoShape 13">
            <a:extLst>
              <a:ext uri="{FF2B5EF4-FFF2-40B4-BE49-F238E27FC236}">
                <a16:creationId xmlns:a16="http://schemas.microsoft.com/office/drawing/2014/main" id="{EC3620C2-20AA-448E-882D-ACBB46D36AB9}"/>
              </a:ext>
            </a:extLst>
          </p:cNvPr>
          <p:cNvSpPr>
            <a:spLocks noChangeArrowheads="1"/>
          </p:cNvSpPr>
          <p:nvPr/>
        </p:nvSpPr>
        <p:spPr bwMode="auto">
          <a:xfrm>
            <a:off x="80010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6">
            <a:extLst>
              <a:ext uri="{FF2B5EF4-FFF2-40B4-BE49-F238E27FC236}">
                <a16:creationId xmlns:a16="http://schemas.microsoft.com/office/drawing/2014/main" id="{DD8451F0-6B54-4B53-9587-39514538254A}"/>
              </a:ext>
            </a:extLst>
          </p:cNvPr>
          <p:cNvGrpSpPr>
            <a:grpSpLocks/>
          </p:cNvGrpSpPr>
          <p:nvPr/>
        </p:nvGrpSpPr>
        <p:grpSpPr bwMode="auto">
          <a:xfrm flipH="1" flipV="1">
            <a:off x="8153400" y="2667000"/>
            <a:ext cx="152400" cy="152400"/>
            <a:chOff x="4080" y="2640"/>
            <a:chExt cx="96" cy="96"/>
          </a:xfrm>
        </p:grpSpPr>
        <p:sp>
          <p:nvSpPr>
            <p:cNvPr id="56" name="Line 17">
              <a:extLst>
                <a:ext uri="{FF2B5EF4-FFF2-40B4-BE49-F238E27FC236}">
                  <a16:creationId xmlns:a16="http://schemas.microsoft.com/office/drawing/2014/main" id="{83949110-385D-4216-A8F5-F321424E4334}"/>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8">
              <a:extLst>
                <a:ext uri="{FF2B5EF4-FFF2-40B4-BE49-F238E27FC236}">
                  <a16:creationId xmlns:a16="http://schemas.microsoft.com/office/drawing/2014/main" id="{CE58C582-C334-44FF-9391-E996ED1EDD9A}"/>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28">
            <a:extLst>
              <a:ext uri="{FF2B5EF4-FFF2-40B4-BE49-F238E27FC236}">
                <a16:creationId xmlns:a16="http://schemas.microsoft.com/office/drawing/2014/main" id="{9457345D-3F57-4FA1-B120-57EF57B6A9F5}"/>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9">
            <a:extLst>
              <a:ext uri="{FF2B5EF4-FFF2-40B4-BE49-F238E27FC236}">
                <a16:creationId xmlns:a16="http://schemas.microsoft.com/office/drawing/2014/main" id="{1E10955B-0852-4BF8-A257-DC03BFA9B000}"/>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40">
            <a:extLst>
              <a:ext uri="{FF2B5EF4-FFF2-40B4-BE49-F238E27FC236}">
                <a16:creationId xmlns:a16="http://schemas.microsoft.com/office/drawing/2014/main" id="{27D1B225-D69D-4AA0-94B2-C718142F9DF2}"/>
              </a:ext>
            </a:extLst>
          </p:cNvPr>
          <p:cNvSpPr txBox="1">
            <a:spLocks noChangeArrowheads="1"/>
          </p:cNvSpPr>
          <p:nvPr/>
        </p:nvSpPr>
        <p:spPr bwMode="auto">
          <a:xfrm>
            <a:off x="6842638" y="3276600"/>
            <a:ext cx="1010212"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Bipolar cells</a:t>
            </a:r>
          </a:p>
          <a:p>
            <a:pPr algn="ctr">
              <a:lnSpc>
                <a:spcPts val="1300"/>
              </a:lnSpc>
            </a:pPr>
            <a:r>
              <a:rPr lang="en-US" sz="1200" dirty="0"/>
              <a:t>(in INL)</a:t>
            </a:r>
          </a:p>
        </p:txBody>
      </p:sp>
      <p:sp>
        <p:nvSpPr>
          <p:cNvPr id="67" name="Text Box 43">
            <a:extLst>
              <a:ext uri="{FF2B5EF4-FFF2-40B4-BE49-F238E27FC236}">
                <a16:creationId xmlns:a16="http://schemas.microsoft.com/office/drawing/2014/main" id="{E8CCFDE7-49E5-45AF-87F0-6E5C2572BD1A}"/>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69" name="Text Box 43">
            <a:extLst>
              <a:ext uri="{FF2B5EF4-FFF2-40B4-BE49-F238E27FC236}">
                <a16:creationId xmlns:a16="http://schemas.microsoft.com/office/drawing/2014/main" id="{27B461B3-1E1D-4AF7-BBBD-D40716A9FF46}"/>
              </a:ext>
            </a:extLst>
          </p:cNvPr>
          <p:cNvSpPr txBox="1">
            <a:spLocks noChangeArrowheads="1"/>
          </p:cNvSpPr>
          <p:nvPr/>
        </p:nvSpPr>
        <p:spPr bwMode="auto">
          <a:xfrm>
            <a:off x="6622707" y="2847201"/>
            <a:ext cx="139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axons</a:t>
            </a:r>
          </a:p>
        </p:txBody>
      </p:sp>
      <p:sp>
        <p:nvSpPr>
          <p:cNvPr id="70" name="Text Box 43">
            <a:extLst>
              <a:ext uri="{FF2B5EF4-FFF2-40B4-BE49-F238E27FC236}">
                <a16:creationId xmlns:a16="http://schemas.microsoft.com/office/drawing/2014/main" id="{E3550B69-82D8-451D-85C6-FC9D033B53B3}"/>
              </a:ext>
            </a:extLst>
          </p:cNvPr>
          <p:cNvSpPr txBox="1">
            <a:spLocks noChangeArrowheads="1"/>
          </p:cNvSpPr>
          <p:nvPr/>
        </p:nvSpPr>
        <p:spPr bwMode="auto">
          <a:xfrm>
            <a:off x="6518795" y="3685401"/>
            <a:ext cx="1611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dendrites</a:t>
            </a:r>
          </a:p>
        </p:txBody>
      </p:sp>
      <p:sp>
        <p:nvSpPr>
          <p:cNvPr id="46" name="Text Box 43">
            <a:extLst>
              <a:ext uri="{FF2B5EF4-FFF2-40B4-BE49-F238E27FC236}">
                <a16:creationId xmlns:a16="http://schemas.microsoft.com/office/drawing/2014/main" id="{40325D93-2931-4B17-8392-685EF05A454F}"/>
              </a:ext>
            </a:extLst>
          </p:cNvPr>
          <p:cNvSpPr txBox="1">
            <a:spLocks noChangeArrowheads="1"/>
          </p:cNvSpPr>
          <p:nvPr/>
        </p:nvSpPr>
        <p:spPr bwMode="auto">
          <a:xfrm>
            <a:off x="6441457" y="2057400"/>
            <a:ext cx="175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dendrites</a:t>
            </a:r>
          </a:p>
        </p:txBody>
      </p:sp>
      <p:sp>
        <p:nvSpPr>
          <p:cNvPr id="47" name="Right Brace 46">
            <a:extLst>
              <a:ext uri="{FF2B5EF4-FFF2-40B4-BE49-F238E27FC236}">
                <a16:creationId xmlns:a16="http://schemas.microsoft.com/office/drawing/2014/main" id="{19C9E847-BA27-495B-8118-D832C464D1E6}"/>
              </a:ext>
            </a:extLst>
          </p:cNvPr>
          <p:cNvSpPr/>
          <p:nvPr/>
        </p:nvSpPr>
        <p:spPr>
          <a:xfrm>
            <a:off x="66167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AE361E32-D79C-451E-81CD-A1E7746FD9BF}"/>
              </a:ext>
            </a:extLst>
          </p:cNvPr>
          <p:cNvSpPr/>
          <p:nvPr/>
        </p:nvSpPr>
        <p:spPr>
          <a:xfrm rot="10800000">
            <a:off x="78359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9824D189-AB10-4F75-9C3E-469E6C4E9D04}"/>
              </a:ext>
            </a:extLst>
          </p:cNvPr>
          <p:cNvSpPr txBox="1"/>
          <p:nvPr/>
        </p:nvSpPr>
        <p:spPr>
          <a:xfrm>
            <a:off x="6957639" y="2338685"/>
            <a:ext cx="662361" cy="461665"/>
          </a:xfrm>
          <a:prstGeom prst="rect">
            <a:avLst/>
          </a:prstGeom>
          <a:noFill/>
        </p:spPr>
        <p:txBody>
          <a:bodyPr wrap="none" rtlCol="0">
            <a:spAutoFit/>
          </a:bodyPr>
          <a:lstStyle/>
          <a:p>
            <a:r>
              <a:rPr lang="en-US" sz="2400" b="1" i="1" dirty="0">
                <a:solidFill>
                  <a:srgbClr val="00CC00"/>
                </a:solidFill>
              </a:rPr>
              <a:t>IPL</a:t>
            </a:r>
          </a:p>
        </p:txBody>
      </p:sp>
      <p:sp>
        <p:nvSpPr>
          <p:cNvPr id="72" name="Line 2">
            <a:extLst>
              <a:ext uri="{FF2B5EF4-FFF2-40B4-BE49-F238E27FC236}">
                <a16:creationId xmlns:a16="http://schemas.microsoft.com/office/drawing/2014/main" id="{DBD769E3-B8FD-4C5A-826E-8CBB31D03F48}"/>
              </a:ext>
            </a:extLst>
          </p:cNvPr>
          <p:cNvSpPr>
            <a:spLocks noChangeShapeType="1"/>
          </p:cNvSpPr>
          <p:nvPr/>
        </p:nvSpPr>
        <p:spPr bwMode="auto">
          <a:xfrm>
            <a:off x="64008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2">
            <a:extLst>
              <a:ext uri="{FF2B5EF4-FFF2-40B4-BE49-F238E27FC236}">
                <a16:creationId xmlns:a16="http://schemas.microsoft.com/office/drawing/2014/main" id="{DE838E79-24FF-4463-BA69-5A244C27BE48}"/>
              </a:ext>
            </a:extLst>
          </p:cNvPr>
          <p:cNvSpPr>
            <a:spLocks noChangeShapeType="1"/>
          </p:cNvSpPr>
          <p:nvPr/>
        </p:nvSpPr>
        <p:spPr bwMode="auto">
          <a:xfrm>
            <a:off x="82296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9">
            <a:extLst>
              <a:ext uri="{FF2B5EF4-FFF2-40B4-BE49-F238E27FC236}">
                <a16:creationId xmlns:a16="http://schemas.microsoft.com/office/drawing/2014/main" id="{41ACA39D-6861-4F37-BC88-B79CA1C58792}"/>
              </a:ext>
            </a:extLst>
          </p:cNvPr>
          <p:cNvSpPr>
            <a:spLocks noChangeShapeType="1"/>
          </p:cNvSpPr>
          <p:nvPr/>
        </p:nvSpPr>
        <p:spPr bwMode="auto">
          <a:xfrm>
            <a:off x="6400800" y="4959004"/>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7">
            <a:extLst>
              <a:ext uri="{FF2B5EF4-FFF2-40B4-BE49-F238E27FC236}">
                <a16:creationId xmlns:a16="http://schemas.microsoft.com/office/drawing/2014/main" id="{F471B1B8-BB0A-40E5-BF0D-93D8D04D4B39}"/>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8">
            <a:extLst>
              <a:ext uri="{FF2B5EF4-FFF2-40B4-BE49-F238E27FC236}">
                <a16:creationId xmlns:a16="http://schemas.microsoft.com/office/drawing/2014/main" id="{3E1B36BC-2BBD-40B5-8787-81397732BBDA}"/>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4">
            <a:extLst>
              <a:ext uri="{FF2B5EF4-FFF2-40B4-BE49-F238E27FC236}">
                <a16:creationId xmlns:a16="http://schemas.microsoft.com/office/drawing/2014/main" id="{6830C818-930B-40F1-A52B-88762059B4B2}"/>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15">
            <a:extLst>
              <a:ext uri="{FF2B5EF4-FFF2-40B4-BE49-F238E27FC236}">
                <a16:creationId xmlns:a16="http://schemas.microsoft.com/office/drawing/2014/main" id="{4F5B9AF6-32A0-4B93-A28A-AE7CF1F5961C}"/>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 name="Group 20">
            <a:extLst>
              <a:ext uri="{FF2B5EF4-FFF2-40B4-BE49-F238E27FC236}">
                <a16:creationId xmlns:a16="http://schemas.microsoft.com/office/drawing/2014/main" id="{6057E479-562B-45BD-94F7-74DFF4252EBC}"/>
              </a:ext>
            </a:extLst>
          </p:cNvPr>
          <p:cNvGrpSpPr>
            <a:grpSpLocks/>
          </p:cNvGrpSpPr>
          <p:nvPr/>
        </p:nvGrpSpPr>
        <p:grpSpPr bwMode="auto">
          <a:xfrm flipH="1" flipV="1">
            <a:off x="6324600" y="4267200"/>
            <a:ext cx="152400" cy="152400"/>
            <a:chOff x="4080" y="2640"/>
            <a:chExt cx="96" cy="96"/>
          </a:xfrm>
        </p:grpSpPr>
        <p:sp>
          <p:nvSpPr>
            <p:cNvPr id="80" name="Line 21">
              <a:extLst>
                <a:ext uri="{FF2B5EF4-FFF2-40B4-BE49-F238E27FC236}">
                  <a16:creationId xmlns:a16="http://schemas.microsoft.com/office/drawing/2014/main" id="{F514F377-E6E2-4633-A3F7-958EB81CCAC8}"/>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2">
              <a:extLst>
                <a:ext uri="{FF2B5EF4-FFF2-40B4-BE49-F238E27FC236}">
                  <a16:creationId xmlns:a16="http://schemas.microsoft.com/office/drawing/2014/main" id="{31B6FC80-C265-4551-83D1-938059392B66}"/>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 name="Line 34">
            <a:extLst>
              <a:ext uri="{FF2B5EF4-FFF2-40B4-BE49-F238E27FC236}">
                <a16:creationId xmlns:a16="http://schemas.microsoft.com/office/drawing/2014/main" id="{C8C2FB7E-2C6C-473B-9E52-A5FC16208A3D}"/>
              </a:ext>
            </a:extLst>
          </p:cNvPr>
          <p:cNvSpPr>
            <a:spLocks noChangeShapeType="1"/>
          </p:cNvSpPr>
          <p:nvPr/>
        </p:nvSpPr>
        <p:spPr bwMode="auto">
          <a:xfrm>
            <a:off x="8229600" y="5011392"/>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 name="Group 35">
            <a:extLst>
              <a:ext uri="{FF2B5EF4-FFF2-40B4-BE49-F238E27FC236}">
                <a16:creationId xmlns:a16="http://schemas.microsoft.com/office/drawing/2014/main" id="{27F68477-9BD3-4C9C-8DAC-D3913898771F}"/>
              </a:ext>
            </a:extLst>
          </p:cNvPr>
          <p:cNvGrpSpPr>
            <a:grpSpLocks/>
          </p:cNvGrpSpPr>
          <p:nvPr/>
        </p:nvGrpSpPr>
        <p:grpSpPr bwMode="auto">
          <a:xfrm flipH="1" flipV="1">
            <a:off x="8153400" y="4319588"/>
            <a:ext cx="152400" cy="152400"/>
            <a:chOff x="4080" y="2640"/>
            <a:chExt cx="96" cy="96"/>
          </a:xfrm>
        </p:grpSpPr>
        <p:sp>
          <p:nvSpPr>
            <p:cNvPr id="84" name="Line 36">
              <a:extLst>
                <a:ext uri="{FF2B5EF4-FFF2-40B4-BE49-F238E27FC236}">
                  <a16:creationId xmlns:a16="http://schemas.microsoft.com/office/drawing/2014/main" id="{B6E8DFAB-C02F-4897-A294-DD1863839629}"/>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7">
              <a:extLst>
                <a:ext uri="{FF2B5EF4-FFF2-40B4-BE49-F238E27FC236}">
                  <a16:creationId xmlns:a16="http://schemas.microsoft.com/office/drawing/2014/main" id="{6B88EC2A-3A68-4C22-B3CB-BF66179BCA2B}"/>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Star: 7 Points 85">
            <a:extLst>
              <a:ext uri="{FF2B5EF4-FFF2-40B4-BE49-F238E27FC236}">
                <a16:creationId xmlns:a16="http://schemas.microsoft.com/office/drawing/2014/main" id="{565EA2A6-FA82-41E1-8702-BC24DE397673}"/>
              </a:ext>
            </a:extLst>
          </p:cNvPr>
          <p:cNvSpPr/>
          <p:nvPr/>
        </p:nvSpPr>
        <p:spPr>
          <a:xfrm>
            <a:off x="6248399" y="4883772"/>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tar: 7 Points 86">
            <a:extLst>
              <a:ext uri="{FF2B5EF4-FFF2-40B4-BE49-F238E27FC236}">
                <a16:creationId xmlns:a16="http://schemas.microsoft.com/office/drawing/2014/main" id="{D0908665-6258-4BCB-B167-A078BD986A00}"/>
              </a:ext>
            </a:extLst>
          </p:cNvPr>
          <p:cNvSpPr/>
          <p:nvPr/>
        </p:nvSpPr>
        <p:spPr>
          <a:xfrm>
            <a:off x="8077200" y="4876800"/>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Box 39">
            <a:extLst>
              <a:ext uri="{FF2B5EF4-FFF2-40B4-BE49-F238E27FC236}">
                <a16:creationId xmlns:a16="http://schemas.microsoft.com/office/drawing/2014/main" id="{3320B269-97A7-4D8A-92EF-6CA4C9332F61}"/>
              </a:ext>
            </a:extLst>
          </p:cNvPr>
          <p:cNvSpPr txBox="1">
            <a:spLocks noChangeArrowheads="1"/>
          </p:cNvSpPr>
          <p:nvPr/>
        </p:nvSpPr>
        <p:spPr bwMode="auto">
          <a:xfrm>
            <a:off x="6551988" y="4800600"/>
            <a:ext cx="153118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Photoreceptors</a:t>
            </a:r>
          </a:p>
          <a:p>
            <a:pPr algn="ctr">
              <a:lnSpc>
                <a:spcPts val="1300"/>
              </a:lnSpc>
            </a:pPr>
            <a:r>
              <a:rPr lang="en-US" sz="1200" dirty="0"/>
              <a:t>(cell bodies in ONL)</a:t>
            </a:r>
          </a:p>
        </p:txBody>
      </p:sp>
      <p:pic>
        <p:nvPicPr>
          <p:cNvPr id="89" name="Picture 23" descr="MCED00213_0000[1]">
            <a:extLst>
              <a:ext uri="{FF2B5EF4-FFF2-40B4-BE49-F238E27FC236}">
                <a16:creationId xmlns:a16="http://schemas.microsoft.com/office/drawing/2014/main" id="{EBCE6908-4CD6-49E3-932E-AB3B8061CB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248400" y="5492404"/>
            <a:ext cx="355600" cy="328613"/>
          </a:xfrm>
          <a:prstGeom prst="rect">
            <a:avLst/>
          </a:prstGeom>
          <a:noFill/>
          <a:extLst>
            <a:ext uri="{909E8E84-426E-40DD-AFC4-6F175D3DCCD1}">
              <a14:hiddenFill xmlns:a14="http://schemas.microsoft.com/office/drawing/2010/main">
                <a:solidFill>
                  <a:srgbClr val="FFFFFF"/>
                </a:solidFill>
              </a14:hiddenFill>
            </a:ext>
          </a:extLst>
        </p:spPr>
      </p:pic>
      <p:sp>
        <p:nvSpPr>
          <p:cNvPr id="90" name="Cylinder 89">
            <a:extLst>
              <a:ext uri="{FF2B5EF4-FFF2-40B4-BE49-F238E27FC236}">
                <a16:creationId xmlns:a16="http://schemas.microsoft.com/office/drawing/2014/main" id="{BFB73A70-645C-4D38-A5A2-40AFEA356C87}"/>
              </a:ext>
            </a:extLst>
          </p:cNvPr>
          <p:cNvSpPr/>
          <p:nvPr/>
        </p:nvSpPr>
        <p:spPr>
          <a:xfrm>
            <a:off x="8123582" y="5486400"/>
            <a:ext cx="222509" cy="457200"/>
          </a:xfrm>
          <a:prstGeom prst="can">
            <a:avLst/>
          </a:prstGeom>
          <a:solidFill>
            <a:srgbClr val="92ECEE"/>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F28D4E5F-EBD6-4E25-8961-265FE5C7DBB4}"/>
              </a:ext>
            </a:extLst>
          </p:cNvPr>
          <p:cNvSpPr/>
          <p:nvPr/>
        </p:nvSpPr>
        <p:spPr>
          <a:xfrm>
            <a:off x="63246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17230335-0E8B-4339-A15F-07C4D5078829}"/>
              </a:ext>
            </a:extLst>
          </p:cNvPr>
          <p:cNvSpPr/>
          <p:nvPr/>
        </p:nvSpPr>
        <p:spPr>
          <a:xfrm>
            <a:off x="81534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ight Brace 92">
            <a:extLst>
              <a:ext uri="{FF2B5EF4-FFF2-40B4-BE49-F238E27FC236}">
                <a16:creationId xmlns:a16="http://schemas.microsoft.com/office/drawing/2014/main" id="{6E61CD98-0022-4BBF-AB93-4651C424F314}"/>
              </a:ext>
            </a:extLst>
          </p:cNvPr>
          <p:cNvSpPr/>
          <p:nvPr/>
        </p:nvSpPr>
        <p:spPr>
          <a:xfrm>
            <a:off x="66294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ight Brace 93">
            <a:extLst>
              <a:ext uri="{FF2B5EF4-FFF2-40B4-BE49-F238E27FC236}">
                <a16:creationId xmlns:a16="http://schemas.microsoft.com/office/drawing/2014/main" id="{6DED8E5C-43B1-42EA-A593-19E5A2C0E593}"/>
              </a:ext>
            </a:extLst>
          </p:cNvPr>
          <p:cNvSpPr/>
          <p:nvPr/>
        </p:nvSpPr>
        <p:spPr>
          <a:xfrm rot="10800000">
            <a:off x="78486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5E66DD70-5129-4F3A-AE5D-7A450AB032F8}"/>
              </a:ext>
            </a:extLst>
          </p:cNvPr>
          <p:cNvSpPr txBox="1"/>
          <p:nvPr/>
        </p:nvSpPr>
        <p:spPr>
          <a:xfrm>
            <a:off x="6893394" y="4042886"/>
            <a:ext cx="816250" cy="461665"/>
          </a:xfrm>
          <a:prstGeom prst="rect">
            <a:avLst/>
          </a:prstGeom>
          <a:noFill/>
        </p:spPr>
        <p:txBody>
          <a:bodyPr wrap="none" rtlCol="0">
            <a:spAutoFit/>
          </a:bodyPr>
          <a:lstStyle/>
          <a:p>
            <a:pPr algn="ctr"/>
            <a:r>
              <a:rPr lang="en-US" sz="2400" b="1" i="1" dirty="0">
                <a:solidFill>
                  <a:srgbClr val="00CC00"/>
                </a:solidFill>
              </a:rPr>
              <a:t>OPL</a:t>
            </a:r>
          </a:p>
        </p:txBody>
      </p:sp>
      <p:sp>
        <p:nvSpPr>
          <p:cNvPr id="96" name="Text Box 43">
            <a:extLst>
              <a:ext uri="{FF2B5EF4-FFF2-40B4-BE49-F238E27FC236}">
                <a16:creationId xmlns:a16="http://schemas.microsoft.com/office/drawing/2014/main" id="{9A180ED7-F100-4938-9F7A-128ED3BD3452}"/>
              </a:ext>
            </a:extLst>
          </p:cNvPr>
          <p:cNvSpPr txBox="1">
            <a:spLocks noChangeArrowheads="1"/>
          </p:cNvSpPr>
          <p:nvPr/>
        </p:nvSpPr>
        <p:spPr bwMode="auto">
          <a:xfrm>
            <a:off x="6922550" y="4523601"/>
            <a:ext cx="849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PR axons</a:t>
            </a:r>
          </a:p>
        </p:txBody>
      </p:sp>
      <p:sp>
        <p:nvSpPr>
          <p:cNvPr id="97" name="Text Box 4">
            <a:extLst>
              <a:ext uri="{FF2B5EF4-FFF2-40B4-BE49-F238E27FC236}">
                <a16:creationId xmlns:a16="http://schemas.microsoft.com/office/drawing/2014/main" id="{CD55920B-C2CA-4B5A-B148-68F46A88C599}"/>
              </a:ext>
            </a:extLst>
          </p:cNvPr>
          <p:cNvSpPr txBox="1">
            <a:spLocks noChangeArrowheads="1"/>
          </p:cNvSpPr>
          <p:nvPr/>
        </p:nvSpPr>
        <p:spPr bwMode="auto">
          <a:xfrm>
            <a:off x="609600" y="4239161"/>
            <a:ext cx="5148128" cy="1077218"/>
          </a:xfrm>
          <a:prstGeom prst="rect">
            <a:avLst/>
          </a:prstGeom>
          <a:solidFill>
            <a:srgbClr val="FFCCFF"/>
          </a:solidFill>
          <a:ln>
            <a:noFill/>
          </a:ln>
          <a:effectLst/>
        </p:spPr>
        <p:txBody>
          <a:bodyPr wrap="square">
            <a:spAutoFit/>
          </a:bodyPr>
          <a:lstStyle/>
          <a:p>
            <a:r>
              <a:rPr lang="en-US" sz="1600" dirty="0">
                <a:solidFill>
                  <a:srgbClr val="00CC00"/>
                </a:solidFill>
              </a:rPr>
              <a:t>The </a:t>
            </a:r>
            <a:r>
              <a:rPr lang="en-US" sz="1600" b="1" dirty="0">
                <a:solidFill>
                  <a:srgbClr val="00CC00"/>
                </a:solidFill>
              </a:rPr>
              <a:t>outer plexiform layer </a:t>
            </a:r>
            <a:r>
              <a:rPr lang="en-US" sz="1600" dirty="0">
                <a:solidFill>
                  <a:srgbClr val="00CC00"/>
                </a:solidFill>
              </a:rPr>
              <a:t>consists of connections between the dendrites of the bipolar cells as they synapse with axons originating from the PRs. </a:t>
            </a:r>
            <a:r>
              <a:rPr lang="en-US" sz="1600" dirty="0">
                <a:solidFill>
                  <a:srgbClr val="FF0000"/>
                </a:solidFill>
              </a:rPr>
              <a:t>The cell bodies of the PRs reside in the </a:t>
            </a:r>
            <a:r>
              <a:rPr lang="en-US" sz="1600" b="1" dirty="0">
                <a:solidFill>
                  <a:srgbClr val="FF0000"/>
                </a:solidFill>
              </a:rPr>
              <a:t>outer nuclear layer</a:t>
            </a:r>
            <a:r>
              <a:rPr lang="en-US" sz="1600" dirty="0">
                <a:solidFill>
                  <a:srgbClr val="FF0000"/>
                </a:solidFill>
              </a:rPr>
              <a:t>. </a:t>
            </a:r>
          </a:p>
        </p:txBody>
      </p:sp>
    </p:spTree>
    <p:extLst>
      <p:ext uri="{BB962C8B-B14F-4D97-AF65-F5344CB8AC3E}">
        <p14:creationId xmlns:p14="http://schemas.microsoft.com/office/powerpoint/2010/main" val="4181180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2">
            <a:extLst>
              <a:ext uri="{FF2B5EF4-FFF2-40B4-BE49-F238E27FC236}">
                <a16:creationId xmlns:a16="http://schemas.microsoft.com/office/drawing/2014/main" id="{EEAD9C7D-5426-4FE1-A763-56139DD874F0}"/>
              </a:ext>
            </a:extLst>
          </p:cNvPr>
          <p:cNvSpPr>
            <a:spLocks noChangeShapeType="1"/>
          </p:cNvSpPr>
          <p:nvPr/>
        </p:nvSpPr>
        <p:spPr bwMode="auto">
          <a:xfrm>
            <a:off x="6400800" y="2743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
            <a:extLst>
              <a:ext uri="{FF2B5EF4-FFF2-40B4-BE49-F238E27FC236}">
                <a16:creationId xmlns:a16="http://schemas.microsoft.com/office/drawing/2014/main" id="{53D001DF-E391-48BB-B0E2-1E840160CE14}"/>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8">
            <a:extLst>
              <a:ext uri="{FF2B5EF4-FFF2-40B4-BE49-F238E27FC236}">
                <a16:creationId xmlns:a16="http://schemas.microsoft.com/office/drawing/2014/main" id="{87FC1E60-00FB-4055-BEA1-9AEE6BDCEA83}"/>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2">
            <a:extLst>
              <a:ext uri="{FF2B5EF4-FFF2-40B4-BE49-F238E27FC236}">
                <a16:creationId xmlns:a16="http://schemas.microsoft.com/office/drawing/2014/main" id="{9EFC502B-0077-47C6-AE3A-B1BC6686951A}"/>
              </a:ext>
            </a:extLst>
          </p:cNvPr>
          <p:cNvSpPr>
            <a:spLocks noChangeShapeType="1"/>
          </p:cNvSpPr>
          <p:nvPr/>
        </p:nvSpPr>
        <p:spPr bwMode="auto">
          <a:xfrm>
            <a:off x="8229600" y="28194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4">
            <a:extLst>
              <a:ext uri="{FF2B5EF4-FFF2-40B4-BE49-F238E27FC236}">
                <a16:creationId xmlns:a16="http://schemas.microsoft.com/office/drawing/2014/main" id="{0BBD7087-EEAF-42A1-9CD3-458F982A4F5C}"/>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5">
            <a:extLst>
              <a:ext uri="{FF2B5EF4-FFF2-40B4-BE49-F238E27FC236}">
                <a16:creationId xmlns:a16="http://schemas.microsoft.com/office/drawing/2014/main" id="{12A52CB4-C4D7-4ECC-B57F-4A3A3B2D81F7}"/>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a16="http://schemas.microsoft.com/office/drawing/2014/main" id="{714FDBEC-678C-49B3-BBF9-B20C9C263D51}"/>
              </a:ext>
            </a:extLst>
          </p:cNvPr>
          <p:cNvSpPr>
            <a:spLocks noChangeShapeType="1"/>
          </p:cNvSpPr>
          <p:nvPr/>
        </p:nvSpPr>
        <p:spPr bwMode="auto">
          <a:xfrm flipH="1">
            <a:off x="63246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5">
            <a:extLst>
              <a:ext uri="{FF2B5EF4-FFF2-40B4-BE49-F238E27FC236}">
                <a16:creationId xmlns:a16="http://schemas.microsoft.com/office/drawing/2014/main" id="{AD36E8CE-5D4F-4F71-BCA9-7C027D04D127}"/>
              </a:ext>
            </a:extLst>
          </p:cNvPr>
          <p:cNvSpPr>
            <a:spLocks noChangeShapeType="1"/>
          </p:cNvSpPr>
          <p:nvPr/>
        </p:nvSpPr>
        <p:spPr bwMode="auto">
          <a:xfrm>
            <a:off x="64008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6">
            <a:extLst>
              <a:ext uri="{FF2B5EF4-FFF2-40B4-BE49-F238E27FC236}">
                <a16:creationId xmlns:a16="http://schemas.microsoft.com/office/drawing/2014/main" id="{32F66375-958A-4F54-9E2A-53CF4D727B16}"/>
              </a:ext>
            </a:extLst>
          </p:cNvPr>
          <p:cNvSpPr>
            <a:spLocks noChangeShapeType="1"/>
          </p:cNvSpPr>
          <p:nvPr/>
        </p:nvSpPr>
        <p:spPr bwMode="auto">
          <a:xfrm flipV="1">
            <a:off x="6400800" y="18288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8">
            <a:extLst>
              <a:ext uri="{FF2B5EF4-FFF2-40B4-BE49-F238E27FC236}">
                <a16:creationId xmlns:a16="http://schemas.microsoft.com/office/drawing/2014/main" id="{47044921-C591-4DFC-9643-D7A6D00A463D}"/>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9">
            <a:extLst>
              <a:ext uri="{FF2B5EF4-FFF2-40B4-BE49-F238E27FC236}">
                <a16:creationId xmlns:a16="http://schemas.microsoft.com/office/drawing/2014/main" id="{F5C36EAF-6711-4AE3-892A-5E5673ABC618}"/>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0">
            <a:extLst>
              <a:ext uri="{FF2B5EF4-FFF2-40B4-BE49-F238E27FC236}">
                <a16:creationId xmlns:a16="http://schemas.microsoft.com/office/drawing/2014/main" id="{EC40D411-C2D6-46FD-85C8-B7D8504D4A32}"/>
              </a:ext>
            </a:extLst>
          </p:cNvPr>
          <p:cNvSpPr>
            <a:spLocks noChangeShapeType="1"/>
          </p:cNvSpPr>
          <p:nvPr/>
        </p:nvSpPr>
        <p:spPr bwMode="auto">
          <a:xfrm flipV="1">
            <a:off x="8229600" y="1905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chemeClr val="bg1">
                    <a:lumMod val="75000"/>
                  </a:schemeClr>
                </a:solidFill>
              </a:rPr>
              <a:t>Nerve fiber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Ganglion cell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Inner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Outer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t>External limiting membrane</a:t>
            </a:r>
          </a:p>
          <a:p>
            <a:pPr marL="669925" lvl="1" indent="-325438">
              <a:lnSpc>
                <a:spcPct val="85000"/>
              </a:lnSpc>
            </a:pPr>
            <a:r>
              <a:rPr lang="en-US" sz="2200" dirty="0"/>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57</a:t>
            </a:fld>
            <a:endParaRPr lang="en-US" altLang="en-US"/>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41">
            <a:extLst>
              <a:ext uri="{FF2B5EF4-FFF2-40B4-BE49-F238E27FC236}">
                <a16:creationId xmlns:a16="http://schemas.microsoft.com/office/drawing/2014/main" id="{C2F0EE55-393D-4BDD-99B5-8B7E7BC1A16F}"/>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
        <p:nvSpPr>
          <p:cNvPr id="34" name="Text Box 42">
            <a:extLst>
              <a:ext uri="{FF2B5EF4-FFF2-40B4-BE49-F238E27FC236}">
                <a16:creationId xmlns:a16="http://schemas.microsoft.com/office/drawing/2014/main" id="{43225D02-99E0-4855-9F6E-E0F9E86D6E36}"/>
              </a:ext>
            </a:extLst>
          </p:cNvPr>
          <p:cNvSpPr txBox="1">
            <a:spLocks noChangeArrowheads="1"/>
          </p:cNvSpPr>
          <p:nvPr/>
        </p:nvSpPr>
        <p:spPr bwMode="auto">
          <a:xfrm>
            <a:off x="2279650" y="112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To CNS</a:t>
            </a:r>
          </a:p>
        </p:txBody>
      </p:sp>
      <p:sp>
        <p:nvSpPr>
          <p:cNvPr id="35" name="Text Box 43">
            <a:extLst>
              <a:ext uri="{FF2B5EF4-FFF2-40B4-BE49-F238E27FC236}">
                <a16:creationId xmlns:a16="http://schemas.microsoft.com/office/drawing/2014/main" id="{1FC92A84-A9DC-454E-8B4F-FBB05D03C65F}"/>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6">
            <a:extLst>
              <a:ext uri="{FF2B5EF4-FFF2-40B4-BE49-F238E27FC236}">
                <a16:creationId xmlns:a16="http://schemas.microsoft.com/office/drawing/2014/main" id="{EBD15DC6-870D-4E69-BF09-94A031E7016A}"/>
              </a:ext>
            </a:extLst>
          </p:cNvPr>
          <p:cNvSpPr>
            <a:spLocks noChangeArrowheads="1"/>
          </p:cNvSpPr>
          <p:nvPr/>
        </p:nvSpPr>
        <p:spPr bwMode="auto">
          <a:xfrm>
            <a:off x="61722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 name="Group 9">
            <a:extLst>
              <a:ext uri="{FF2B5EF4-FFF2-40B4-BE49-F238E27FC236}">
                <a16:creationId xmlns:a16="http://schemas.microsoft.com/office/drawing/2014/main" id="{757B386B-9D21-4FF5-979F-772FFC787694}"/>
              </a:ext>
            </a:extLst>
          </p:cNvPr>
          <p:cNvGrpSpPr>
            <a:grpSpLocks/>
          </p:cNvGrpSpPr>
          <p:nvPr/>
        </p:nvGrpSpPr>
        <p:grpSpPr bwMode="auto">
          <a:xfrm flipH="1" flipV="1">
            <a:off x="6324600" y="2590800"/>
            <a:ext cx="152400" cy="152400"/>
            <a:chOff x="4080" y="2640"/>
            <a:chExt cx="96" cy="96"/>
          </a:xfrm>
        </p:grpSpPr>
        <p:sp>
          <p:nvSpPr>
            <p:cNvPr id="52" name="Line 10">
              <a:extLst>
                <a:ext uri="{FF2B5EF4-FFF2-40B4-BE49-F238E27FC236}">
                  <a16:creationId xmlns:a16="http://schemas.microsoft.com/office/drawing/2014/main" id="{7C9C85A9-3D25-432D-8E07-9777EEACBB2A}"/>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1">
              <a:extLst>
                <a:ext uri="{FF2B5EF4-FFF2-40B4-BE49-F238E27FC236}">
                  <a16:creationId xmlns:a16="http://schemas.microsoft.com/office/drawing/2014/main" id="{104A54CF-2C33-493E-86AC-5DB82CDA6452}"/>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 name="AutoShape 13">
            <a:extLst>
              <a:ext uri="{FF2B5EF4-FFF2-40B4-BE49-F238E27FC236}">
                <a16:creationId xmlns:a16="http://schemas.microsoft.com/office/drawing/2014/main" id="{EC3620C2-20AA-448E-882D-ACBB46D36AB9}"/>
              </a:ext>
            </a:extLst>
          </p:cNvPr>
          <p:cNvSpPr>
            <a:spLocks noChangeArrowheads="1"/>
          </p:cNvSpPr>
          <p:nvPr/>
        </p:nvSpPr>
        <p:spPr bwMode="auto">
          <a:xfrm>
            <a:off x="80010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6">
            <a:extLst>
              <a:ext uri="{FF2B5EF4-FFF2-40B4-BE49-F238E27FC236}">
                <a16:creationId xmlns:a16="http://schemas.microsoft.com/office/drawing/2014/main" id="{DD8451F0-6B54-4B53-9587-39514538254A}"/>
              </a:ext>
            </a:extLst>
          </p:cNvPr>
          <p:cNvGrpSpPr>
            <a:grpSpLocks/>
          </p:cNvGrpSpPr>
          <p:nvPr/>
        </p:nvGrpSpPr>
        <p:grpSpPr bwMode="auto">
          <a:xfrm flipH="1" flipV="1">
            <a:off x="8153400" y="2667000"/>
            <a:ext cx="152400" cy="152400"/>
            <a:chOff x="4080" y="2640"/>
            <a:chExt cx="96" cy="96"/>
          </a:xfrm>
        </p:grpSpPr>
        <p:sp>
          <p:nvSpPr>
            <p:cNvPr id="56" name="Line 17">
              <a:extLst>
                <a:ext uri="{FF2B5EF4-FFF2-40B4-BE49-F238E27FC236}">
                  <a16:creationId xmlns:a16="http://schemas.microsoft.com/office/drawing/2014/main" id="{83949110-385D-4216-A8F5-F321424E4334}"/>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8">
              <a:extLst>
                <a:ext uri="{FF2B5EF4-FFF2-40B4-BE49-F238E27FC236}">
                  <a16:creationId xmlns:a16="http://schemas.microsoft.com/office/drawing/2014/main" id="{CE58C582-C334-44FF-9391-E996ED1EDD9A}"/>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28">
            <a:extLst>
              <a:ext uri="{FF2B5EF4-FFF2-40B4-BE49-F238E27FC236}">
                <a16:creationId xmlns:a16="http://schemas.microsoft.com/office/drawing/2014/main" id="{9457345D-3F57-4FA1-B120-57EF57B6A9F5}"/>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9">
            <a:extLst>
              <a:ext uri="{FF2B5EF4-FFF2-40B4-BE49-F238E27FC236}">
                <a16:creationId xmlns:a16="http://schemas.microsoft.com/office/drawing/2014/main" id="{1E10955B-0852-4BF8-A257-DC03BFA9B000}"/>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40">
            <a:extLst>
              <a:ext uri="{FF2B5EF4-FFF2-40B4-BE49-F238E27FC236}">
                <a16:creationId xmlns:a16="http://schemas.microsoft.com/office/drawing/2014/main" id="{27D1B225-D69D-4AA0-94B2-C718142F9DF2}"/>
              </a:ext>
            </a:extLst>
          </p:cNvPr>
          <p:cNvSpPr txBox="1">
            <a:spLocks noChangeArrowheads="1"/>
          </p:cNvSpPr>
          <p:nvPr/>
        </p:nvSpPr>
        <p:spPr bwMode="auto">
          <a:xfrm>
            <a:off x="6842638" y="3276600"/>
            <a:ext cx="1010212"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Bipolar cells</a:t>
            </a:r>
          </a:p>
          <a:p>
            <a:pPr algn="ctr">
              <a:lnSpc>
                <a:spcPts val="1300"/>
              </a:lnSpc>
            </a:pPr>
            <a:r>
              <a:rPr lang="en-US" sz="1200" dirty="0"/>
              <a:t>(in INL)</a:t>
            </a:r>
          </a:p>
        </p:txBody>
      </p:sp>
      <p:sp>
        <p:nvSpPr>
          <p:cNvPr id="67" name="Text Box 43">
            <a:extLst>
              <a:ext uri="{FF2B5EF4-FFF2-40B4-BE49-F238E27FC236}">
                <a16:creationId xmlns:a16="http://schemas.microsoft.com/office/drawing/2014/main" id="{E8CCFDE7-49E5-45AF-87F0-6E5C2572BD1A}"/>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69" name="Text Box 43">
            <a:extLst>
              <a:ext uri="{FF2B5EF4-FFF2-40B4-BE49-F238E27FC236}">
                <a16:creationId xmlns:a16="http://schemas.microsoft.com/office/drawing/2014/main" id="{27B461B3-1E1D-4AF7-BBBD-D40716A9FF46}"/>
              </a:ext>
            </a:extLst>
          </p:cNvPr>
          <p:cNvSpPr txBox="1">
            <a:spLocks noChangeArrowheads="1"/>
          </p:cNvSpPr>
          <p:nvPr/>
        </p:nvSpPr>
        <p:spPr bwMode="auto">
          <a:xfrm>
            <a:off x="6622707" y="2847201"/>
            <a:ext cx="139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axons</a:t>
            </a:r>
          </a:p>
        </p:txBody>
      </p:sp>
      <p:sp>
        <p:nvSpPr>
          <p:cNvPr id="70" name="Text Box 43">
            <a:extLst>
              <a:ext uri="{FF2B5EF4-FFF2-40B4-BE49-F238E27FC236}">
                <a16:creationId xmlns:a16="http://schemas.microsoft.com/office/drawing/2014/main" id="{E3550B69-82D8-451D-85C6-FC9D033B53B3}"/>
              </a:ext>
            </a:extLst>
          </p:cNvPr>
          <p:cNvSpPr txBox="1">
            <a:spLocks noChangeArrowheads="1"/>
          </p:cNvSpPr>
          <p:nvPr/>
        </p:nvSpPr>
        <p:spPr bwMode="auto">
          <a:xfrm>
            <a:off x="6518795" y="3685401"/>
            <a:ext cx="1611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dendrites</a:t>
            </a:r>
          </a:p>
        </p:txBody>
      </p:sp>
      <p:sp>
        <p:nvSpPr>
          <p:cNvPr id="46" name="Text Box 43">
            <a:extLst>
              <a:ext uri="{FF2B5EF4-FFF2-40B4-BE49-F238E27FC236}">
                <a16:creationId xmlns:a16="http://schemas.microsoft.com/office/drawing/2014/main" id="{40325D93-2931-4B17-8392-685EF05A454F}"/>
              </a:ext>
            </a:extLst>
          </p:cNvPr>
          <p:cNvSpPr txBox="1">
            <a:spLocks noChangeArrowheads="1"/>
          </p:cNvSpPr>
          <p:nvPr/>
        </p:nvSpPr>
        <p:spPr bwMode="auto">
          <a:xfrm>
            <a:off x="6441457" y="2057400"/>
            <a:ext cx="175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dendrites</a:t>
            </a:r>
          </a:p>
        </p:txBody>
      </p:sp>
      <p:sp>
        <p:nvSpPr>
          <p:cNvPr id="47" name="Right Brace 46">
            <a:extLst>
              <a:ext uri="{FF2B5EF4-FFF2-40B4-BE49-F238E27FC236}">
                <a16:creationId xmlns:a16="http://schemas.microsoft.com/office/drawing/2014/main" id="{19C9E847-BA27-495B-8118-D832C464D1E6}"/>
              </a:ext>
            </a:extLst>
          </p:cNvPr>
          <p:cNvSpPr/>
          <p:nvPr/>
        </p:nvSpPr>
        <p:spPr>
          <a:xfrm>
            <a:off x="66167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AE361E32-D79C-451E-81CD-A1E7746FD9BF}"/>
              </a:ext>
            </a:extLst>
          </p:cNvPr>
          <p:cNvSpPr/>
          <p:nvPr/>
        </p:nvSpPr>
        <p:spPr>
          <a:xfrm rot="10800000">
            <a:off x="78359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9824D189-AB10-4F75-9C3E-469E6C4E9D04}"/>
              </a:ext>
            </a:extLst>
          </p:cNvPr>
          <p:cNvSpPr txBox="1"/>
          <p:nvPr/>
        </p:nvSpPr>
        <p:spPr>
          <a:xfrm>
            <a:off x="6957639" y="2338685"/>
            <a:ext cx="662361" cy="461665"/>
          </a:xfrm>
          <a:prstGeom prst="rect">
            <a:avLst/>
          </a:prstGeom>
          <a:noFill/>
        </p:spPr>
        <p:txBody>
          <a:bodyPr wrap="none" rtlCol="0">
            <a:spAutoFit/>
          </a:bodyPr>
          <a:lstStyle/>
          <a:p>
            <a:r>
              <a:rPr lang="en-US" sz="2400" b="1" i="1" dirty="0">
                <a:solidFill>
                  <a:srgbClr val="00CC00"/>
                </a:solidFill>
              </a:rPr>
              <a:t>IPL</a:t>
            </a:r>
          </a:p>
        </p:txBody>
      </p:sp>
      <p:sp>
        <p:nvSpPr>
          <p:cNvPr id="72" name="Line 2">
            <a:extLst>
              <a:ext uri="{FF2B5EF4-FFF2-40B4-BE49-F238E27FC236}">
                <a16:creationId xmlns:a16="http://schemas.microsoft.com/office/drawing/2014/main" id="{DBD769E3-B8FD-4C5A-826E-8CBB31D03F48}"/>
              </a:ext>
            </a:extLst>
          </p:cNvPr>
          <p:cNvSpPr>
            <a:spLocks noChangeShapeType="1"/>
          </p:cNvSpPr>
          <p:nvPr/>
        </p:nvSpPr>
        <p:spPr bwMode="auto">
          <a:xfrm>
            <a:off x="64008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2">
            <a:extLst>
              <a:ext uri="{FF2B5EF4-FFF2-40B4-BE49-F238E27FC236}">
                <a16:creationId xmlns:a16="http://schemas.microsoft.com/office/drawing/2014/main" id="{DE838E79-24FF-4463-BA69-5A244C27BE48}"/>
              </a:ext>
            </a:extLst>
          </p:cNvPr>
          <p:cNvSpPr>
            <a:spLocks noChangeShapeType="1"/>
          </p:cNvSpPr>
          <p:nvPr/>
        </p:nvSpPr>
        <p:spPr bwMode="auto">
          <a:xfrm>
            <a:off x="82296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9">
            <a:extLst>
              <a:ext uri="{FF2B5EF4-FFF2-40B4-BE49-F238E27FC236}">
                <a16:creationId xmlns:a16="http://schemas.microsoft.com/office/drawing/2014/main" id="{41ACA39D-6861-4F37-BC88-B79CA1C58792}"/>
              </a:ext>
            </a:extLst>
          </p:cNvPr>
          <p:cNvSpPr>
            <a:spLocks noChangeShapeType="1"/>
          </p:cNvSpPr>
          <p:nvPr/>
        </p:nvSpPr>
        <p:spPr bwMode="auto">
          <a:xfrm>
            <a:off x="6400800" y="4959004"/>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7">
            <a:extLst>
              <a:ext uri="{FF2B5EF4-FFF2-40B4-BE49-F238E27FC236}">
                <a16:creationId xmlns:a16="http://schemas.microsoft.com/office/drawing/2014/main" id="{F471B1B8-BB0A-40E5-BF0D-93D8D04D4B39}"/>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8">
            <a:extLst>
              <a:ext uri="{FF2B5EF4-FFF2-40B4-BE49-F238E27FC236}">
                <a16:creationId xmlns:a16="http://schemas.microsoft.com/office/drawing/2014/main" id="{3E1B36BC-2BBD-40B5-8787-81397732BBDA}"/>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4">
            <a:extLst>
              <a:ext uri="{FF2B5EF4-FFF2-40B4-BE49-F238E27FC236}">
                <a16:creationId xmlns:a16="http://schemas.microsoft.com/office/drawing/2014/main" id="{6830C818-930B-40F1-A52B-88762059B4B2}"/>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15">
            <a:extLst>
              <a:ext uri="{FF2B5EF4-FFF2-40B4-BE49-F238E27FC236}">
                <a16:creationId xmlns:a16="http://schemas.microsoft.com/office/drawing/2014/main" id="{4F5B9AF6-32A0-4B93-A28A-AE7CF1F5961C}"/>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 name="Group 20">
            <a:extLst>
              <a:ext uri="{FF2B5EF4-FFF2-40B4-BE49-F238E27FC236}">
                <a16:creationId xmlns:a16="http://schemas.microsoft.com/office/drawing/2014/main" id="{6057E479-562B-45BD-94F7-74DFF4252EBC}"/>
              </a:ext>
            </a:extLst>
          </p:cNvPr>
          <p:cNvGrpSpPr>
            <a:grpSpLocks/>
          </p:cNvGrpSpPr>
          <p:nvPr/>
        </p:nvGrpSpPr>
        <p:grpSpPr bwMode="auto">
          <a:xfrm flipH="1" flipV="1">
            <a:off x="6324600" y="4267200"/>
            <a:ext cx="152400" cy="152400"/>
            <a:chOff x="4080" y="2640"/>
            <a:chExt cx="96" cy="96"/>
          </a:xfrm>
        </p:grpSpPr>
        <p:sp>
          <p:nvSpPr>
            <p:cNvPr id="80" name="Line 21">
              <a:extLst>
                <a:ext uri="{FF2B5EF4-FFF2-40B4-BE49-F238E27FC236}">
                  <a16:creationId xmlns:a16="http://schemas.microsoft.com/office/drawing/2014/main" id="{F514F377-E6E2-4633-A3F7-958EB81CCAC8}"/>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2">
              <a:extLst>
                <a:ext uri="{FF2B5EF4-FFF2-40B4-BE49-F238E27FC236}">
                  <a16:creationId xmlns:a16="http://schemas.microsoft.com/office/drawing/2014/main" id="{31B6FC80-C265-4551-83D1-938059392B66}"/>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 name="Line 34">
            <a:extLst>
              <a:ext uri="{FF2B5EF4-FFF2-40B4-BE49-F238E27FC236}">
                <a16:creationId xmlns:a16="http://schemas.microsoft.com/office/drawing/2014/main" id="{C8C2FB7E-2C6C-473B-9E52-A5FC16208A3D}"/>
              </a:ext>
            </a:extLst>
          </p:cNvPr>
          <p:cNvSpPr>
            <a:spLocks noChangeShapeType="1"/>
          </p:cNvSpPr>
          <p:nvPr/>
        </p:nvSpPr>
        <p:spPr bwMode="auto">
          <a:xfrm>
            <a:off x="8229600" y="5011392"/>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 name="Group 35">
            <a:extLst>
              <a:ext uri="{FF2B5EF4-FFF2-40B4-BE49-F238E27FC236}">
                <a16:creationId xmlns:a16="http://schemas.microsoft.com/office/drawing/2014/main" id="{27F68477-9BD3-4C9C-8DAC-D3913898771F}"/>
              </a:ext>
            </a:extLst>
          </p:cNvPr>
          <p:cNvGrpSpPr>
            <a:grpSpLocks/>
          </p:cNvGrpSpPr>
          <p:nvPr/>
        </p:nvGrpSpPr>
        <p:grpSpPr bwMode="auto">
          <a:xfrm flipH="1" flipV="1">
            <a:off x="8153400" y="4319588"/>
            <a:ext cx="152400" cy="152400"/>
            <a:chOff x="4080" y="2640"/>
            <a:chExt cx="96" cy="96"/>
          </a:xfrm>
        </p:grpSpPr>
        <p:sp>
          <p:nvSpPr>
            <p:cNvPr id="84" name="Line 36">
              <a:extLst>
                <a:ext uri="{FF2B5EF4-FFF2-40B4-BE49-F238E27FC236}">
                  <a16:creationId xmlns:a16="http://schemas.microsoft.com/office/drawing/2014/main" id="{B6E8DFAB-C02F-4897-A294-DD1863839629}"/>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7">
              <a:extLst>
                <a:ext uri="{FF2B5EF4-FFF2-40B4-BE49-F238E27FC236}">
                  <a16:creationId xmlns:a16="http://schemas.microsoft.com/office/drawing/2014/main" id="{6B88EC2A-3A68-4C22-B3CB-BF66179BCA2B}"/>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Star: 7 Points 85">
            <a:extLst>
              <a:ext uri="{FF2B5EF4-FFF2-40B4-BE49-F238E27FC236}">
                <a16:creationId xmlns:a16="http://schemas.microsoft.com/office/drawing/2014/main" id="{565EA2A6-FA82-41E1-8702-BC24DE397673}"/>
              </a:ext>
            </a:extLst>
          </p:cNvPr>
          <p:cNvSpPr/>
          <p:nvPr/>
        </p:nvSpPr>
        <p:spPr>
          <a:xfrm>
            <a:off x="6248399" y="4883772"/>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tar: 7 Points 86">
            <a:extLst>
              <a:ext uri="{FF2B5EF4-FFF2-40B4-BE49-F238E27FC236}">
                <a16:creationId xmlns:a16="http://schemas.microsoft.com/office/drawing/2014/main" id="{D0908665-6258-4BCB-B167-A078BD986A00}"/>
              </a:ext>
            </a:extLst>
          </p:cNvPr>
          <p:cNvSpPr/>
          <p:nvPr/>
        </p:nvSpPr>
        <p:spPr>
          <a:xfrm>
            <a:off x="8077200" y="4876800"/>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Box 39">
            <a:extLst>
              <a:ext uri="{FF2B5EF4-FFF2-40B4-BE49-F238E27FC236}">
                <a16:creationId xmlns:a16="http://schemas.microsoft.com/office/drawing/2014/main" id="{3320B269-97A7-4D8A-92EF-6CA4C9332F61}"/>
              </a:ext>
            </a:extLst>
          </p:cNvPr>
          <p:cNvSpPr txBox="1">
            <a:spLocks noChangeArrowheads="1"/>
          </p:cNvSpPr>
          <p:nvPr/>
        </p:nvSpPr>
        <p:spPr bwMode="auto">
          <a:xfrm>
            <a:off x="6551988" y="4800600"/>
            <a:ext cx="153118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Photoreceptors</a:t>
            </a:r>
          </a:p>
          <a:p>
            <a:pPr algn="ctr">
              <a:lnSpc>
                <a:spcPts val="1300"/>
              </a:lnSpc>
            </a:pPr>
            <a:r>
              <a:rPr lang="en-US" sz="1200" dirty="0"/>
              <a:t>(cell bodies in ONL)</a:t>
            </a:r>
          </a:p>
        </p:txBody>
      </p:sp>
      <p:pic>
        <p:nvPicPr>
          <p:cNvPr id="89" name="Picture 23" descr="MCED00213_0000[1]">
            <a:extLst>
              <a:ext uri="{FF2B5EF4-FFF2-40B4-BE49-F238E27FC236}">
                <a16:creationId xmlns:a16="http://schemas.microsoft.com/office/drawing/2014/main" id="{EBCE6908-4CD6-49E3-932E-AB3B8061CB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248400" y="5492404"/>
            <a:ext cx="355600" cy="328613"/>
          </a:xfrm>
          <a:prstGeom prst="rect">
            <a:avLst/>
          </a:prstGeom>
          <a:noFill/>
          <a:extLst>
            <a:ext uri="{909E8E84-426E-40DD-AFC4-6F175D3DCCD1}">
              <a14:hiddenFill xmlns:a14="http://schemas.microsoft.com/office/drawing/2010/main">
                <a:solidFill>
                  <a:srgbClr val="FFFFFF"/>
                </a:solidFill>
              </a14:hiddenFill>
            </a:ext>
          </a:extLst>
        </p:spPr>
      </p:pic>
      <p:sp>
        <p:nvSpPr>
          <p:cNvPr id="90" name="Cylinder 89">
            <a:extLst>
              <a:ext uri="{FF2B5EF4-FFF2-40B4-BE49-F238E27FC236}">
                <a16:creationId xmlns:a16="http://schemas.microsoft.com/office/drawing/2014/main" id="{BFB73A70-645C-4D38-A5A2-40AFEA356C87}"/>
              </a:ext>
            </a:extLst>
          </p:cNvPr>
          <p:cNvSpPr/>
          <p:nvPr/>
        </p:nvSpPr>
        <p:spPr>
          <a:xfrm>
            <a:off x="8123582" y="5486400"/>
            <a:ext cx="222509" cy="457200"/>
          </a:xfrm>
          <a:prstGeom prst="can">
            <a:avLst/>
          </a:prstGeom>
          <a:solidFill>
            <a:srgbClr val="92ECEE"/>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F28D4E5F-EBD6-4E25-8961-265FE5C7DBB4}"/>
              </a:ext>
            </a:extLst>
          </p:cNvPr>
          <p:cNvSpPr/>
          <p:nvPr/>
        </p:nvSpPr>
        <p:spPr>
          <a:xfrm>
            <a:off x="63246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17230335-0E8B-4339-A15F-07C4D5078829}"/>
              </a:ext>
            </a:extLst>
          </p:cNvPr>
          <p:cNvSpPr/>
          <p:nvPr/>
        </p:nvSpPr>
        <p:spPr>
          <a:xfrm>
            <a:off x="81534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ight Brace 92">
            <a:extLst>
              <a:ext uri="{FF2B5EF4-FFF2-40B4-BE49-F238E27FC236}">
                <a16:creationId xmlns:a16="http://schemas.microsoft.com/office/drawing/2014/main" id="{6E61CD98-0022-4BBF-AB93-4651C424F314}"/>
              </a:ext>
            </a:extLst>
          </p:cNvPr>
          <p:cNvSpPr/>
          <p:nvPr/>
        </p:nvSpPr>
        <p:spPr>
          <a:xfrm>
            <a:off x="66294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ight Brace 93">
            <a:extLst>
              <a:ext uri="{FF2B5EF4-FFF2-40B4-BE49-F238E27FC236}">
                <a16:creationId xmlns:a16="http://schemas.microsoft.com/office/drawing/2014/main" id="{6DED8E5C-43B1-42EA-A593-19E5A2C0E593}"/>
              </a:ext>
            </a:extLst>
          </p:cNvPr>
          <p:cNvSpPr/>
          <p:nvPr/>
        </p:nvSpPr>
        <p:spPr>
          <a:xfrm rot="10800000">
            <a:off x="78486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5E66DD70-5129-4F3A-AE5D-7A450AB032F8}"/>
              </a:ext>
            </a:extLst>
          </p:cNvPr>
          <p:cNvSpPr txBox="1"/>
          <p:nvPr/>
        </p:nvSpPr>
        <p:spPr>
          <a:xfrm>
            <a:off x="6893394" y="4042886"/>
            <a:ext cx="816250" cy="461665"/>
          </a:xfrm>
          <a:prstGeom prst="rect">
            <a:avLst/>
          </a:prstGeom>
          <a:noFill/>
        </p:spPr>
        <p:txBody>
          <a:bodyPr wrap="none" rtlCol="0">
            <a:spAutoFit/>
          </a:bodyPr>
          <a:lstStyle/>
          <a:p>
            <a:pPr algn="ctr"/>
            <a:r>
              <a:rPr lang="en-US" sz="2400" b="1" i="1" dirty="0">
                <a:solidFill>
                  <a:srgbClr val="00CC00"/>
                </a:solidFill>
              </a:rPr>
              <a:t>OPL</a:t>
            </a:r>
          </a:p>
        </p:txBody>
      </p:sp>
      <p:sp>
        <p:nvSpPr>
          <p:cNvPr id="96" name="Text Box 43">
            <a:extLst>
              <a:ext uri="{FF2B5EF4-FFF2-40B4-BE49-F238E27FC236}">
                <a16:creationId xmlns:a16="http://schemas.microsoft.com/office/drawing/2014/main" id="{9A180ED7-F100-4938-9F7A-128ED3BD3452}"/>
              </a:ext>
            </a:extLst>
          </p:cNvPr>
          <p:cNvSpPr txBox="1">
            <a:spLocks noChangeArrowheads="1"/>
          </p:cNvSpPr>
          <p:nvPr/>
        </p:nvSpPr>
        <p:spPr bwMode="auto">
          <a:xfrm>
            <a:off x="6922550" y="4523601"/>
            <a:ext cx="849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PR axons</a:t>
            </a:r>
          </a:p>
        </p:txBody>
      </p:sp>
      <p:sp>
        <p:nvSpPr>
          <p:cNvPr id="4" name="Frame 3">
            <a:extLst>
              <a:ext uri="{FF2B5EF4-FFF2-40B4-BE49-F238E27FC236}">
                <a16:creationId xmlns:a16="http://schemas.microsoft.com/office/drawing/2014/main" id="{6A4A6E9E-F24C-4FB2-AD11-F30BF626345F}"/>
              </a:ext>
            </a:extLst>
          </p:cNvPr>
          <p:cNvSpPr/>
          <p:nvPr/>
        </p:nvSpPr>
        <p:spPr>
          <a:xfrm>
            <a:off x="533402" y="3761602"/>
            <a:ext cx="5707873" cy="114225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TextBox 96">
            <a:extLst>
              <a:ext uri="{FF2B5EF4-FFF2-40B4-BE49-F238E27FC236}">
                <a16:creationId xmlns:a16="http://schemas.microsoft.com/office/drawing/2014/main" id="{35C095F8-71F4-40F8-9BEE-01ECC5EBEB23}"/>
              </a:ext>
            </a:extLst>
          </p:cNvPr>
          <p:cNvSpPr txBox="1"/>
          <p:nvPr/>
        </p:nvSpPr>
        <p:spPr>
          <a:xfrm>
            <a:off x="798051" y="5123816"/>
            <a:ext cx="5030566" cy="707886"/>
          </a:xfrm>
          <a:prstGeom prst="rect">
            <a:avLst/>
          </a:prstGeom>
          <a:solidFill>
            <a:srgbClr val="00B0F0"/>
          </a:solidFill>
        </p:spPr>
        <p:txBody>
          <a:bodyPr wrap="square" rtlCol="0">
            <a:spAutoFit/>
          </a:bodyPr>
          <a:lstStyle/>
          <a:p>
            <a:r>
              <a:rPr lang="en-US" sz="2000" dirty="0">
                <a:solidFill>
                  <a:schemeClr val="bg1"/>
                </a:solidFill>
              </a:rPr>
              <a:t>(We’ve already covered at length the ELM, as well as the PR inner and outer segs)</a:t>
            </a:r>
          </a:p>
        </p:txBody>
      </p:sp>
    </p:spTree>
    <p:extLst>
      <p:ext uri="{BB962C8B-B14F-4D97-AF65-F5344CB8AC3E}">
        <p14:creationId xmlns:p14="http://schemas.microsoft.com/office/powerpoint/2010/main" val="3125489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2">
            <a:extLst>
              <a:ext uri="{FF2B5EF4-FFF2-40B4-BE49-F238E27FC236}">
                <a16:creationId xmlns:a16="http://schemas.microsoft.com/office/drawing/2014/main" id="{EEAD9C7D-5426-4FE1-A763-56139DD874F0}"/>
              </a:ext>
            </a:extLst>
          </p:cNvPr>
          <p:cNvSpPr>
            <a:spLocks noChangeShapeType="1"/>
          </p:cNvSpPr>
          <p:nvPr/>
        </p:nvSpPr>
        <p:spPr bwMode="auto">
          <a:xfrm>
            <a:off x="6400800" y="2743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
            <a:extLst>
              <a:ext uri="{FF2B5EF4-FFF2-40B4-BE49-F238E27FC236}">
                <a16:creationId xmlns:a16="http://schemas.microsoft.com/office/drawing/2014/main" id="{53D001DF-E391-48BB-B0E2-1E840160CE14}"/>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8">
            <a:extLst>
              <a:ext uri="{FF2B5EF4-FFF2-40B4-BE49-F238E27FC236}">
                <a16:creationId xmlns:a16="http://schemas.microsoft.com/office/drawing/2014/main" id="{87FC1E60-00FB-4055-BEA1-9AEE6BDCEA83}"/>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2">
            <a:extLst>
              <a:ext uri="{FF2B5EF4-FFF2-40B4-BE49-F238E27FC236}">
                <a16:creationId xmlns:a16="http://schemas.microsoft.com/office/drawing/2014/main" id="{9EFC502B-0077-47C6-AE3A-B1BC6686951A}"/>
              </a:ext>
            </a:extLst>
          </p:cNvPr>
          <p:cNvSpPr>
            <a:spLocks noChangeShapeType="1"/>
          </p:cNvSpPr>
          <p:nvPr/>
        </p:nvSpPr>
        <p:spPr bwMode="auto">
          <a:xfrm>
            <a:off x="8229600" y="28194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4">
            <a:extLst>
              <a:ext uri="{FF2B5EF4-FFF2-40B4-BE49-F238E27FC236}">
                <a16:creationId xmlns:a16="http://schemas.microsoft.com/office/drawing/2014/main" id="{0BBD7087-EEAF-42A1-9CD3-458F982A4F5C}"/>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5">
            <a:extLst>
              <a:ext uri="{FF2B5EF4-FFF2-40B4-BE49-F238E27FC236}">
                <a16:creationId xmlns:a16="http://schemas.microsoft.com/office/drawing/2014/main" id="{12A52CB4-C4D7-4ECC-B57F-4A3A3B2D81F7}"/>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a16="http://schemas.microsoft.com/office/drawing/2014/main" id="{714FDBEC-678C-49B3-BBF9-B20C9C263D51}"/>
              </a:ext>
            </a:extLst>
          </p:cNvPr>
          <p:cNvSpPr>
            <a:spLocks noChangeShapeType="1"/>
          </p:cNvSpPr>
          <p:nvPr/>
        </p:nvSpPr>
        <p:spPr bwMode="auto">
          <a:xfrm flipH="1">
            <a:off x="63246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5">
            <a:extLst>
              <a:ext uri="{FF2B5EF4-FFF2-40B4-BE49-F238E27FC236}">
                <a16:creationId xmlns:a16="http://schemas.microsoft.com/office/drawing/2014/main" id="{AD36E8CE-5D4F-4F71-BCA9-7C027D04D127}"/>
              </a:ext>
            </a:extLst>
          </p:cNvPr>
          <p:cNvSpPr>
            <a:spLocks noChangeShapeType="1"/>
          </p:cNvSpPr>
          <p:nvPr/>
        </p:nvSpPr>
        <p:spPr bwMode="auto">
          <a:xfrm>
            <a:off x="64008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6">
            <a:extLst>
              <a:ext uri="{FF2B5EF4-FFF2-40B4-BE49-F238E27FC236}">
                <a16:creationId xmlns:a16="http://schemas.microsoft.com/office/drawing/2014/main" id="{32F66375-958A-4F54-9E2A-53CF4D727B16}"/>
              </a:ext>
            </a:extLst>
          </p:cNvPr>
          <p:cNvSpPr>
            <a:spLocks noChangeShapeType="1"/>
          </p:cNvSpPr>
          <p:nvPr/>
        </p:nvSpPr>
        <p:spPr bwMode="auto">
          <a:xfrm flipV="1">
            <a:off x="6400800" y="18288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8">
            <a:extLst>
              <a:ext uri="{FF2B5EF4-FFF2-40B4-BE49-F238E27FC236}">
                <a16:creationId xmlns:a16="http://schemas.microsoft.com/office/drawing/2014/main" id="{47044921-C591-4DFC-9643-D7A6D00A463D}"/>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9">
            <a:extLst>
              <a:ext uri="{FF2B5EF4-FFF2-40B4-BE49-F238E27FC236}">
                <a16:creationId xmlns:a16="http://schemas.microsoft.com/office/drawing/2014/main" id="{F5C36EAF-6711-4AE3-892A-5E5673ABC618}"/>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0">
            <a:extLst>
              <a:ext uri="{FF2B5EF4-FFF2-40B4-BE49-F238E27FC236}">
                <a16:creationId xmlns:a16="http://schemas.microsoft.com/office/drawing/2014/main" id="{EC40D411-C2D6-46FD-85C8-B7D8504D4A32}"/>
              </a:ext>
            </a:extLst>
          </p:cNvPr>
          <p:cNvSpPr>
            <a:spLocks noChangeShapeType="1"/>
          </p:cNvSpPr>
          <p:nvPr/>
        </p:nvSpPr>
        <p:spPr bwMode="auto">
          <a:xfrm flipV="1">
            <a:off x="8229600" y="1905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chemeClr val="bg1">
                    <a:lumMod val="75000"/>
                  </a:schemeClr>
                </a:solidFill>
              </a:rPr>
              <a:t>Nerve fiber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Ganglion cell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Inner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Outer </a:t>
            </a:r>
            <a:r>
              <a:rPr lang="en-US" sz="2200" dirty="0" err="1">
                <a:solidFill>
                  <a:schemeClr val="bg1">
                    <a:lumMod val="75000"/>
                  </a:schemeClr>
                </a:solidFill>
              </a:rPr>
              <a:t>plexiform</a:t>
            </a:r>
            <a:r>
              <a:rPr lang="en-US" sz="2200" dirty="0">
                <a:solidFill>
                  <a:schemeClr val="bg1">
                    <a:lumMod val="75000"/>
                  </a:schemeClr>
                </a:solidFill>
              </a:rPr>
              <a:t> layer         </a:t>
            </a:r>
            <a:r>
              <a:rPr lang="en-US" sz="2200" b="1" dirty="0">
                <a:solidFill>
                  <a:schemeClr val="bg1">
                    <a:lumMod val="75000"/>
                  </a:schemeClr>
                </a:solidFill>
              </a:rPr>
              <a:t>Processes</a:t>
            </a:r>
          </a:p>
          <a:p>
            <a:pPr marL="669925" lvl="1" indent="-325438">
              <a:lnSpc>
                <a:spcPct val="85000"/>
              </a:lnSpc>
            </a:pPr>
            <a:r>
              <a:rPr lang="en-US" sz="2200" dirty="0">
                <a:solidFill>
                  <a:schemeClr val="bg1">
                    <a:lumMod val="75000"/>
                  </a:schemeClr>
                </a:solidFill>
              </a:rPr>
              <a:t>Outer nuclear layer            </a:t>
            </a:r>
            <a:r>
              <a:rPr lang="en-US" sz="2200" b="1" dirty="0">
                <a:solidFill>
                  <a:schemeClr val="bg1">
                    <a:lumMod val="75000"/>
                  </a:schemeClr>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t>RPE</a:t>
            </a:r>
          </a:p>
          <a:p>
            <a:pPr>
              <a:lnSpc>
                <a:spcPct val="85000"/>
              </a:lnSpc>
            </a:pPr>
            <a:r>
              <a:rPr lang="en-US" sz="2600" b="1" dirty="0"/>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58</a:t>
            </a:fld>
            <a:endParaRPr lang="en-US" altLang="en-US"/>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41">
            <a:extLst>
              <a:ext uri="{FF2B5EF4-FFF2-40B4-BE49-F238E27FC236}">
                <a16:creationId xmlns:a16="http://schemas.microsoft.com/office/drawing/2014/main" id="{C2F0EE55-393D-4BDD-99B5-8B7E7BC1A16F}"/>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
        <p:nvSpPr>
          <p:cNvPr id="34" name="Text Box 42">
            <a:extLst>
              <a:ext uri="{FF2B5EF4-FFF2-40B4-BE49-F238E27FC236}">
                <a16:creationId xmlns:a16="http://schemas.microsoft.com/office/drawing/2014/main" id="{43225D02-99E0-4855-9F6E-E0F9E86D6E36}"/>
              </a:ext>
            </a:extLst>
          </p:cNvPr>
          <p:cNvSpPr txBox="1">
            <a:spLocks noChangeArrowheads="1"/>
          </p:cNvSpPr>
          <p:nvPr/>
        </p:nvSpPr>
        <p:spPr bwMode="auto">
          <a:xfrm>
            <a:off x="2279650" y="112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To CNS</a:t>
            </a:r>
          </a:p>
        </p:txBody>
      </p:sp>
      <p:sp>
        <p:nvSpPr>
          <p:cNvPr id="35" name="Text Box 43">
            <a:extLst>
              <a:ext uri="{FF2B5EF4-FFF2-40B4-BE49-F238E27FC236}">
                <a16:creationId xmlns:a16="http://schemas.microsoft.com/office/drawing/2014/main" id="{1FC92A84-A9DC-454E-8B4F-FBB05D03C65F}"/>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6">
            <a:extLst>
              <a:ext uri="{FF2B5EF4-FFF2-40B4-BE49-F238E27FC236}">
                <a16:creationId xmlns:a16="http://schemas.microsoft.com/office/drawing/2014/main" id="{EBD15DC6-870D-4E69-BF09-94A031E7016A}"/>
              </a:ext>
            </a:extLst>
          </p:cNvPr>
          <p:cNvSpPr>
            <a:spLocks noChangeArrowheads="1"/>
          </p:cNvSpPr>
          <p:nvPr/>
        </p:nvSpPr>
        <p:spPr bwMode="auto">
          <a:xfrm>
            <a:off x="61722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 name="Group 9">
            <a:extLst>
              <a:ext uri="{FF2B5EF4-FFF2-40B4-BE49-F238E27FC236}">
                <a16:creationId xmlns:a16="http://schemas.microsoft.com/office/drawing/2014/main" id="{757B386B-9D21-4FF5-979F-772FFC787694}"/>
              </a:ext>
            </a:extLst>
          </p:cNvPr>
          <p:cNvGrpSpPr>
            <a:grpSpLocks/>
          </p:cNvGrpSpPr>
          <p:nvPr/>
        </p:nvGrpSpPr>
        <p:grpSpPr bwMode="auto">
          <a:xfrm flipH="1" flipV="1">
            <a:off x="6324600" y="2590800"/>
            <a:ext cx="152400" cy="152400"/>
            <a:chOff x="4080" y="2640"/>
            <a:chExt cx="96" cy="96"/>
          </a:xfrm>
        </p:grpSpPr>
        <p:sp>
          <p:nvSpPr>
            <p:cNvPr id="52" name="Line 10">
              <a:extLst>
                <a:ext uri="{FF2B5EF4-FFF2-40B4-BE49-F238E27FC236}">
                  <a16:creationId xmlns:a16="http://schemas.microsoft.com/office/drawing/2014/main" id="{7C9C85A9-3D25-432D-8E07-9777EEACBB2A}"/>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1">
              <a:extLst>
                <a:ext uri="{FF2B5EF4-FFF2-40B4-BE49-F238E27FC236}">
                  <a16:creationId xmlns:a16="http://schemas.microsoft.com/office/drawing/2014/main" id="{104A54CF-2C33-493E-86AC-5DB82CDA6452}"/>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 name="AutoShape 13">
            <a:extLst>
              <a:ext uri="{FF2B5EF4-FFF2-40B4-BE49-F238E27FC236}">
                <a16:creationId xmlns:a16="http://schemas.microsoft.com/office/drawing/2014/main" id="{EC3620C2-20AA-448E-882D-ACBB46D36AB9}"/>
              </a:ext>
            </a:extLst>
          </p:cNvPr>
          <p:cNvSpPr>
            <a:spLocks noChangeArrowheads="1"/>
          </p:cNvSpPr>
          <p:nvPr/>
        </p:nvSpPr>
        <p:spPr bwMode="auto">
          <a:xfrm>
            <a:off x="80010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6">
            <a:extLst>
              <a:ext uri="{FF2B5EF4-FFF2-40B4-BE49-F238E27FC236}">
                <a16:creationId xmlns:a16="http://schemas.microsoft.com/office/drawing/2014/main" id="{DD8451F0-6B54-4B53-9587-39514538254A}"/>
              </a:ext>
            </a:extLst>
          </p:cNvPr>
          <p:cNvGrpSpPr>
            <a:grpSpLocks/>
          </p:cNvGrpSpPr>
          <p:nvPr/>
        </p:nvGrpSpPr>
        <p:grpSpPr bwMode="auto">
          <a:xfrm flipH="1" flipV="1">
            <a:off x="8153400" y="2667000"/>
            <a:ext cx="152400" cy="152400"/>
            <a:chOff x="4080" y="2640"/>
            <a:chExt cx="96" cy="96"/>
          </a:xfrm>
        </p:grpSpPr>
        <p:sp>
          <p:nvSpPr>
            <p:cNvPr id="56" name="Line 17">
              <a:extLst>
                <a:ext uri="{FF2B5EF4-FFF2-40B4-BE49-F238E27FC236}">
                  <a16:creationId xmlns:a16="http://schemas.microsoft.com/office/drawing/2014/main" id="{83949110-385D-4216-A8F5-F321424E4334}"/>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8">
              <a:extLst>
                <a:ext uri="{FF2B5EF4-FFF2-40B4-BE49-F238E27FC236}">
                  <a16:creationId xmlns:a16="http://schemas.microsoft.com/office/drawing/2014/main" id="{CE58C582-C334-44FF-9391-E996ED1EDD9A}"/>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28">
            <a:extLst>
              <a:ext uri="{FF2B5EF4-FFF2-40B4-BE49-F238E27FC236}">
                <a16:creationId xmlns:a16="http://schemas.microsoft.com/office/drawing/2014/main" id="{9457345D-3F57-4FA1-B120-57EF57B6A9F5}"/>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9">
            <a:extLst>
              <a:ext uri="{FF2B5EF4-FFF2-40B4-BE49-F238E27FC236}">
                <a16:creationId xmlns:a16="http://schemas.microsoft.com/office/drawing/2014/main" id="{1E10955B-0852-4BF8-A257-DC03BFA9B000}"/>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40">
            <a:extLst>
              <a:ext uri="{FF2B5EF4-FFF2-40B4-BE49-F238E27FC236}">
                <a16:creationId xmlns:a16="http://schemas.microsoft.com/office/drawing/2014/main" id="{27D1B225-D69D-4AA0-94B2-C718142F9DF2}"/>
              </a:ext>
            </a:extLst>
          </p:cNvPr>
          <p:cNvSpPr txBox="1">
            <a:spLocks noChangeArrowheads="1"/>
          </p:cNvSpPr>
          <p:nvPr/>
        </p:nvSpPr>
        <p:spPr bwMode="auto">
          <a:xfrm>
            <a:off x="6842638" y="3276600"/>
            <a:ext cx="1010212"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Bipolar cells</a:t>
            </a:r>
          </a:p>
          <a:p>
            <a:pPr algn="ctr">
              <a:lnSpc>
                <a:spcPts val="1300"/>
              </a:lnSpc>
            </a:pPr>
            <a:r>
              <a:rPr lang="en-US" sz="1200" dirty="0"/>
              <a:t>(in INL)</a:t>
            </a:r>
          </a:p>
        </p:txBody>
      </p:sp>
      <p:sp>
        <p:nvSpPr>
          <p:cNvPr id="67" name="Text Box 43">
            <a:extLst>
              <a:ext uri="{FF2B5EF4-FFF2-40B4-BE49-F238E27FC236}">
                <a16:creationId xmlns:a16="http://schemas.microsoft.com/office/drawing/2014/main" id="{E8CCFDE7-49E5-45AF-87F0-6E5C2572BD1A}"/>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69" name="Text Box 43">
            <a:extLst>
              <a:ext uri="{FF2B5EF4-FFF2-40B4-BE49-F238E27FC236}">
                <a16:creationId xmlns:a16="http://schemas.microsoft.com/office/drawing/2014/main" id="{27B461B3-1E1D-4AF7-BBBD-D40716A9FF46}"/>
              </a:ext>
            </a:extLst>
          </p:cNvPr>
          <p:cNvSpPr txBox="1">
            <a:spLocks noChangeArrowheads="1"/>
          </p:cNvSpPr>
          <p:nvPr/>
        </p:nvSpPr>
        <p:spPr bwMode="auto">
          <a:xfrm>
            <a:off x="6622707" y="2847201"/>
            <a:ext cx="139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axons</a:t>
            </a:r>
          </a:p>
        </p:txBody>
      </p:sp>
      <p:sp>
        <p:nvSpPr>
          <p:cNvPr id="70" name="Text Box 43">
            <a:extLst>
              <a:ext uri="{FF2B5EF4-FFF2-40B4-BE49-F238E27FC236}">
                <a16:creationId xmlns:a16="http://schemas.microsoft.com/office/drawing/2014/main" id="{E3550B69-82D8-451D-85C6-FC9D033B53B3}"/>
              </a:ext>
            </a:extLst>
          </p:cNvPr>
          <p:cNvSpPr txBox="1">
            <a:spLocks noChangeArrowheads="1"/>
          </p:cNvSpPr>
          <p:nvPr/>
        </p:nvSpPr>
        <p:spPr bwMode="auto">
          <a:xfrm>
            <a:off x="6518795" y="3685401"/>
            <a:ext cx="1611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dendrites</a:t>
            </a:r>
          </a:p>
        </p:txBody>
      </p:sp>
      <p:sp>
        <p:nvSpPr>
          <p:cNvPr id="46" name="Text Box 43">
            <a:extLst>
              <a:ext uri="{FF2B5EF4-FFF2-40B4-BE49-F238E27FC236}">
                <a16:creationId xmlns:a16="http://schemas.microsoft.com/office/drawing/2014/main" id="{40325D93-2931-4B17-8392-685EF05A454F}"/>
              </a:ext>
            </a:extLst>
          </p:cNvPr>
          <p:cNvSpPr txBox="1">
            <a:spLocks noChangeArrowheads="1"/>
          </p:cNvSpPr>
          <p:nvPr/>
        </p:nvSpPr>
        <p:spPr bwMode="auto">
          <a:xfrm>
            <a:off x="6441457" y="2057400"/>
            <a:ext cx="175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dendrites</a:t>
            </a:r>
          </a:p>
        </p:txBody>
      </p:sp>
      <p:sp>
        <p:nvSpPr>
          <p:cNvPr id="47" name="Right Brace 46">
            <a:extLst>
              <a:ext uri="{FF2B5EF4-FFF2-40B4-BE49-F238E27FC236}">
                <a16:creationId xmlns:a16="http://schemas.microsoft.com/office/drawing/2014/main" id="{19C9E847-BA27-495B-8118-D832C464D1E6}"/>
              </a:ext>
            </a:extLst>
          </p:cNvPr>
          <p:cNvSpPr/>
          <p:nvPr/>
        </p:nvSpPr>
        <p:spPr>
          <a:xfrm>
            <a:off x="66167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AE361E32-D79C-451E-81CD-A1E7746FD9BF}"/>
              </a:ext>
            </a:extLst>
          </p:cNvPr>
          <p:cNvSpPr/>
          <p:nvPr/>
        </p:nvSpPr>
        <p:spPr>
          <a:xfrm rot="10800000">
            <a:off x="78359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9824D189-AB10-4F75-9C3E-469E6C4E9D04}"/>
              </a:ext>
            </a:extLst>
          </p:cNvPr>
          <p:cNvSpPr txBox="1"/>
          <p:nvPr/>
        </p:nvSpPr>
        <p:spPr>
          <a:xfrm>
            <a:off x="6957639" y="2338685"/>
            <a:ext cx="662361" cy="461665"/>
          </a:xfrm>
          <a:prstGeom prst="rect">
            <a:avLst/>
          </a:prstGeom>
          <a:noFill/>
        </p:spPr>
        <p:txBody>
          <a:bodyPr wrap="none" rtlCol="0">
            <a:spAutoFit/>
          </a:bodyPr>
          <a:lstStyle/>
          <a:p>
            <a:r>
              <a:rPr lang="en-US" sz="2400" b="1" i="1" dirty="0">
                <a:solidFill>
                  <a:srgbClr val="00CC00"/>
                </a:solidFill>
              </a:rPr>
              <a:t>IPL</a:t>
            </a:r>
          </a:p>
        </p:txBody>
      </p:sp>
      <p:sp>
        <p:nvSpPr>
          <p:cNvPr id="72" name="Line 2">
            <a:extLst>
              <a:ext uri="{FF2B5EF4-FFF2-40B4-BE49-F238E27FC236}">
                <a16:creationId xmlns:a16="http://schemas.microsoft.com/office/drawing/2014/main" id="{DBD769E3-B8FD-4C5A-826E-8CBB31D03F48}"/>
              </a:ext>
            </a:extLst>
          </p:cNvPr>
          <p:cNvSpPr>
            <a:spLocks noChangeShapeType="1"/>
          </p:cNvSpPr>
          <p:nvPr/>
        </p:nvSpPr>
        <p:spPr bwMode="auto">
          <a:xfrm>
            <a:off x="64008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2">
            <a:extLst>
              <a:ext uri="{FF2B5EF4-FFF2-40B4-BE49-F238E27FC236}">
                <a16:creationId xmlns:a16="http://schemas.microsoft.com/office/drawing/2014/main" id="{DE838E79-24FF-4463-BA69-5A244C27BE48}"/>
              </a:ext>
            </a:extLst>
          </p:cNvPr>
          <p:cNvSpPr>
            <a:spLocks noChangeShapeType="1"/>
          </p:cNvSpPr>
          <p:nvPr/>
        </p:nvSpPr>
        <p:spPr bwMode="auto">
          <a:xfrm>
            <a:off x="82296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9">
            <a:extLst>
              <a:ext uri="{FF2B5EF4-FFF2-40B4-BE49-F238E27FC236}">
                <a16:creationId xmlns:a16="http://schemas.microsoft.com/office/drawing/2014/main" id="{41ACA39D-6861-4F37-BC88-B79CA1C58792}"/>
              </a:ext>
            </a:extLst>
          </p:cNvPr>
          <p:cNvSpPr>
            <a:spLocks noChangeShapeType="1"/>
          </p:cNvSpPr>
          <p:nvPr/>
        </p:nvSpPr>
        <p:spPr bwMode="auto">
          <a:xfrm>
            <a:off x="6400800" y="4959004"/>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7">
            <a:extLst>
              <a:ext uri="{FF2B5EF4-FFF2-40B4-BE49-F238E27FC236}">
                <a16:creationId xmlns:a16="http://schemas.microsoft.com/office/drawing/2014/main" id="{F471B1B8-BB0A-40E5-BF0D-93D8D04D4B39}"/>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8">
            <a:extLst>
              <a:ext uri="{FF2B5EF4-FFF2-40B4-BE49-F238E27FC236}">
                <a16:creationId xmlns:a16="http://schemas.microsoft.com/office/drawing/2014/main" id="{3E1B36BC-2BBD-40B5-8787-81397732BBDA}"/>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4">
            <a:extLst>
              <a:ext uri="{FF2B5EF4-FFF2-40B4-BE49-F238E27FC236}">
                <a16:creationId xmlns:a16="http://schemas.microsoft.com/office/drawing/2014/main" id="{6830C818-930B-40F1-A52B-88762059B4B2}"/>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15">
            <a:extLst>
              <a:ext uri="{FF2B5EF4-FFF2-40B4-BE49-F238E27FC236}">
                <a16:creationId xmlns:a16="http://schemas.microsoft.com/office/drawing/2014/main" id="{4F5B9AF6-32A0-4B93-A28A-AE7CF1F5961C}"/>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 name="Group 20">
            <a:extLst>
              <a:ext uri="{FF2B5EF4-FFF2-40B4-BE49-F238E27FC236}">
                <a16:creationId xmlns:a16="http://schemas.microsoft.com/office/drawing/2014/main" id="{6057E479-562B-45BD-94F7-74DFF4252EBC}"/>
              </a:ext>
            </a:extLst>
          </p:cNvPr>
          <p:cNvGrpSpPr>
            <a:grpSpLocks/>
          </p:cNvGrpSpPr>
          <p:nvPr/>
        </p:nvGrpSpPr>
        <p:grpSpPr bwMode="auto">
          <a:xfrm flipH="1" flipV="1">
            <a:off x="6324600" y="4267200"/>
            <a:ext cx="152400" cy="152400"/>
            <a:chOff x="4080" y="2640"/>
            <a:chExt cx="96" cy="96"/>
          </a:xfrm>
        </p:grpSpPr>
        <p:sp>
          <p:nvSpPr>
            <p:cNvPr id="80" name="Line 21">
              <a:extLst>
                <a:ext uri="{FF2B5EF4-FFF2-40B4-BE49-F238E27FC236}">
                  <a16:creationId xmlns:a16="http://schemas.microsoft.com/office/drawing/2014/main" id="{F514F377-E6E2-4633-A3F7-958EB81CCAC8}"/>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2">
              <a:extLst>
                <a:ext uri="{FF2B5EF4-FFF2-40B4-BE49-F238E27FC236}">
                  <a16:creationId xmlns:a16="http://schemas.microsoft.com/office/drawing/2014/main" id="{31B6FC80-C265-4551-83D1-938059392B66}"/>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 name="Line 34">
            <a:extLst>
              <a:ext uri="{FF2B5EF4-FFF2-40B4-BE49-F238E27FC236}">
                <a16:creationId xmlns:a16="http://schemas.microsoft.com/office/drawing/2014/main" id="{C8C2FB7E-2C6C-473B-9E52-A5FC16208A3D}"/>
              </a:ext>
            </a:extLst>
          </p:cNvPr>
          <p:cNvSpPr>
            <a:spLocks noChangeShapeType="1"/>
          </p:cNvSpPr>
          <p:nvPr/>
        </p:nvSpPr>
        <p:spPr bwMode="auto">
          <a:xfrm>
            <a:off x="8229600" y="5011392"/>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 name="Group 35">
            <a:extLst>
              <a:ext uri="{FF2B5EF4-FFF2-40B4-BE49-F238E27FC236}">
                <a16:creationId xmlns:a16="http://schemas.microsoft.com/office/drawing/2014/main" id="{27F68477-9BD3-4C9C-8DAC-D3913898771F}"/>
              </a:ext>
            </a:extLst>
          </p:cNvPr>
          <p:cNvGrpSpPr>
            <a:grpSpLocks/>
          </p:cNvGrpSpPr>
          <p:nvPr/>
        </p:nvGrpSpPr>
        <p:grpSpPr bwMode="auto">
          <a:xfrm flipH="1" flipV="1">
            <a:off x="8153400" y="4319588"/>
            <a:ext cx="152400" cy="152400"/>
            <a:chOff x="4080" y="2640"/>
            <a:chExt cx="96" cy="96"/>
          </a:xfrm>
        </p:grpSpPr>
        <p:sp>
          <p:nvSpPr>
            <p:cNvPr id="84" name="Line 36">
              <a:extLst>
                <a:ext uri="{FF2B5EF4-FFF2-40B4-BE49-F238E27FC236}">
                  <a16:creationId xmlns:a16="http://schemas.microsoft.com/office/drawing/2014/main" id="{B6E8DFAB-C02F-4897-A294-DD1863839629}"/>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7">
              <a:extLst>
                <a:ext uri="{FF2B5EF4-FFF2-40B4-BE49-F238E27FC236}">
                  <a16:creationId xmlns:a16="http://schemas.microsoft.com/office/drawing/2014/main" id="{6B88EC2A-3A68-4C22-B3CB-BF66179BCA2B}"/>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Star: 7 Points 85">
            <a:extLst>
              <a:ext uri="{FF2B5EF4-FFF2-40B4-BE49-F238E27FC236}">
                <a16:creationId xmlns:a16="http://schemas.microsoft.com/office/drawing/2014/main" id="{565EA2A6-FA82-41E1-8702-BC24DE397673}"/>
              </a:ext>
            </a:extLst>
          </p:cNvPr>
          <p:cNvSpPr/>
          <p:nvPr/>
        </p:nvSpPr>
        <p:spPr>
          <a:xfrm>
            <a:off x="6248399" y="4883772"/>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tar: 7 Points 86">
            <a:extLst>
              <a:ext uri="{FF2B5EF4-FFF2-40B4-BE49-F238E27FC236}">
                <a16:creationId xmlns:a16="http://schemas.microsoft.com/office/drawing/2014/main" id="{D0908665-6258-4BCB-B167-A078BD986A00}"/>
              </a:ext>
            </a:extLst>
          </p:cNvPr>
          <p:cNvSpPr/>
          <p:nvPr/>
        </p:nvSpPr>
        <p:spPr>
          <a:xfrm>
            <a:off x="8077200" y="4876800"/>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Box 39">
            <a:extLst>
              <a:ext uri="{FF2B5EF4-FFF2-40B4-BE49-F238E27FC236}">
                <a16:creationId xmlns:a16="http://schemas.microsoft.com/office/drawing/2014/main" id="{3320B269-97A7-4D8A-92EF-6CA4C9332F61}"/>
              </a:ext>
            </a:extLst>
          </p:cNvPr>
          <p:cNvSpPr txBox="1">
            <a:spLocks noChangeArrowheads="1"/>
          </p:cNvSpPr>
          <p:nvPr/>
        </p:nvSpPr>
        <p:spPr bwMode="auto">
          <a:xfrm>
            <a:off x="6551988" y="4800600"/>
            <a:ext cx="153118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Photoreceptors</a:t>
            </a:r>
          </a:p>
          <a:p>
            <a:pPr algn="ctr">
              <a:lnSpc>
                <a:spcPts val="1300"/>
              </a:lnSpc>
            </a:pPr>
            <a:r>
              <a:rPr lang="en-US" sz="1200" dirty="0"/>
              <a:t>(cell bodies in ONL)</a:t>
            </a:r>
          </a:p>
        </p:txBody>
      </p:sp>
      <p:pic>
        <p:nvPicPr>
          <p:cNvPr id="89" name="Picture 23" descr="MCED00213_0000[1]">
            <a:extLst>
              <a:ext uri="{FF2B5EF4-FFF2-40B4-BE49-F238E27FC236}">
                <a16:creationId xmlns:a16="http://schemas.microsoft.com/office/drawing/2014/main" id="{EBCE6908-4CD6-49E3-932E-AB3B8061CB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248400" y="5492404"/>
            <a:ext cx="355600" cy="328613"/>
          </a:xfrm>
          <a:prstGeom prst="rect">
            <a:avLst/>
          </a:prstGeom>
          <a:noFill/>
          <a:extLst>
            <a:ext uri="{909E8E84-426E-40DD-AFC4-6F175D3DCCD1}">
              <a14:hiddenFill xmlns:a14="http://schemas.microsoft.com/office/drawing/2010/main">
                <a:solidFill>
                  <a:srgbClr val="FFFFFF"/>
                </a:solidFill>
              </a14:hiddenFill>
            </a:ext>
          </a:extLst>
        </p:spPr>
      </p:pic>
      <p:sp>
        <p:nvSpPr>
          <p:cNvPr id="90" name="Cylinder 89">
            <a:extLst>
              <a:ext uri="{FF2B5EF4-FFF2-40B4-BE49-F238E27FC236}">
                <a16:creationId xmlns:a16="http://schemas.microsoft.com/office/drawing/2014/main" id="{BFB73A70-645C-4D38-A5A2-40AFEA356C87}"/>
              </a:ext>
            </a:extLst>
          </p:cNvPr>
          <p:cNvSpPr/>
          <p:nvPr/>
        </p:nvSpPr>
        <p:spPr>
          <a:xfrm>
            <a:off x="8123582" y="5486400"/>
            <a:ext cx="222509" cy="457200"/>
          </a:xfrm>
          <a:prstGeom prst="can">
            <a:avLst/>
          </a:prstGeom>
          <a:solidFill>
            <a:srgbClr val="92ECEE"/>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F28D4E5F-EBD6-4E25-8961-265FE5C7DBB4}"/>
              </a:ext>
            </a:extLst>
          </p:cNvPr>
          <p:cNvSpPr/>
          <p:nvPr/>
        </p:nvSpPr>
        <p:spPr>
          <a:xfrm>
            <a:off x="63246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17230335-0E8B-4339-A15F-07C4D5078829}"/>
              </a:ext>
            </a:extLst>
          </p:cNvPr>
          <p:cNvSpPr/>
          <p:nvPr/>
        </p:nvSpPr>
        <p:spPr>
          <a:xfrm>
            <a:off x="81534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ight Brace 92">
            <a:extLst>
              <a:ext uri="{FF2B5EF4-FFF2-40B4-BE49-F238E27FC236}">
                <a16:creationId xmlns:a16="http://schemas.microsoft.com/office/drawing/2014/main" id="{6E61CD98-0022-4BBF-AB93-4651C424F314}"/>
              </a:ext>
            </a:extLst>
          </p:cNvPr>
          <p:cNvSpPr/>
          <p:nvPr/>
        </p:nvSpPr>
        <p:spPr>
          <a:xfrm>
            <a:off x="66294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ight Brace 93">
            <a:extLst>
              <a:ext uri="{FF2B5EF4-FFF2-40B4-BE49-F238E27FC236}">
                <a16:creationId xmlns:a16="http://schemas.microsoft.com/office/drawing/2014/main" id="{6DED8E5C-43B1-42EA-A593-19E5A2C0E593}"/>
              </a:ext>
            </a:extLst>
          </p:cNvPr>
          <p:cNvSpPr/>
          <p:nvPr/>
        </p:nvSpPr>
        <p:spPr>
          <a:xfrm rot="10800000">
            <a:off x="78486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5E66DD70-5129-4F3A-AE5D-7A450AB032F8}"/>
              </a:ext>
            </a:extLst>
          </p:cNvPr>
          <p:cNvSpPr txBox="1"/>
          <p:nvPr/>
        </p:nvSpPr>
        <p:spPr>
          <a:xfrm>
            <a:off x="6893394" y="4042886"/>
            <a:ext cx="816250" cy="461665"/>
          </a:xfrm>
          <a:prstGeom prst="rect">
            <a:avLst/>
          </a:prstGeom>
          <a:noFill/>
        </p:spPr>
        <p:txBody>
          <a:bodyPr wrap="none" rtlCol="0">
            <a:spAutoFit/>
          </a:bodyPr>
          <a:lstStyle/>
          <a:p>
            <a:pPr algn="ctr"/>
            <a:r>
              <a:rPr lang="en-US" sz="2400" b="1" i="1" dirty="0">
                <a:solidFill>
                  <a:srgbClr val="00CC00"/>
                </a:solidFill>
              </a:rPr>
              <a:t>OPL</a:t>
            </a:r>
          </a:p>
        </p:txBody>
      </p:sp>
      <p:sp>
        <p:nvSpPr>
          <p:cNvPr id="96" name="Text Box 43">
            <a:extLst>
              <a:ext uri="{FF2B5EF4-FFF2-40B4-BE49-F238E27FC236}">
                <a16:creationId xmlns:a16="http://schemas.microsoft.com/office/drawing/2014/main" id="{9A180ED7-F100-4938-9F7A-128ED3BD3452}"/>
              </a:ext>
            </a:extLst>
          </p:cNvPr>
          <p:cNvSpPr txBox="1">
            <a:spLocks noChangeArrowheads="1"/>
          </p:cNvSpPr>
          <p:nvPr/>
        </p:nvSpPr>
        <p:spPr bwMode="auto">
          <a:xfrm>
            <a:off x="6922550" y="4523601"/>
            <a:ext cx="849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PR axons</a:t>
            </a:r>
          </a:p>
        </p:txBody>
      </p:sp>
      <p:sp>
        <p:nvSpPr>
          <p:cNvPr id="4" name="Frame 3">
            <a:extLst>
              <a:ext uri="{FF2B5EF4-FFF2-40B4-BE49-F238E27FC236}">
                <a16:creationId xmlns:a16="http://schemas.microsoft.com/office/drawing/2014/main" id="{6A4A6E9E-F24C-4FB2-AD11-F30BF626345F}"/>
              </a:ext>
            </a:extLst>
          </p:cNvPr>
          <p:cNvSpPr/>
          <p:nvPr/>
        </p:nvSpPr>
        <p:spPr>
          <a:xfrm>
            <a:off x="533403" y="4471988"/>
            <a:ext cx="4114798" cy="134903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TextBox 96">
            <a:extLst>
              <a:ext uri="{FF2B5EF4-FFF2-40B4-BE49-F238E27FC236}">
                <a16:creationId xmlns:a16="http://schemas.microsoft.com/office/drawing/2014/main" id="{35C095F8-71F4-40F8-9BEE-01ECC5EBEB23}"/>
              </a:ext>
            </a:extLst>
          </p:cNvPr>
          <p:cNvSpPr txBox="1"/>
          <p:nvPr/>
        </p:nvSpPr>
        <p:spPr>
          <a:xfrm>
            <a:off x="152400" y="5970657"/>
            <a:ext cx="5867400" cy="400110"/>
          </a:xfrm>
          <a:prstGeom prst="rect">
            <a:avLst/>
          </a:prstGeom>
          <a:solidFill>
            <a:srgbClr val="0070C0"/>
          </a:solidFill>
        </p:spPr>
        <p:txBody>
          <a:bodyPr wrap="square" rtlCol="0">
            <a:spAutoFit/>
          </a:bodyPr>
          <a:lstStyle/>
          <a:p>
            <a:r>
              <a:rPr lang="en-US" sz="2000" dirty="0">
                <a:solidFill>
                  <a:schemeClr val="bg1"/>
                </a:solidFill>
              </a:rPr>
              <a:t>We’ll look at the RPE and Bruch’s in-depth shortly</a:t>
            </a:r>
          </a:p>
        </p:txBody>
      </p:sp>
    </p:spTree>
    <p:extLst>
      <p:ext uri="{BB962C8B-B14F-4D97-AF65-F5344CB8AC3E}">
        <p14:creationId xmlns:p14="http://schemas.microsoft.com/office/powerpoint/2010/main" val="2981285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2">
            <a:extLst>
              <a:ext uri="{FF2B5EF4-FFF2-40B4-BE49-F238E27FC236}">
                <a16:creationId xmlns:a16="http://schemas.microsoft.com/office/drawing/2014/main" id="{EEAD9C7D-5426-4FE1-A763-56139DD874F0}"/>
              </a:ext>
            </a:extLst>
          </p:cNvPr>
          <p:cNvSpPr>
            <a:spLocks noChangeShapeType="1"/>
          </p:cNvSpPr>
          <p:nvPr/>
        </p:nvSpPr>
        <p:spPr bwMode="auto">
          <a:xfrm>
            <a:off x="6400800" y="2743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
            <a:extLst>
              <a:ext uri="{FF2B5EF4-FFF2-40B4-BE49-F238E27FC236}">
                <a16:creationId xmlns:a16="http://schemas.microsoft.com/office/drawing/2014/main" id="{53D001DF-E391-48BB-B0E2-1E840160CE14}"/>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8">
            <a:extLst>
              <a:ext uri="{FF2B5EF4-FFF2-40B4-BE49-F238E27FC236}">
                <a16:creationId xmlns:a16="http://schemas.microsoft.com/office/drawing/2014/main" id="{87FC1E60-00FB-4055-BEA1-9AEE6BDCEA83}"/>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2">
            <a:extLst>
              <a:ext uri="{FF2B5EF4-FFF2-40B4-BE49-F238E27FC236}">
                <a16:creationId xmlns:a16="http://schemas.microsoft.com/office/drawing/2014/main" id="{9EFC502B-0077-47C6-AE3A-B1BC6686951A}"/>
              </a:ext>
            </a:extLst>
          </p:cNvPr>
          <p:cNvSpPr>
            <a:spLocks noChangeShapeType="1"/>
          </p:cNvSpPr>
          <p:nvPr/>
        </p:nvSpPr>
        <p:spPr bwMode="auto">
          <a:xfrm>
            <a:off x="8229600" y="28194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4">
            <a:extLst>
              <a:ext uri="{FF2B5EF4-FFF2-40B4-BE49-F238E27FC236}">
                <a16:creationId xmlns:a16="http://schemas.microsoft.com/office/drawing/2014/main" id="{0BBD7087-EEAF-42A1-9CD3-458F982A4F5C}"/>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5">
            <a:extLst>
              <a:ext uri="{FF2B5EF4-FFF2-40B4-BE49-F238E27FC236}">
                <a16:creationId xmlns:a16="http://schemas.microsoft.com/office/drawing/2014/main" id="{12A52CB4-C4D7-4ECC-B57F-4A3A3B2D81F7}"/>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a16="http://schemas.microsoft.com/office/drawing/2014/main" id="{714FDBEC-678C-49B3-BBF9-B20C9C263D51}"/>
              </a:ext>
            </a:extLst>
          </p:cNvPr>
          <p:cNvSpPr>
            <a:spLocks noChangeShapeType="1"/>
          </p:cNvSpPr>
          <p:nvPr/>
        </p:nvSpPr>
        <p:spPr bwMode="auto">
          <a:xfrm flipH="1">
            <a:off x="63246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5">
            <a:extLst>
              <a:ext uri="{FF2B5EF4-FFF2-40B4-BE49-F238E27FC236}">
                <a16:creationId xmlns:a16="http://schemas.microsoft.com/office/drawing/2014/main" id="{AD36E8CE-5D4F-4F71-BCA9-7C027D04D127}"/>
              </a:ext>
            </a:extLst>
          </p:cNvPr>
          <p:cNvSpPr>
            <a:spLocks noChangeShapeType="1"/>
          </p:cNvSpPr>
          <p:nvPr/>
        </p:nvSpPr>
        <p:spPr bwMode="auto">
          <a:xfrm>
            <a:off x="6400800" y="2362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6">
            <a:extLst>
              <a:ext uri="{FF2B5EF4-FFF2-40B4-BE49-F238E27FC236}">
                <a16:creationId xmlns:a16="http://schemas.microsoft.com/office/drawing/2014/main" id="{32F66375-958A-4F54-9E2A-53CF4D727B16}"/>
              </a:ext>
            </a:extLst>
          </p:cNvPr>
          <p:cNvSpPr>
            <a:spLocks noChangeShapeType="1"/>
          </p:cNvSpPr>
          <p:nvPr/>
        </p:nvSpPr>
        <p:spPr bwMode="auto">
          <a:xfrm flipV="1">
            <a:off x="6400800" y="18288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8">
            <a:extLst>
              <a:ext uri="{FF2B5EF4-FFF2-40B4-BE49-F238E27FC236}">
                <a16:creationId xmlns:a16="http://schemas.microsoft.com/office/drawing/2014/main" id="{47044921-C591-4DFC-9643-D7A6D00A463D}"/>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9">
            <a:extLst>
              <a:ext uri="{FF2B5EF4-FFF2-40B4-BE49-F238E27FC236}">
                <a16:creationId xmlns:a16="http://schemas.microsoft.com/office/drawing/2014/main" id="{F5C36EAF-6711-4AE3-892A-5E5673ABC618}"/>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0">
            <a:extLst>
              <a:ext uri="{FF2B5EF4-FFF2-40B4-BE49-F238E27FC236}">
                <a16:creationId xmlns:a16="http://schemas.microsoft.com/office/drawing/2014/main" id="{EC40D411-C2D6-46FD-85C8-B7D8504D4A32}"/>
              </a:ext>
            </a:extLst>
          </p:cNvPr>
          <p:cNvSpPr>
            <a:spLocks noChangeShapeType="1"/>
          </p:cNvSpPr>
          <p:nvPr/>
        </p:nvSpPr>
        <p:spPr bwMode="auto">
          <a:xfrm flipV="1">
            <a:off x="8229600" y="1905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0" name="Rectangle 2"/>
          <p:cNvSpPr>
            <a:spLocks noChangeArrowheads="1"/>
          </p:cNvSpPr>
          <p:nvPr/>
        </p:nvSpPr>
        <p:spPr bwMode="auto">
          <a:xfrm>
            <a:off x="4419600" y="1828800"/>
            <a:ext cx="1600200" cy="220980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Grp="1" noChangeArrowheads="1"/>
          </p:cNvSpPr>
          <p:nvPr>
            <p:ph type="body" idx="1"/>
          </p:nvPr>
        </p:nvSpPr>
        <p:spPr>
          <a:xfrm>
            <a:off x="457200" y="1143000"/>
            <a:ext cx="8229600" cy="5029200"/>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rgbClr val="00CC00"/>
                </a:solidFill>
              </a:rPr>
              <a:t>Nerve fiber layer                </a:t>
            </a:r>
            <a:r>
              <a:rPr lang="en-US" sz="2200" b="1" dirty="0">
                <a:solidFill>
                  <a:srgbClr val="00CC00"/>
                </a:solidFill>
              </a:rPr>
              <a:t>Processes</a:t>
            </a:r>
          </a:p>
          <a:p>
            <a:pPr marL="669925" lvl="1" indent="-325438">
              <a:lnSpc>
                <a:spcPct val="85000"/>
              </a:lnSpc>
            </a:pPr>
            <a:r>
              <a:rPr lang="en-US" sz="2200" dirty="0">
                <a:solidFill>
                  <a:srgbClr val="FF0000"/>
                </a:solidFill>
              </a:rPr>
              <a:t>Ganglion cell layer             </a:t>
            </a:r>
            <a:r>
              <a:rPr lang="en-US" sz="2200" b="1" dirty="0">
                <a:solidFill>
                  <a:srgbClr val="FF0000"/>
                </a:solidFill>
              </a:rPr>
              <a:t>Bodies</a:t>
            </a:r>
          </a:p>
          <a:p>
            <a:pPr marL="669925" lvl="1" indent="-325438">
              <a:lnSpc>
                <a:spcPct val="85000"/>
              </a:lnSpc>
            </a:pPr>
            <a:r>
              <a:rPr lang="en-US" sz="2200" dirty="0">
                <a:solidFill>
                  <a:srgbClr val="00CC00"/>
                </a:solidFill>
              </a:rPr>
              <a:t>Inner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Inner nuclear layer             </a:t>
            </a:r>
            <a:r>
              <a:rPr lang="en-US" sz="2200" b="1" dirty="0">
                <a:solidFill>
                  <a:srgbClr val="FF0000"/>
                </a:solidFill>
              </a:rPr>
              <a:t>Bodies</a:t>
            </a:r>
          </a:p>
          <a:p>
            <a:pPr marL="669925" lvl="1" indent="-325438">
              <a:lnSpc>
                <a:spcPct val="85000"/>
              </a:lnSpc>
            </a:pPr>
            <a:r>
              <a:rPr lang="en-US" sz="2200" dirty="0">
                <a:solidFill>
                  <a:srgbClr val="00CC00"/>
                </a:solidFill>
              </a:rPr>
              <a:t>Outer </a:t>
            </a:r>
            <a:r>
              <a:rPr lang="en-US" sz="2200" dirty="0" err="1">
                <a:solidFill>
                  <a:srgbClr val="00CC00"/>
                </a:solidFill>
              </a:rPr>
              <a:t>plexiform</a:t>
            </a:r>
            <a:r>
              <a:rPr lang="en-US" sz="2200" dirty="0">
                <a:solidFill>
                  <a:srgbClr val="00CC00"/>
                </a:solidFill>
              </a:rPr>
              <a:t> layer         </a:t>
            </a:r>
            <a:r>
              <a:rPr lang="en-US" sz="2200" b="1" dirty="0">
                <a:solidFill>
                  <a:srgbClr val="00CC00"/>
                </a:solidFill>
              </a:rPr>
              <a:t>Processes</a:t>
            </a:r>
          </a:p>
          <a:p>
            <a:pPr marL="669925" lvl="1" indent="-325438">
              <a:lnSpc>
                <a:spcPct val="85000"/>
              </a:lnSpc>
            </a:pPr>
            <a:r>
              <a:rPr lang="en-US" sz="2200" dirty="0">
                <a:solidFill>
                  <a:srgbClr val="FF0000"/>
                </a:solidFill>
              </a:rPr>
              <a:t>Outer nuclear layer            </a:t>
            </a:r>
            <a:r>
              <a:rPr lang="en-US" sz="2200" b="1" dirty="0">
                <a:solidFill>
                  <a:srgbClr val="FF0000"/>
                </a:solidFill>
              </a:rPr>
              <a:t>Bodies</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lumMod val="75000"/>
                  </a:schemeClr>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solidFill>
                <a:srgbClr val="B2B2B2"/>
              </a:solidFill>
            </a:endParaRPr>
          </a:p>
        </p:txBody>
      </p:sp>
      <p:sp>
        <p:nvSpPr>
          <p:cNvPr id="22534" name="Line 6"/>
          <p:cNvSpPr>
            <a:spLocks noChangeShapeType="1"/>
          </p:cNvSpPr>
          <p:nvPr/>
        </p:nvSpPr>
        <p:spPr bwMode="auto">
          <a:xfrm flipH="1">
            <a:off x="3429000" y="2057400"/>
            <a:ext cx="990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3733800" y="3810000"/>
            <a:ext cx="685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6" name="Line 8"/>
          <p:cNvSpPr>
            <a:spLocks noChangeShapeType="1"/>
          </p:cNvSpPr>
          <p:nvPr/>
        </p:nvSpPr>
        <p:spPr bwMode="auto">
          <a:xfrm flipH="1">
            <a:off x="3581400" y="24384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3581400" y="3124200"/>
            <a:ext cx="838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8" name="Line 10"/>
          <p:cNvSpPr>
            <a:spLocks noChangeShapeType="1"/>
          </p:cNvSpPr>
          <p:nvPr/>
        </p:nvSpPr>
        <p:spPr bwMode="auto">
          <a:xfrm flipH="1">
            <a:off x="3810000" y="2819400"/>
            <a:ext cx="6096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2539" name="Line 11"/>
          <p:cNvSpPr>
            <a:spLocks noChangeShapeType="1"/>
          </p:cNvSpPr>
          <p:nvPr/>
        </p:nvSpPr>
        <p:spPr bwMode="auto">
          <a:xfrm flipH="1">
            <a:off x="3886200" y="3505200"/>
            <a:ext cx="5334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59</a:t>
            </a:fld>
            <a:endParaRPr lang="en-US" altLang="en-US"/>
          </a:p>
        </p:txBody>
      </p:sp>
      <p:sp>
        <p:nvSpPr>
          <p:cNvPr id="26" name="Freeform 27">
            <a:extLst>
              <a:ext uri="{FF2B5EF4-FFF2-40B4-BE49-F238E27FC236}">
                <a16:creationId xmlns:a16="http://schemas.microsoft.com/office/drawing/2014/main" id="{86458A98-13CA-4617-B6E0-0E92AD099A2A}"/>
              </a:ext>
            </a:extLst>
          </p:cNvPr>
          <p:cNvSpPr>
            <a:spLocks/>
          </p:cNvSpPr>
          <p:nvPr/>
        </p:nvSpPr>
        <p:spPr bwMode="auto">
          <a:xfrm>
            <a:off x="3352800" y="152400"/>
            <a:ext cx="3263900" cy="1524000"/>
          </a:xfrm>
          <a:custGeom>
            <a:avLst/>
            <a:gdLst>
              <a:gd name="T0" fmla="*/ 2832 w 3064"/>
              <a:gd name="T1" fmla="*/ 960 h 960"/>
              <a:gd name="T2" fmla="*/ 2832 w 3064"/>
              <a:gd name="T3" fmla="*/ 672 h 960"/>
              <a:gd name="T4" fmla="*/ 2592 w 3064"/>
              <a:gd name="T5" fmla="*/ 96 h 960"/>
              <a:gd name="T6" fmla="*/ 0 w 3064"/>
              <a:gd name="T7" fmla="*/ 96 h 960"/>
            </a:gdLst>
            <a:ahLst/>
            <a:cxnLst>
              <a:cxn ang="0">
                <a:pos x="T0" y="T1"/>
              </a:cxn>
              <a:cxn ang="0">
                <a:pos x="T2" y="T3"/>
              </a:cxn>
              <a:cxn ang="0">
                <a:pos x="T4" y="T5"/>
              </a:cxn>
              <a:cxn ang="0">
                <a:pos x="T6" y="T7"/>
              </a:cxn>
            </a:cxnLst>
            <a:rect l="0" t="0" r="r" b="b"/>
            <a:pathLst>
              <a:path w="3064" h="960">
                <a:moveTo>
                  <a:pt x="2832" y="960"/>
                </a:moveTo>
                <a:cubicBezTo>
                  <a:pt x="2852" y="888"/>
                  <a:pt x="2872" y="816"/>
                  <a:pt x="2832" y="672"/>
                </a:cubicBezTo>
                <a:cubicBezTo>
                  <a:pt x="2792" y="528"/>
                  <a:pt x="3064" y="192"/>
                  <a:pt x="2592" y="96"/>
                </a:cubicBezTo>
                <a:cubicBezTo>
                  <a:pt x="2120" y="0"/>
                  <a:pt x="432" y="96"/>
                  <a:pt x="0" y="9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AutoShape 32">
            <a:extLst>
              <a:ext uri="{FF2B5EF4-FFF2-40B4-BE49-F238E27FC236}">
                <a16:creationId xmlns:a16="http://schemas.microsoft.com/office/drawing/2014/main" id="{09142620-BA65-4F7F-935C-6CEB2733B329}"/>
              </a:ext>
            </a:extLst>
          </p:cNvPr>
          <p:cNvSpPr>
            <a:spLocks noChangeArrowheads="1"/>
          </p:cNvSpPr>
          <p:nvPr/>
        </p:nvSpPr>
        <p:spPr bwMode="auto">
          <a:xfrm>
            <a:off x="6172200" y="15240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41">
            <a:extLst>
              <a:ext uri="{FF2B5EF4-FFF2-40B4-BE49-F238E27FC236}">
                <a16:creationId xmlns:a16="http://schemas.microsoft.com/office/drawing/2014/main" id="{C2F0EE55-393D-4BDD-99B5-8B7E7BC1A16F}"/>
              </a:ext>
            </a:extLst>
          </p:cNvPr>
          <p:cNvSpPr txBox="1">
            <a:spLocks noChangeArrowheads="1"/>
          </p:cNvSpPr>
          <p:nvPr/>
        </p:nvSpPr>
        <p:spPr bwMode="auto">
          <a:xfrm>
            <a:off x="6776891" y="1600200"/>
            <a:ext cx="114646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Ganglion cells</a:t>
            </a:r>
          </a:p>
          <a:p>
            <a:pPr algn="ctr">
              <a:lnSpc>
                <a:spcPts val="1300"/>
              </a:lnSpc>
            </a:pPr>
            <a:r>
              <a:rPr lang="en-US" sz="1200" dirty="0"/>
              <a:t>(in GCL)</a:t>
            </a:r>
          </a:p>
        </p:txBody>
      </p:sp>
      <p:sp>
        <p:nvSpPr>
          <p:cNvPr id="34" name="Text Box 42">
            <a:extLst>
              <a:ext uri="{FF2B5EF4-FFF2-40B4-BE49-F238E27FC236}">
                <a16:creationId xmlns:a16="http://schemas.microsoft.com/office/drawing/2014/main" id="{43225D02-99E0-4855-9F6E-E0F9E86D6E36}"/>
              </a:ext>
            </a:extLst>
          </p:cNvPr>
          <p:cNvSpPr txBox="1">
            <a:spLocks noChangeArrowheads="1"/>
          </p:cNvSpPr>
          <p:nvPr/>
        </p:nvSpPr>
        <p:spPr bwMode="auto">
          <a:xfrm>
            <a:off x="2279650" y="112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To CNS</a:t>
            </a:r>
          </a:p>
        </p:txBody>
      </p:sp>
      <p:sp>
        <p:nvSpPr>
          <p:cNvPr id="35" name="Text Box 43">
            <a:extLst>
              <a:ext uri="{FF2B5EF4-FFF2-40B4-BE49-F238E27FC236}">
                <a16:creationId xmlns:a16="http://schemas.microsoft.com/office/drawing/2014/main" id="{1FC92A84-A9DC-454E-8B4F-FBB05D03C65F}"/>
              </a:ext>
            </a:extLst>
          </p:cNvPr>
          <p:cNvSpPr txBox="1">
            <a:spLocks noChangeArrowheads="1"/>
          </p:cNvSpPr>
          <p:nvPr/>
        </p:nvSpPr>
        <p:spPr bwMode="auto">
          <a:xfrm>
            <a:off x="3940275" y="250639"/>
            <a:ext cx="13949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‘Nerve fiber layer’</a:t>
            </a:r>
          </a:p>
        </p:txBody>
      </p:sp>
      <p:sp>
        <p:nvSpPr>
          <p:cNvPr id="41" name="Freeform 31">
            <a:extLst>
              <a:ext uri="{FF2B5EF4-FFF2-40B4-BE49-F238E27FC236}">
                <a16:creationId xmlns:a16="http://schemas.microsoft.com/office/drawing/2014/main" id="{B799ACD1-C252-4AE4-9BE4-8689A6939068}"/>
              </a:ext>
            </a:extLst>
          </p:cNvPr>
          <p:cNvSpPr>
            <a:spLocks/>
          </p:cNvSpPr>
          <p:nvPr/>
        </p:nvSpPr>
        <p:spPr bwMode="auto">
          <a:xfrm>
            <a:off x="3352800" y="38100"/>
            <a:ext cx="4991100" cy="1790700"/>
          </a:xfrm>
          <a:custGeom>
            <a:avLst/>
            <a:gdLst>
              <a:gd name="T0" fmla="*/ 3984 w 4152"/>
              <a:gd name="T1" fmla="*/ 1128 h 1128"/>
              <a:gd name="T2" fmla="*/ 3936 w 4152"/>
              <a:gd name="T3" fmla="*/ 552 h 1128"/>
              <a:gd name="T4" fmla="*/ 2688 w 4152"/>
              <a:gd name="T5" fmla="*/ 72 h 1128"/>
              <a:gd name="T6" fmla="*/ 0 w 4152"/>
              <a:gd name="T7" fmla="*/ 120 h 1128"/>
            </a:gdLst>
            <a:ahLst/>
            <a:cxnLst>
              <a:cxn ang="0">
                <a:pos x="T0" y="T1"/>
              </a:cxn>
              <a:cxn ang="0">
                <a:pos x="T2" y="T3"/>
              </a:cxn>
              <a:cxn ang="0">
                <a:pos x="T4" y="T5"/>
              </a:cxn>
              <a:cxn ang="0">
                <a:pos x="T6" y="T7"/>
              </a:cxn>
            </a:cxnLst>
            <a:rect l="0" t="0" r="r" b="b"/>
            <a:pathLst>
              <a:path w="4152" h="1128">
                <a:moveTo>
                  <a:pt x="3984" y="1128"/>
                </a:moveTo>
                <a:cubicBezTo>
                  <a:pt x="4068" y="928"/>
                  <a:pt x="4152" y="728"/>
                  <a:pt x="3936" y="552"/>
                </a:cubicBezTo>
                <a:cubicBezTo>
                  <a:pt x="3720" y="376"/>
                  <a:pt x="3344" y="144"/>
                  <a:pt x="2688" y="72"/>
                </a:cubicBezTo>
                <a:cubicBezTo>
                  <a:pt x="2032" y="0"/>
                  <a:pt x="448" y="112"/>
                  <a:pt x="0" y="12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3">
            <a:extLst>
              <a:ext uri="{FF2B5EF4-FFF2-40B4-BE49-F238E27FC236}">
                <a16:creationId xmlns:a16="http://schemas.microsoft.com/office/drawing/2014/main" id="{094EC421-7BA4-4A4F-A56B-131AFC351207}"/>
              </a:ext>
            </a:extLst>
          </p:cNvPr>
          <p:cNvSpPr>
            <a:spLocks noChangeArrowheads="1"/>
          </p:cNvSpPr>
          <p:nvPr/>
        </p:nvSpPr>
        <p:spPr bwMode="auto">
          <a:xfrm>
            <a:off x="8001000" y="1600200"/>
            <a:ext cx="457200" cy="457200"/>
          </a:xfrm>
          <a:prstGeom prst="star8">
            <a:avLst>
              <a:gd name="adj" fmla="val 38250"/>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6">
            <a:extLst>
              <a:ext uri="{FF2B5EF4-FFF2-40B4-BE49-F238E27FC236}">
                <a16:creationId xmlns:a16="http://schemas.microsoft.com/office/drawing/2014/main" id="{EBD15DC6-870D-4E69-BF09-94A031E7016A}"/>
              </a:ext>
            </a:extLst>
          </p:cNvPr>
          <p:cNvSpPr>
            <a:spLocks noChangeArrowheads="1"/>
          </p:cNvSpPr>
          <p:nvPr/>
        </p:nvSpPr>
        <p:spPr bwMode="auto">
          <a:xfrm>
            <a:off x="61722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 name="Group 9">
            <a:extLst>
              <a:ext uri="{FF2B5EF4-FFF2-40B4-BE49-F238E27FC236}">
                <a16:creationId xmlns:a16="http://schemas.microsoft.com/office/drawing/2014/main" id="{757B386B-9D21-4FF5-979F-772FFC787694}"/>
              </a:ext>
            </a:extLst>
          </p:cNvPr>
          <p:cNvGrpSpPr>
            <a:grpSpLocks/>
          </p:cNvGrpSpPr>
          <p:nvPr/>
        </p:nvGrpSpPr>
        <p:grpSpPr bwMode="auto">
          <a:xfrm flipH="1" flipV="1">
            <a:off x="6324600" y="2590800"/>
            <a:ext cx="152400" cy="152400"/>
            <a:chOff x="4080" y="2640"/>
            <a:chExt cx="96" cy="96"/>
          </a:xfrm>
        </p:grpSpPr>
        <p:sp>
          <p:nvSpPr>
            <p:cNvPr id="52" name="Line 10">
              <a:extLst>
                <a:ext uri="{FF2B5EF4-FFF2-40B4-BE49-F238E27FC236}">
                  <a16:creationId xmlns:a16="http://schemas.microsoft.com/office/drawing/2014/main" id="{7C9C85A9-3D25-432D-8E07-9777EEACBB2A}"/>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1">
              <a:extLst>
                <a:ext uri="{FF2B5EF4-FFF2-40B4-BE49-F238E27FC236}">
                  <a16:creationId xmlns:a16="http://schemas.microsoft.com/office/drawing/2014/main" id="{104A54CF-2C33-493E-86AC-5DB82CDA6452}"/>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 name="AutoShape 13">
            <a:extLst>
              <a:ext uri="{FF2B5EF4-FFF2-40B4-BE49-F238E27FC236}">
                <a16:creationId xmlns:a16="http://schemas.microsoft.com/office/drawing/2014/main" id="{EC3620C2-20AA-448E-882D-ACBB46D36AB9}"/>
              </a:ext>
            </a:extLst>
          </p:cNvPr>
          <p:cNvSpPr>
            <a:spLocks noChangeArrowheads="1"/>
          </p:cNvSpPr>
          <p:nvPr/>
        </p:nvSpPr>
        <p:spPr bwMode="auto">
          <a:xfrm>
            <a:off x="8001000" y="3276600"/>
            <a:ext cx="457200" cy="381000"/>
          </a:xfrm>
          <a:prstGeom prst="star32">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6">
            <a:extLst>
              <a:ext uri="{FF2B5EF4-FFF2-40B4-BE49-F238E27FC236}">
                <a16:creationId xmlns:a16="http://schemas.microsoft.com/office/drawing/2014/main" id="{DD8451F0-6B54-4B53-9587-39514538254A}"/>
              </a:ext>
            </a:extLst>
          </p:cNvPr>
          <p:cNvGrpSpPr>
            <a:grpSpLocks/>
          </p:cNvGrpSpPr>
          <p:nvPr/>
        </p:nvGrpSpPr>
        <p:grpSpPr bwMode="auto">
          <a:xfrm flipH="1" flipV="1">
            <a:off x="8153400" y="2667000"/>
            <a:ext cx="152400" cy="152400"/>
            <a:chOff x="4080" y="2640"/>
            <a:chExt cx="96" cy="96"/>
          </a:xfrm>
        </p:grpSpPr>
        <p:sp>
          <p:nvSpPr>
            <p:cNvPr id="56" name="Line 17">
              <a:extLst>
                <a:ext uri="{FF2B5EF4-FFF2-40B4-BE49-F238E27FC236}">
                  <a16:creationId xmlns:a16="http://schemas.microsoft.com/office/drawing/2014/main" id="{83949110-385D-4216-A8F5-F321424E4334}"/>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8">
              <a:extLst>
                <a:ext uri="{FF2B5EF4-FFF2-40B4-BE49-F238E27FC236}">
                  <a16:creationId xmlns:a16="http://schemas.microsoft.com/office/drawing/2014/main" id="{CE58C582-C334-44FF-9391-E996ED1EDD9A}"/>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28">
            <a:extLst>
              <a:ext uri="{FF2B5EF4-FFF2-40B4-BE49-F238E27FC236}">
                <a16:creationId xmlns:a16="http://schemas.microsoft.com/office/drawing/2014/main" id="{9457345D-3F57-4FA1-B120-57EF57B6A9F5}"/>
              </a:ext>
            </a:extLst>
          </p:cNvPr>
          <p:cNvSpPr>
            <a:spLocks noChangeShapeType="1"/>
          </p:cNvSpPr>
          <p:nvPr/>
        </p:nvSpPr>
        <p:spPr bwMode="auto">
          <a:xfrm flipH="1">
            <a:off x="81534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9">
            <a:extLst>
              <a:ext uri="{FF2B5EF4-FFF2-40B4-BE49-F238E27FC236}">
                <a16:creationId xmlns:a16="http://schemas.microsoft.com/office/drawing/2014/main" id="{1E10955B-0852-4BF8-A257-DC03BFA9B000}"/>
              </a:ext>
            </a:extLst>
          </p:cNvPr>
          <p:cNvSpPr>
            <a:spLocks noChangeShapeType="1"/>
          </p:cNvSpPr>
          <p:nvPr/>
        </p:nvSpPr>
        <p:spPr bwMode="auto">
          <a:xfrm>
            <a:off x="8229600" y="243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40">
            <a:extLst>
              <a:ext uri="{FF2B5EF4-FFF2-40B4-BE49-F238E27FC236}">
                <a16:creationId xmlns:a16="http://schemas.microsoft.com/office/drawing/2014/main" id="{27D1B225-D69D-4AA0-94B2-C718142F9DF2}"/>
              </a:ext>
            </a:extLst>
          </p:cNvPr>
          <p:cNvSpPr txBox="1">
            <a:spLocks noChangeArrowheads="1"/>
          </p:cNvSpPr>
          <p:nvPr/>
        </p:nvSpPr>
        <p:spPr bwMode="auto">
          <a:xfrm>
            <a:off x="6842638" y="3276600"/>
            <a:ext cx="1010212"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Bipolar cells</a:t>
            </a:r>
          </a:p>
          <a:p>
            <a:pPr algn="ctr">
              <a:lnSpc>
                <a:spcPts val="1300"/>
              </a:lnSpc>
            </a:pPr>
            <a:r>
              <a:rPr lang="en-US" sz="1200" dirty="0"/>
              <a:t>(in INL)</a:t>
            </a:r>
          </a:p>
        </p:txBody>
      </p:sp>
      <p:sp>
        <p:nvSpPr>
          <p:cNvPr id="67" name="Text Box 43">
            <a:extLst>
              <a:ext uri="{FF2B5EF4-FFF2-40B4-BE49-F238E27FC236}">
                <a16:creationId xmlns:a16="http://schemas.microsoft.com/office/drawing/2014/main" id="{E8CCFDE7-49E5-45AF-87F0-6E5C2572BD1A}"/>
              </a:ext>
            </a:extLst>
          </p:cNvPr>
          <p:cNvSpPr txBox="1">
            <a:spLocks noChangeArrowheads="1"/>
          </p:cNvSpPr>
          <p:nvPr/>
        </p:nvSpPr>
        <p:spPr bwMode="auto">
          <a:xfrm>
            <a:off x="6449571" y="693436"/>
            <a:ext cx="15295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axons</a:t>
            </a:r>
          </a:p>
        </p:txBody>
      </p:sp>
      <p:sp>
        <p:nvSpPr>
          <p:cNvPr id="69" name="Text Box 43">
            <a:extLst>
              <a:ext uri="{FF2B5EF4-FFF2-40B4-BE49-F238E27FC236}">
                <a16:creationId xmlns:a16="http://schemas.microsoft.com/office/drawing/2014/main" id="{27B461B3-1E1D-4AF7-BBBD-D40716A9FF46}"/>
              </a:ext>
            </a:extLst>
          </p:cNvPr>
          <p:cNvSpPr txBox="1">
            <a:spLocks noChangeArrowheads="1"/>
          </p:cNvSpPr>
          <p:nvPr/>
        </p:nvSpPr>
        <p:spPr bwMode="auto">
          <a:xfrm>
            <a:off x="6622707" y="2847201"/>
            <a:ext cx="139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axons</a:t>
            </a:r>
          </a:p>
        </p:txBody>
      </p:sp>
      <p:sp>
        <p:nvSpPr>
          <p:cNvPr id="70" name="Text Box 43">
            <a:extLst>
              <a:ext uri="{FF2B5EF4-FFF2-40B4-BE49-F238E27FC236}">
                <a16:creationId xmlns:a16="http://schemas.microsoft.com/office/drawing/2014/main" id="{E3550B69-82D8-451D-85C6-FC9D033B53B3}"/>
              </a:ext>
            </a:extLst>
          </p:cNvPr>
          <p:cNvSpPr txBox="1">
            <a:spLocks noChangeArrowheads="1"/>
          </p:cNvSpPr>
          <p:nvPr/>
        </p:nvSpPr>
        <p:spPr bwMode="auto">
          <a:xfrm>
            <a:off x="6518795" y="3685401"/>
            <a:ext cx="1611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Bipolar-cell dendrites</a:t>
            </a:r>
          </a:p>
        </p:txBody>
      </p:sp>
      <p:sp>
        <p:nvSpPr>
          <p:cNvPr id="46" name="Text Box 43">
            <a:extLst>
              <a:ext uri="{FF2B5EF4-FFF2-40B4-BE49-F238E27FC236}">
                <a16:creationId xmlns:a16="http://schemas.microsoft.com/office/drawing/2014/main" id="{40325D93-2931-4B17-8392-685EF05A454F}"/>
              </a:ext>
            </a:extLst>
          </p:cNvPr>
          <p:cNvSpPr txBox="1">
            <a:spLocks noChangeArrowheads="1"/>
          </p:cNvSpPr>
          <p:nvPr/>
        </p:nvSpPr>
        <p:spPr bwMode="auto">
          <a:xfrm>
            <a:off x="6441457" y="2057400"/>
            <a:ext cx="175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Ganglion-cell dendrites</a:t>
            </a:r>
          </a:p>
        </p:txBody>
      </p:sp>
      <p:sp>
        <p:nvSpPr>
          <p:cNvPr id="47" name="Right Brace 46">
            <a:extLst>
              <a:ext uri="{FF2B5EF4-FFF2-40B4-BE49-F238E27FC236}">
                <a16:creationId xmlns:a16="http://schemas.microsoft.com/office/drawing/2014/main" id="{19C9E847-BA27-495B-8118-D832C464D1E6}"/>
              </a:ext>
            </a:extLst>
          </p:cNvPr>
          <p:cNvSpPr/>
          <p:nvPr/>
        </p:nvSpPr>
        <p:spPr>
          <a:xfrm>
            <a:off x="66167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AE361E32-D79C-451E-81CD-A1E7746FD9BF}"/>
              </a:ext>
            </a:extLst>
          </p:cNvPr>
          <p:cNvSpPr/>
          <p:nvPr/>
        </p:nvSpPr>
        <p:spPr>
          <a:xfrm rot="10800000">
            <a:off x="7835900" y="2334399"/>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9824D189-AB10-4F75-9C3E-469E6C4E9D04}"/>
              </a:ext>
            </a:extLst>
          </p:cNvPr>
          <p:cNvSpPr txBox="1"/>
          <p:nvPr/>
        </p:nvSpPr>
        <p:spPr>
          <a:xfrm>
            <a:off x="6957639" y="2338685"/>
            <a:ext cx="662361" cy="461665"/>
          </a:xfrm>
          <a:prstGeom prst="rect">
            <a:avLst/>
          </a:prstGeom>
          <a:noFill/>
        </p:spPr>
        <p:txBody>
          <a:bodyPr wrap="none" rtlCol="0">
            <a:spAutoFit/>
          </a:bodyPr>
          <a:lstStyle/>
          <a:p>
            <a:r>
              <a:rPr lang="en-US" sz="2400" b="1" i="1" dirty="0">
                <a:solidFill>
                  <a:srgbClr val="00CC00"/>
                </a:solidFill>
              </a:rPr>
              <a:t>IPL</a:t>
            </a:r>
          </a:p>
        </p:txBody>
      </p:sp>
      <p:sp>
        <p:nvSpPr>
          <p:cNvPr id="72" name="Line 2">
            <a:extLst>
              <a:ext uri="{FF2B5EF4-FFF2-40B4-BE49-F238E27FC236}">
                <a16:creationId xmlns:a16="http://schemas.microsoft.com/office/drawing/2014/main" id="{DBD769E3-B8FD-4C5A-826E-8CBB31D03F48}"/>
              </a:ext>
            </a:extLst>
          </p:cNvPr>
          <p:cNvSpPr>
            <a:spLocks noChangeShapeType="1"/>
          </p:cNvSpPr>
          <p:nvPr/>
        </p:nvSpPr>
        <p:spPr bwMode="auto">
          <a:xfrm>
            <a:off x="64008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2">
            <a:extLst>
              <a:ext uri="{FF2B5EF4-FFF2-40B4-BE49-F238E27FC236}">
                <a16:creationId xmlns:a16="http://schemas.microsoft.com/office/drawing/2014/main" id="{DE838E79-24FF-4463-BA69-5A244C27BE48}"/>
              </a:ext>
            </a:extLst>
          </p:cNvPr>
          <p:cNvSpPr>
            <a:spLocks noChangeShapeType="1"/>
          </p:cNvSpPr>
          <p:nvPr/>
        </p:nvSpPr>
        <p:spPr bwMode="auto">
          <a:xfrm>
            <a:off x="8229600" y="4419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9">
            <a:extLst>
              <a:ext uri="{FF2B5EF4-FFF2-40B4-BE49-F238E27FC236}">
                <a16:creationId xmlns:a16="http://schemas.microsoft.com/office/drawing/2014/main" id="{41ACA39D-6861-4F37-BC88-B79CA1C58792}"/>
              </a:ext>
            </a:extLst>
          </p:cNvPr>
          <p:cNvSpPr>
            <a:spLocks noChangeShapeType="1"/>
          </p:cNvSpPr>
          <p:nvPr/>
        </p:nvSpPr>
        <p:spPr bwMode="auto">
          <a:xfrm>
            <a:off x="6400800" y="4959004"/>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7">
            <a:extLst>
              <a:ext uri="{FF2B5EF4-FFF2-40B4-BE49-F238E27FC236}">
                <a16:creationId xmlns:a16="http://schemas.microsoft.com/office/drawing/2014/main" id="{F471B1B8-BB0A-40E5-BF0D-93D8D04D4B39}"/>
              </a:ext>
            </a:extLst>
          </p:cNvPr>
          <p:cNvSpPr>
            <a:spLocks noChangeShapeType="1"/>
          </p:cNvSpPr>
          <p:nvPr/>
        </p:nvSpPr>
        <p:spPr bwMode="auto">
          <a:xfrm flipH="1">
            <a:off x="63246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8">
            <a:extLst>
              <a:ext uri="{FF2B5EF4-FFF2-40B4-BE49-F238E27FC236}">
                <a16:creationId xmlns:a16="http://schemas.microsoft.com/office/drawing/2014/main" id="{3E1B36BC-2BBD-40B5-8787-81397732BBDA}"/>
              </a:ext>
            </a:extLst>
          </p:cNvPr>
          <p:cNvSpPr>
            <a:spLocks noChangeShapeType="1"/>
          </p:cNvSpPr>
          <p:nvPr/>
        </p:nvSpPr>
        <p:spPr bwMode="auto">
          <a:xfrm>
            <a:off x="6400800" y="4038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4">
            <a:extLst>
              <a:ext uri="{FF2B5EF4-FFF2-40B4-BE49-F238E27FC236}">
                <a16:creationId xmlns:a16="http://schemas.microsoft.com/office/drawing/2014/main" id="{6830C818-930B-40F1-A52B-88762059B4B2}"/>
              </a:ext>
            </a:extLst>
          </p:cNvPr>
          <p:cNvSpPr>
            <a:spLocks noChangeShapeType="1"/>
          </p:cNvSpPr>
          <p:nvPr/>
        </p:nvSpPr>
        <p:spPr bwMode="auto">
          <a:xfrm flipH="1">
            <a:off x="81534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15">
            <a:extLst>
              <a:ext uri="{FF2B5EF4-FFF2-40B4-BE49-F238E27FC236}">
                <a16:creationId xmlns:a16="http://schemas.microsoft.com/office/drawing/2014/main" id="{4F5B9AF6-32A0-4B93-A28A-AE7CF1F5961C}"/>
              </a:ext>
            </a:extLst>
          </p:cNvPr>
          <p:cNvSpPr>
            <a:spLocks noChangeShapeType="1"/>
          </p:cNvSpPr>
          <p:nvPr/>
        </p:nvSpPr>
        <p:spPr bwMode="auto">
          <a:xfrm>
            <a:off x="8229600" y="4114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 name="Group 20">
            <a:extLst>
              <a:ext uri="{FF2B5EF4-FFF2-40B4-BE49-F238E27FC236}">
                <a16:creationId xmlns:a16="http://schemas.microsoft.com/office/drawing/2014/main" id="{6057E479-562B-45BD-94F7-74DFF4252EBC}"/>
              </a:ext>
            </a:extLst>
          </p:cNvPr>
          <p:cNvGrpSpPr>
            <a:grpSpLocks/>
          </p:cNvGrpSpPr>
          <p:nvPr/>
        </p:nvGrpSpPr>
        <p:grpSpPr bwMode="auto">
          <a:xfrm flipH="1" flipV="1">
            <a:off x="6324600" y="4267200"/>
            <a:ext cx="152400" cy="152400"/>
            <a:chOff x="4080" y="2640"/>
            <a:chExt cx="96" cy="96"/>
          </a:xfrm>
        </p:grpSpPr>
        <p:sp>
          <p:nvSpPr>
            <p:cNvPr id="80" name="Line 21">
              <a:extLst>
                <a:ext uri="{FF2B5EF4-FFF2-40B4-BE49-F238E27FC236}">
                  <a16:creationId xmlns:a16="http://schemas.microsoft.com/office/drawing/2014/main" id="{F514F377-E6E2-4633-A3F7-958EB81CCAC8}"/>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2">
              <a:extLst>
                <a:ext uri="{FF2B5EF4-FFF2-40B4-BE49-F238E27FC236}">
                  <a16:creationId xmlns:a16="http://schemas.microsoft.com/office/drawing/2014/main" id="{31B6FC80-C265-4551-83D1-938059392B66}"/>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 name="Line 34">
            <a:extLst>
              <a:ext uri="{FF2B5EF4-FFF2-40B4-BE49-F238E27FC236}">
                <a16:creationId xmlns:a16="http://schemas.microsoft.com/office/drawing/2014/main" id="{C8C2FB7E-2C6C-473B-9E52-A5FC16208A3D}"/>
              </a:ext>
            </a:extLst>
          </p:cNvPr>
          <p:cNvSpPr>
            <a:spLocks noChangeShapeType="1"/>
          </p:cNvSpPr>
          <p:nvPr/>
        </p:nvSpPr>
        <p:spPr bwMode="auto">
          <a:xfrm>
            <a:off x="8229600" y="5011392"/>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 name="Group 35">
            <a:extLst>
              <a:ext uri="{FF2B5EF4-FFF2-40B4-BE49-F238E27FC236}">
                <a16:creationId xmlns:a16="http://schemas.microsoft.com/office/drawing/2014/main" id="{27F68477-9BD3-4C9C-8DAC-D3913898771F}"/>
              </a:ext>
            </a:extLst>
          </p:cNvPr>
          <p:cNvGrpSpPr>
            <a:grpSpLocks/>
          </p:cNvGrpSpPr>
          <p:nvPr/>
        </p:nvGrpSpPr>
        <p:grpSpPr bwMode="auto">
          <a:xfrm flipH="1" flipV="1">
            <a:off x="8153400" y="4319588"/>
            <a:ext cx="152400" cy="152400"/>
            <a:chOff x="4080" y="2640"/>
            <a:chExt cx="96" cy="96"/>
          </a:xfrm>
        </p:grpSpPr>
        <p:sp>
          <p:nvSpPr>
            <p:cNvPr id="84" name="Line 36">
              <a:extLst>
                <a:ext uri="{FF2B5EF4-FFF2-40B4-BE49-F238E27FC236}">
                  <a16:creationId xmlns:a16="http://schemas.microsoft.com/office/drawing/2014/main" id="{B6E8DFAB-C02F-4897-A294-DD1863839629}"/>
                </a:ext>
              </a:extLst>
            </p:cNvPr>
            <p:cNvSpPr>
              <a:spLocks noChangeShapeType="1"/>
            </p:cNvSpPr>
            <p:nvPr/>
          </p:nvSpPr>
          <p:spPr bwMode="auto">
            <a:xfrm flipH="1">
              <a:off x="4080"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7">
              <a:extLst>
                <a:ext uri="{FF2B5EF4-FFF2-40B4-BE49-F238E27FC236}">
                  <a16:creationId xmlns:a16="http://schemas.microsoft.com/office/drawing/2014/main" id="{6B88EC2A-3A68-4C22-B3CB-BF66179BCA2B}"/>
                </a:ext>
              </a:extLst>
            </p:cNvPr>
            <p:cNvSpPr>
              <a:spLocks noChangeShapeType="1"/>
            </p:cNvSpPr>
            <p:nvPr/>
          </p:nvSpPr>
          <p:spPr bwMode="auto">
            <a:xfrm>
              <a:off x="4128" y="26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Star: 7 Points 85">
            <a:extLst>
              <a:ext uri="{FF2B5EF4-FFF2-40B4-BE49-F238E27FC236}">
                <a16:creationId xmlns:a16="http://schemas.microsoft.com/office/drawing/2014/main" id="{565EA2A6-FA82-41E1-8702-BC24DE397673}"/>
              </a:ext>
            </a:extLst>
          </p:cNvPr>
          <p:cNvSpPr/>
          <p:nvPr/>
        </p:nvSpPr>
        <p:spPr>
          <a:xfrm>
            <a:off x="6248399" y="4883772"/>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tar: 7 Points 86">
            <a:extLst>
              <a:ext uri="{FF2B5EF4-FFF2-40B4-BE49-F238E27FC236}">
                <a16:creationId xmlns:a16="http://schemas.microsoft.com/office/drawing/2014/main" id="{D0908665-6258-4BCB-B167-A078BD986A00}"/>
              </a:ext>
            </a:extLst>
          </p:cNvPr>
          <p:cNvSpPr/>
          <p:nvPr/>
        </p:nvSpPr>
        <p:spPr>
          <a:xfrm>
            <a:off x="8077200" y="4876800"/>
            <a:ext cx="304800" cy="228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Box 39">
            <a:extLst>
              <a:ext uri="{FF2B5EF4-FFF2-40B4-BE49-F238E27FC236}">
                <a16:creationId xmlns:a16="http://schemas.microsoft.com/office/drawing/2014/main" id="{3320B269-97A7-4D8A-92EF-6CA4C9332F61}"/>
              </a:ext>
            </a:extLst>
          </p:cNvPr>
          <p:cNvSpPr txBox="1">
            <a:spLocks noChangeArrowheads="1"/>
          </p:cNvSpPr>
          <p:nvPr/>
        </p:nvSpPr>
        <p:spPr bwMode="auto">
          <a:xfrm>
            <a:off x="6551988" y="4800600"/>
            <a:ext cx="1531188"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300"/>
              </a:lnSpc>
            </a:pPr>
            <a:r>
              <a:rPr lang="en-US" sz="1200" dirty="0"/>
              <a:t>Photoreceptors</a:t>
            </a:r>
          </a:p>
          <a:p>
            <a:pPr algn="ctr">
              <a:lnSpc>
                <a:spcPts val="1300"/>
              </a:lnSpc>
            </a:pPr>
            <a:r>
              <a:rPr lang="en-US" sz="1200" dirty="0"/>
              <a:t>(cell bodies in ONL)</a:t>
            </a:r>
          </a:p>
        </p:txBody>
      </p:sp>
      <p:pic>
        <p:nvPicPr>
          <p:cNvPr id="89" name="Picture 23" descr="MCED00213_0000[1]">
            <a:extLst>
              <a:ext uri="{FF2B5EF4-FFF2-40B4-BE49-F238E27FC236}">
                <a16:creationId xmlns:a16="http://schemas.microsoft.com/office/drawing/2014/main" id="{EBCE6908-4CD6-49E3-932E-AB3B8061CB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248400" y="5492404"/>
            <a:ext cx="355600" cy="328613"/>
          </a:xfrm>
          <a:prstGeom prst="rect">
            <a:avLst/>
          </a:prstGeom>
          <a:noFill/>
          <a:extLst>
            <a:ext uri="{909E8E84-426E-40DD-AFC4-6F175D3DCCD1}">
              <a14:hiddenFill xmlns:a14="http://schemas.microsoft.com/office/drawing/2010/main">
                <a:solidFill>
                  <a:srgbClr val="FFFFFF"/>
                </a:solidFill>
              </a14:hiddenFill>
            </a:ext>
          </a:extLst>
        </p:spPr>
      </p:pic>
      <p:sp>
        <p:nvSpPr>
          <p:cNvPr id="90" name="Cylinder 89">
            <a:extLst>
              <a:ext uri="{FF2B5EF4-FFF2-40B4-BE49-F238E27FC236}">
                <a16:creationId xmlns:a16="http://schemas.microsoft.com/office/drawing/2014/main" id="{BFB73A70-645C-4D38-A5A2-40AFEA356C87}"/>
              </a:ext>
            </a:extLst>
          </p:cNvPr>
          <p:cNvSpPr/>
          <p:nvPr/>
        </p:nvSpPr>
        <p:spPr>
          <a:xfrm>
            <a:off x="8123582" y="5486400"/>
            <a:ext cx="222509" cy="457200"/>
          </a:xfrm>
          <a:prstGeom prst="can">
            <a:avLst/>
          </a:prstGeom>
          <a:solidFill>
            <a:srgbClr val="92ECEE"/>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F28D4E5F-EBD6-4E25-8961-265FE5C7DBB4}"/>
              </a:ext>
            </a:extLst>
          </p:cNvPr>
          <p:cNvSpPr/>
          <p:nvPr/>
        </p:nvSpPr>
        <p:spPr>
          <a:xfrm>
            <a:off x="63246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17230335-0E8B-4339-A15F-07C4D5078829}"/>
              </a:ext>
            </a:extLst>
          </p:cNvPr>
          <p:cNvSpPr/>
          <p:nvPr/>
        </p:nvSpPr>
        <p:spPr>
          <a:xfrm>
            <a:off x="8153400" y="5105400"/>
            <a:ext cx="1524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ight Brace 92">
            <a:extLst>
              <a:ext uri="{FF2B5EF4-FFF2-40B4-BE49-F238E27FC236}">
                <a16:creationId xmlns:a16="http://schemas.microsoft.com/office/drawing/2014/main" id="{6E61CD98-0022-4BBF-AB93-4651C424F314}"/>
              </a:ext>
            </a:extLst>
          </p:cNvPr>
          <p:cNvSpPr/>
          <p:nvPr/>
        </p:nvSpPr>
        <p:spPr>
          <a:xfrm>
            <a:off x="66294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ight Brace 93">
            <a:extLst>
              <a:ext uri="{FF2B5EF4-FFF2-40B4-BE49-F238E27FC236}">
                <a16:creationId xmlns:a16="http://schemas.microsoft.com/office/drawing/2014/main" id="{6DED8E5C-43B1-42EA-A593-19E5A2C0E593}"/>
              </a:ext>
            </a:extLst>
          </p:cNvPr>
          <p:cNvSpPr/>
          <p:nvPr/>
        </p:nvSpPr>
        <p:spPr>
          <a:xfrm rot="10800000">
            <a:off x="7848600" y="4038600"/>
            <a:ext cx="165100" cy="4088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5E66DD70-5129-4F3A-AE5D-7A450AB032F8}"/>
              </a:ext>
            </a:extLst>
          </p:cNvPr>
          <p:cNvSpPr txBox="1"/>
          <p:nvPr/>
        </p:nvSpPr>
        <p:spPr>
          <a:xfrm>
            <a:off x="6893394" y="4042886"/>
            <a:ext cx="816250" cy="461665"/>
          </a:xfrm>
          <a:prstGeom prst="rect">
            <a:avLst/>
          </a:prstGeom>
          <a:noFill/>
        </p:spPr>
        <p:txBody>
          <a:bodyPr wrap="none" rtlCol="0">
            <a:spAutoFit/>
          </a:bodyPr>
          <a:lstStyle/>
          <a:p>
            <a:pPr algn="ctr"/>
            <a:r>
              <a:rPr lang="en-US" sz="2400" b="1" i="1" dirty="0">
                <a:solidFill>
                  <a:srgbClr val="00CC00"/>
                </a:solidFill>
              </a:rPr>
              <a:t>OPL</a:t>
            </a:r>
          </a:p>
        </p:txBody>
      </p:sp>
      <p:sp>
        <p:nvSpPr>
          <p:cNvPr id="96" name="Text Box 43">
            <a:extLst>
              <a:ext uri="{FF2B5EF4-FFF2-40B4-BE49-F238E27FC236}">
                <a16:creationId xmlns:a16="http://schemas.microsoft.com/office/drawing/2014/main" id="{9A180ED7-F100-4938-9F7A-128ED3BD3452}"/>
              </a:ext>
            </a:extLst>
          </p:cNvPr>
          <p:cNvSpPr txBox="1">
            <a:spLocks noChangeArrowheads="1"/>
          </p:cNvSpPr>
          <p:nvPr/>
        </p:nvSpPr>
        <p:spPr bwMode="auto">
          <a:xfrm>
            <a:off x="6922550" y="4523601"/>
            <a:ext cx="849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dirty="0"/>
              <a:t>PR axons</a:t>
            </a:r>
          </a:p>
        </p:txBody>
      </p:sp>
      <p:sp>
        <p:nvSpPr>
          <p:cNvPr id="3" name="TextBox 2">
            <a:extLst>
              <a:ext uri="{FF2B5EF4-FFF2-40B4-BE49-F238E27FC236}">
                <a16:creationId xmlns:a16="http://schemas.microsoft.com/office/drawing/2014/main" id="{27EA706E-F5C5-4424-BD4D-3026067AD22D}"/>
              </a:ext>
            </a:extLst>
          </p:cNvPr>
          <p:cNvSpPr txBox="1"/>
          <p:nvPr/>
        </p:nvSpPr>
        <p:spPr>
          <a:xfrm>
            <a:off x="457200" y="4348232"/>
            <a:ext cx="5316354" cy="707886"/>
          </a:xfrm>
          <a:prstGeom prst="rect">
            <a:avLst/>
          </a:prstGeom>
          <a:solidFill>
            <a:srgbClr val="002060"/>
          </a:solidFill>
        </p:spPr>
        <p:txBody>
          <a:bodyPr wrap="square" rtlCol="0">
            <a:spAutoFit/>
          </a:bodyPr>
          <a:lstStyle/>
          <a:p>
            <a:r>
              <a:rPr lang="en-US" sz="2000" dirty="0">
                <a:solidFill>
                  <a:schemeClr val="bg1"/>
                </a:solidFill>
              </a:rPr>
              <a:t>Note that all we’ve done here is lay out in detail the </a:t>
            </a:r>
            <a:r>
              <a:rPr lang="en-US" sz="2000" b="1" i="1" dirty="0">
                <a:solidFill>
                  <a:schemeClr val="bg1"/>
                </a:solidFill>
              </a:rPr>
              <a:t>vertical pathway </a:t>
            </a:r>
            <a:r>
              <a:rPr lang="en-US" sz="2000" dirty="0">
                <a:solidFill>
                  <a:schemeClr val="bg1"/>
                </a:solidFill>
              </a:rPr>
              <a:t>discussed earlier</a:t>
            </a:r>
          </a:p>
        </p:txBody>
      </p:sp>
    </p:spTree>
    <p:extLst>
      <p:ext uri="{BB962C8B-B14F-4D97-AF65-F5344CB8AC3E}">
        <p14:creationId xmlns:p14="http://schemas.microsoft.com/office/powerpoint/2010/main" val="58364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D5FB09-C005-4DDB-BDA5-FC91F7C3A5C3}"/>
              </a:ext>
            </a:extLst>
          </p:cNvPr>
          <p:cNvSpPr>
            <a:spLocks noGrp="1"/>
          </p:cNvSpPr>
          <p:nvPr>
            <p:ph type="sldNum" sz="quarter" idx="12"/>
          </p:nvPr>
        </p:nvSpPr>
        <p:spPr/>
        <p:txBody>
          <a:bodyPr/>
          <a:lstStyle/>
          <a:p>
            <a:fld id="{B3980EE3-C97C-4692-9850-71E63D20762E}" type="slidenum">
              <a:rPr lang="en-US" altLang="en-US" smtClean="0"/>
              <a:pPr/>
              <a:t>6</a:t>
            </a:fld>
            <a:endParaRPr lang="en-US" altLang="en-US"/>
          </a:p>
        </p:txBody>
      </p:sp>
      <p:pic>
        <p:nvPicPr>
          <p:cNvPr id="5122" name="Picture 2">
            <a:extLst>
              <a:ext uri="{FF2B5EF4-FFF2-40B4-BE49-F238E27FC236}">
                <a16:creationId xmlns:a16="http://schemas.microsoft.com/office/drawing/2014/main" id="{A03E671E-1A30-4873-BD73-18C5020D0C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202" y="746359"/>
            <a:ext cx="5115595" cy="53496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C662B3-FDA9-47E4-991B-48E2CD1A40D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65B686EB-654B-41CA-8DD4-040E51630455}"/>
              </a:ext>
            </a:extLst>
          </p:cNvPr>
          <p:cNvSpPr txBox="1"/>
          <p:nvPr/>
        </p:nvSpPr>
        <p:spPr>
          <a:xfrm>
            <a:off x="3838465" y="6172200"/>
            <a:ext cx="1467068" cy="369332"/>
          </a:xfrm>
          <a:prstGeom prst="rect">
            <a:avLst/>
          </a:prstGeom>
          <a:noFill/>
        </p:spPr>
        <p:txBody>
          <a:bodyPr wrap="none" rtlCol="0">
            <a:spAutoFit/>
          </a:bodyPr>
          <a:lstStyle/>
          <a:p>
            <a:r>
              <a:rPr lang="en-US" dirty="0" err="1"/>
              <a:t>Müeller</a:t>
            </a:r>
            <a:r>
              <a:rPr lang="en-US" dirty="0"/>
              <a:t> cells</a:t>
            </a:r>
          </a:p>
        </p:txBody>
      </p:sp>
      <p:sp>
        <p:nvSpPr>
          <p:cNvPr id="4" name="Arrow: Right 3">
            <a:extLst>
              <a:ext uri="{FF2B5EF4-FFF2-40B4-BE49-F238E27FC236}">
                <a16:creationId xmlns:a16="http://schemas.microsoft.com/office/drawing/2014/main" id="{D5DD28A8-6F64-4DBE-83F4-85D91795B57E}"/>
              </a:ext>
            </a:extLst>
          </p:cNvPr>
          <p:cNvSpPr/>
          <p:nvPr/>
        </p:nvSpPr>
        <p:spPr>
          <a:xfrm>
            <a:off x="152400" y="1066800"/>
            <a:ext cx="1981200"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6680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1143000"/>
            <a:ext cx="8229600" cy="5029200"/>
          </a:xfrm>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chemeClr val="bg1">
                    <a:lumMod val="75000"/>
                  </a:schemeClr>
                </a:solidFill>
              </a:rPr>
              <a:t>Nerve fiber layer</a:t>
            </a:r>
          </a:p>
          <a:p>
            <a:pPr marL="669925" lvl="1" indent="-325438">
              <a:lnSpc>
                <a:spcPct val="85000"/>
              </a:lnSpc>
            </a:pPr>
            <a:r>
              <a:rPr lang="en-US" sz="2200" dirty="0">
                <a:solidFill>
                  <a:schemeClr val="bg1">
                    <a:lumMod val="75000"/>
                  </a:schemeClr>
                </a:solidFill>
              </a:rPr>
              <a:t>Ganglion cell layer</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a:t>
            </a:r>
          </a:p>
          <a:p>
            <a:pPr marL="669925" lvl="1" indent="-325438">
              <a:lnSpc>
                <a:spcPct val="85000"/>
              </a:lnSpc>
            </a:pPr>
            <a:r>
              <a:rPr lang="en-US" sz="2200" dirty="0">
                <a:solidFill>
                  <a:schemeClr val="bg1">
                    <a:lumMod val="75000"/>
                  </a:schemeClr>
                </a:solidFill>
              </a:rPr>
              <a:t>Inner nuclear layer</a:t>
            </a:r>
          </a:p>
          <a:p>
            <a:pPr marL="669925" lvl="1" indent="-325438">
              <a:lnSpc>
                <a:spcPct val="85000"/>
              </a:lnSpc>
            </a:pPr>
            <a:r>
              <a:rPr lang="en-US" sz="2200" b="1" dirty="0">
                <a:solidFill>
                  <a:srgbClr val="00CC00"/>
                </a:solidFill>
              </a:rPr>
              <a:t>Outer plexiform layer = </a:t>
            </a:r>
            <a:r>
              <a:rPr lang="en-US" sz="2200" b="1" i="1" dirty="0">
                <a:solidFill>
                  <a:srgbClr val="00CC00"/>
                </a:solidFill>
              </a:rPr>
              <a:t>Henle’s layer</a:t>
            </a:r>
            <a:r>
              <a:rPr lang="en-US" sz="2200" b="1" i="1" dirty="0">
                <a:solidFill>
                  <a:srgbClr val="0000FF"/>
                </a:solidFill>
              </a:rPr>
              <a:t> </a:t>
            </a:r>
          </a:p>
          <a:p>
            <a:pPr marL="669925" lvl="1" indent="-325438">
              <a:lnSpc>
                <a:spcPct val="85000"/>
              </a:lnSpc>
            </a:pPr>
            <a:r>
              <a:rPr lang="en-US" sz="2200" dirty="0">
                <a:solidFill>
                  <a:schemeClr val="bg1">
                    <a:lumMod val="75000"/>
                  </a:schemeClr>
                </a:solidFill>
              </a:rPr>
              <a:t>Outer nuclear layer</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p>
        </p:txBody>
      </p:sp>
      <p:sp>
        <p:nvSpPr>
          <p:cNvPr id="8" name="Text Box 4"/>
          <p:cNvSpPr txBox="1">
            <a:spLocks noChangeArrowheads="1"/>
          </p:cNvSpPr>
          <p:nvPr/>
        </p:nvSpPr>
        <p:spPr bwMode="auto">
          <a:xfrm>
            <a:off x="952500" y="3687417"/>
            <a:ext cx="6553200" cy="1077218"/>
          </a:xfrm>
          <a:prstGeom prst="rect">
            <a:avLst/>
          </a:prstGeom>
          <a:solidFill>
            <a:srgbClr val="CCFFCC"/>
          </a:solidFill>
          <a:ln>
            <a:noFill/>
          </a:ln>
          <a:effectLst/>
        </p:spPr>
        <p:txBody>
          <a:bodyPr wrap="square">
            <a:spAutoFit/>
          </a:bodyPr>
          <a:lstStyle/>
          <a:p>
            <a:r>
              <a:rPr lang="en-US" sz="1600" dirty="0">
                <a:solidFill>
                  <a:srgbClr val="00CC00"/>
                </a:solidFill>
              </a:rPr>
              <a:t>Important aside: The outer plexiform layer is often referred to by an eponym: </a:t>
            </a:r>
            <a:r>
              <a:rPr lang="en-US" sz="1600" b="1" dirty="0">
                <a:solidFill>
                  <a:srgbClr val="00CC00"/>
                </a:solidFill>
              </a:rPr>
              <a:t>Henle’s layer</a:t>
            </a:r>
            <a:r>
              <a:rPr lang="en-US" sz="1600" dirty="0">
                <a:solidFill>
                  <a:srgbClr val="00CC00"/>
                </a:solidFill>
              </a:rPr>
              <a:t>.</a:t>
            </a:r>
            <a:r>
              <a:rPr lang="en-US" sz="1600" b="1" dirty="0">
                <a:solidFill>
                  <a:srgbClr val="00CC00"/>
                </a:solidFill>
              </a:rPr>
              <a:t> </a:t>
            </a:r>
            <a:r>
              <a:rPr lang="en-US" sz="1600" dirty="0">
                <a:solidFill>
                  <a:srgbClr val="CCFFCC"/>
                </a:solidFill>
              </a:rPr>
              <a:t>However, as we will see when we correlate retinal anatomy with OCT imaging later in the slide-set, these terms are in fact </a:t>
            </a:r>
            <a:r>
              <a:rPr lang="en-US" sz="1600" b="1" dirty="0">
                <a:solidFill>
                  <a:srgbClr val="CCFFCC"/>
                </a:solidFill>
              </a:rPr>
              <a:t>not</a:t>
            </a:r>
            <a:r>
              <a:rPr lang="en-US" sz="1600" dirty="0">
                <a:solidFill>
                  <a:srgbClr val="CCFFCC"/>
                </a:solidFill>
              </a:rPr>
              <a:t> synonyms.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60</a:t>
            </a:fld>
            <a:endParaRPr lang="en-US" altLang="en-US"/>
          </a:p>
        </p:txBody>
      </p:sp>
      <p:sp>
        <p:nvSpPr>
          <p:cNvPr id="6" name="TextBox 5">
            <a:extLst>
              <a:ext uri="{FF2B5EF4-FFF2-40B4-BE49-F238E27FC236}">
                <a16:creationId xmlns:a16="http://schemas.microsoft.com/office/drawing/2014/main" id="{61ADA892-30B9-4516-9517-EC3A4BF40F5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378465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1143000"/>
            <a:ext cx="8229600" cy="5029200"/>
          </a:xfrm>
        </p:spPr>
        <p:txBody>
          <a:bodyPr/>
          <a:lstStyle/>
          <a:p>
            <a:pPr>
              <a:lnSpc>
                <a:spcPct val="85000"/>
              </a:lnSpc>
            </a:pPr>
            <a:r>
              <a:rPr lang="en-US" sz="2600" b="1" dirty="0">
                <a:solidFill>
                  <a:schemeClr val="bg1">
                    <a:lumMod val="75000"/>
                  </a:schemeClr>
                </a:solidFill>
              </a:rPr>
              <a:t>Neurosensory Retina Layers</a:t>
            </a:r>
            <a:endParaRPr lang="en-US" sz="2600" dirty="0">
              <a:solidFill>
                <a:schemeClr val="bg1">
                  <a:lumMod val="75000"/>
                </a:schemeClr>
              </a:solidFill>
            </a:endParaRPr>
          </a:p>
          <a:p>
            <a:pPr marL="669925" lvl="1" indent="-325438">
              <a:lnSpc>
                <a:spcPct val="85000"/>
              </a:lnSpc>
            </a:pPr>
            <a:r>
              <a:rPr lang="en-US" sz="2200" dirty="0">
                <a:solidFill>
                  <a:schemeClr val="bg1">
                    <a:lumMod val="75000"/>
                  </a:schemeClr>
                </a:solidFill>
              </a:rPr>
              <a:t>Internal limiting membrane</a:t>
            </a:r>
          </a:p>
          <a:p>
            <a:pPr marL="669925" lvl="1" indent="-325438">
              <a:lnSpc>
                <a:spcPct val="85000"/>
              </a:lnSpc>
            </a:pPr>
            <a:r>
              <a:rPr lang="en-US" sz="2200" dirty="0">
                <a:solidFill>
                  <a:schemeClr val="bg1">
                    <a:lumMod val="75000"/>
                  </a:schemeClr>
                </a:solidFill>
              </a:rPr>
              <a:t>Nerve fiber layer</a:t>
            </a:r>
          </a:p>
          <a:p>
            <a:pPr marL="669925" lvl="1" indent="-325438">
              <a:lnSpc>
                <a:spcPct val="85000"/>
              </a:lnSpc>
            </a:pPr>
            <a:r>
              <a:rPr lang="en-US" sz="2200" dirty="0">
                <a:solidFill>
                  <a:schemeClr val="bg1">
                    <a:lumMod val="75000"/>
                  </a:schemeClr>
                </a:solidFill>
              </a:rPr>
              <a:t>Ganglion cell layer</a:t>
            </a:r>
          </a:p>
          <a:p>
            <a:pPr marL="669925" lvl="1" indent="-325438">
              <a:lnSpc>
                <a:spcPct val="85000"/>
              </a:lnSpc>
            </a:pPr>
            <a:r>
              <a:rPr lang="en-US" sz="2200" dirty="0">
                <a:solidFill>
                  <a:schemeClr val="bg1">
                    <a:lumMod val="75000"/>
                  </a:schemeClr>
                </a:solidFill>
              </a:rPr>
              <a:t>Inner </a:t>
            </a:r>
            <a:r>
              <a:rPr lang="en-US" sz="2200" dirty="0" err="1">
                <a:solidFill>
                  <a:schemeClr val="bg1">
                    <a:lumMod val="75000"/>
                  </a:schemeClr>
                </a:solidFill>
              </a:rPr>
              <a:t>plexiform</a:t>
            </a:r>
            <a:r>
              <a:rPr lang="en-US" sz="2200" dirty="0">
                <a:solidFill>
                  <a:schemeClr val="bg1">
                    <a:lumMod val="75000"/>
                  </a:schemeClr>
                </a:solidFill>
              </a:rPr>
              <a:t> layer</a:t>
            </a:r>
          </a:p>
          <a:p>
            <a:pPr marL="669925" lvl="1" indent="-325438">
              <a:lnSpc>
                <a:spcPct val="85000"/>
              </a:lnSpc>
            </a:pPr>
            <a:r>
              <a:rPr lang="en-US" sz="2200" dirty="0">
                <a:solidFill>
                  <a:schemeClr val="bg1">
                    <a:lumMod val="75000"/>
                  </a:schemeClr>
                </a:solidFill>
              </a:rPr>
              <a:t>Inner nuclear layer</a:t>
            </a:r>
          </a:p>
          <a:p>
            <a:pPr marL="669925" lvl="1" indent="-325438">
              <a:lnSpc>
                <a:spcPct val="85000"/>
              </a:lnSpc>
            </a:pPr>
            <a:r>
              <a:rPr lang="en-US" sz="2200" b="1" dirty="0">
                <a:solidFill>
                  <a:srgbClr val="00CC00"/>
                </a:solidFill>
              </a:rPr>
              <a:t>Outer plexiform layer = </a:t>
            </a:r>
            <a:r>
              <a:rPr lang="en-US" sz="2200" b="1" i="1" dirty="0">
                <a:solidFill>
                  <a:srgbClr val="00CC00"/>
                </a:solidFill>
              </a:rPr>
              <a:t>Henle’s layer</a:t>
            </a:r>
            <a:r>
              <a:rPr lang="en-US" sz="2200" b="1" i="1" dirty="0">
                <a:solidFill>
                  <a:srgbClr val="0000FF"/>
                </a:solidFill>
              </a:rPr>
              <a:t> </a:t>
            </a:r>
            <a:r>
              <a:rPr lang="en-US" sz="2200" b="1" i="1" dirty="0"/>
              <a:t>(sort of</a:t>
            </a:r>
            <a:r>
              <a:rPr lang="en-US" sz="2200" b="1" dirty="0"/>
              <a:t>)</a:t>
            </a:r>
          </a:p>
          <a:p>
            <a:pPr marL="669925" lvl="1" indent="-325438">
              <a:lnSpc>
                <a:spcPct val="85000"/>
              </a:lnSpc>
            </a:pPr>
            <a:r>
              <a:rPr lang="en-US" sz="2200" dirty="0">
                <a:solidFill>
                  <a:schemeClr val="bg1">
                    <a:lumMod val="75000"/>
                  </a:schemeClr>
                </a:solidFill>
              </a:rPr>
              <a:t>Outer nuclear layer</a:t>
            </a:r>
          </a:p>
          <a:p>
            <a:pPr marL="669925" lvl="1" indent="-325438">
              <a:lnSpc>
                <a:spcPct val="85000"/>
              </a:lnSpc>
            </a:pPr>
            <a:r>
              <a:rPr lang="en-US" sz="2200" dirty="0">
                <a:solidFill>
                  <a:schemeClr val="bg1">
                    <a:lumMod val="75000"/>
                  </a:schemeClr>
                </a:solidFill>
              </a:rPr>
              <a:t>External limiting membrane</a:t>
            </a:r>
          </a:p>
          <a:p>
            <a:pPr marL="669925" lvl="1" indent="-325438">
              <a:lnSpc>
                <a:spcPct val="85000"/>
              </a:lnSpc>
            </a:pPr>
            <a:r>
              <a:rPr lang="en-US" sz="2200" dirty="0">
                <a:solidFill>
                  <a:schemeClr val="bg1"/>
                </a:solidFill>
              </a:rPr>
              <a:t>Rod &amp; cone inner and outer segments</a:t>
            </a:r>
          </a:p>
          <a:p>
            <a:pPr>
              <a:lnSpc>
                <a:spcPct val="85000"/>
              </a:lnSpc>
            </a:pPr>
            <a:r>
              <a:rPr lang="en-US" sz="2600" b="1" dirty="0">
                <a:solidFill>
                  <a:schemeClr val="bg1">
                    <a:lumMod val="75000"/>
                  </a:schemeClr>
                </a:solidFill>
              </a:rPr>
              <a:t>RPE</a:t>
            </a:r>
          </a:p>
          <a:p>
            <a:pPr>
              <a:lnSpc>
                <a:spcPct val="85000"/>
              </a:lnSpc>
            </a:pPr>
            <a:r>
              <a:rPr lang="en-US" sz="2600" b="1" dirty="0">
                <a:solidFill>
                  <a:schemeClr val="bg1">
                    <a:lumMod val="75000"/>
                  </a:schemeClr>
                </a:solidFill>
              </a:rPr>
              <a:t>Bruch’s membrane</a:t>
            </a:r>
          </a:p>
          <a:p>
            <a:pPr>
              <a:lnSpc>
                <a:spcPct val="85000"/>
              </a:lnSpc>
              <a:buFont typeface="Wingdings" pitchFamily="2" charset="2"/>
              <a:buNone/>
            </a:pPr>
            <a:endParaRPr lang="en-US" sz="2600" b="1" dirty="0"/>
          </a:p>
        </p:txBody>
      </p:sp>
      <p:sp>
        <p:nvSpPr>
          <p:cNvPr id="8" name="Text Box 4"/>
          <p:cNvSpPr txBox="1">
            <a:spLocks noChangeArrowheads="1"/>
          </p:cNvSpPr>
          <p:nvPr/>
        </p:nvSpPr>
        <p:spPr bwMode="auto">
          <a:xfrm>
            <a:off x="952500" y="3687417"/>
            <a:ext cx="6553200" cy="1077218"/>
          </a:xfrm>
          <a:prstGeom prst="rect">
            <a:avLst/>
          </a:prstGeom>
          <a:solidFill>
            <a:srgbClr val="CCFFCC"/>
          </a:solidFill>
          <a:ln>
            <a:noFill/>
          </a:ln>
          <a:effectLst/>
        </p:spPr>
        <p:txBody>
          <a:bodyPr wrap="square">
            <a:spAutoFit/>
          </a:bodyPr>
          <a:lstStyle/>
          <a:p>
            <a:r>
              <a:rPr lang="en-US" sz="1600" dirty="0">
                <a:solidFill>
                  <a:srgbClr val="00CC00"/>
                </a:solidFill>
              </a:rPr>
              <a:t>Important aside: The outer plexiform layer is often referred to by an eponym: </a:t>
            </a:r>
            <a:r>
              <a:rPr lang="en-US" sz="1600" b="1" dirty="0">
                <a:solidFill>
                  <a:srgbClr val="00CC00"/>
                </a:solidFill>
              </a:rPr>
              <a:t>Henle’s layer</a:t>
            </a:r>
            <a:r>
              <a:rPr lang="en-US" sz="1600" dirty="0">
                <a:solidFill>
                  <a:srgbClr val="00CC00"/>
                </a:solidFill>
              </a:rPr>
              <a:t>.</a:t>
            </a:r>
            <a:r>
              <a:rPr lang="en-US" sz="1600" b="1" dirty="0">
                <a:solidFill>
                  <a:srgbClr val="00CC00"/>
                </a:solidFill>
              </a:rPr>
              <a:t> </a:t>
            </a:r>
            <a:r>
              <a:rPr lang="en-US" sz="1600" dirty="0"/>
              <a:t>However, as we will see when we correlate retinal anatomy with OCT imaging later in the slide-set, these terms are in fact </a:t>
            </a:r>
            <a:r>
              <a:rPr lang="en-US" sz="1600" b="1" dirty="0"/>
              <a:t>not</a:t>
            </a:r>
            <a:r>
              <a:rPr lang="en-US" sz="1600" dirty="0"/>
              <a:t> synonyms.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61</a:t>
            </a:fld>
            <a:endParaRPr lang="en-US" altLang="en-US"/>
          </a:p>
        </p:txBody>
      </p:sp>
      <p:sp>
        <p:nvSpPr>
          <p:cNvPr id="6" name="TextBox 5">
            <a:extLst>
              <a:ext uri="{FF2B5EF4-FFF2-40B4-BE49-F238E27FC236}">
                <a16:creationId xmlns:a16="http://schemas.microsoft.com/office/drawing/2014/main" id="{61ADA892-30B9-4516-9517-EC3A4BF40F58}"/>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4287542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457200" y="1143000"/>
            <a:ext cx="8229600" cy="5029200"/>
          </a:xfrm>
        </p:spPr>
        <p:txBody>
          <a:bodyPr/>
          <a:lstStyle/>
          <a:p>
            <a:pPr>
              <a:lnSpc>
                <a:spcPct val="85000"/>
              </a:lnSpc>
            </a:pPr>
            <a:r>
              <a:rPr lang="en-US" sz="2600" b="1" dirty="0"/>
              <a:t>Neurosensory Retina Layers</a:t>
            </a:r>
            <a:endParaRPr lang="en-US" sz="2600" dirty="0"/>
          </a:p>
          <a:p>
            <a:pPr marL="669925" lvl="1" indent="-325438">
              <a:lnSpc>
                <a:spcPct val="85000"/>
              </a:lnSpc>
            </a:pPr>
            <a:r>
              <a:rPr lang="en-US" sz="2200" dirty="0"/>
              <a:t>Internal limiting membrane</a:t>
            </a:r>
          </a:p>
          <a:p>
            <a:pPr marL="669925" lvl="1" indent="-325438">
              <a:lnSpc>
                <a:spcPct val="85000"/>
              </a:lnSpc>
            </a:pPr>
            <a:r>
              <a:rPr lang="en-US" sz="2200" dirty="0">
                <a:solidFill>
                  <a:srgbClr val="00CC00"/>
                </a:solidFill>
              </a:rPr>
              <a:t>Nerve fiber layer</a:t>
            </a:r>
          </a:p>
          <a:p>
            <a:pPr marL="669925" lvl="1" indent="-325438">
              <a:lnSpc>
                <a:spcPct val="85000"/>
              </a:lnSpc>
            </a:pPr>
            <a:r>
              <a:rPr lang="en-US" sz="2200" dirty="0">
                <a:solidFill>
                  <a:srgbClr val="FF0000"/>
                </a:solidFill>
              </a:rPr>
              <a:t>Ganglion cell layer</a:t>
            </a:r>
          </a:p>
          <a:p>
            <a:pPr marL="669925" lvl="1" indent="-325438">
              <a:lnSpc>
                <a:spcPct val="85000"/>
              </a:lnSpc>
            </a:pPr>
            <a:r>
              <a:rPr lang="en-US" sz="2200" dirty="0">
                <a:solidFill>
                  <a:srgbClr val="00CC00"/>
                </a:solidFill>
              </a:rPr>
              <a:t>Inner plexiform layer</a:t>
            </a:r>
          </a:p>
          <a:p>
            <a:pPr marL="669925" lvl="1" indent="-325438">
              <a:lnSpc>
                <a:spcPct val="85000"/>
              </a:lnSpc>
            </a:pPr>
            <a:r>
              <a:rPr lang="en-US" sz="2200" dirty="0">
                <a:solidFill>
                  <a:srgbClr val="FF0000"/>
                </a:solidFill>
              </a:rPr>
              <a:t>Inner nuclear layer</a:t>
            </a:r>
          </a:p>
          <a:p>
            <a:pPr marL="669925" lvl="1" indent="-325438">
              <a:lnSpc>
                <a:spcPct val="85000"/>
              </a:lnSpc>
            </a:pPr>
            <a:r>
              <a:rPr lang="en-US" sz="2200" dirty="0">
                <a:solidFill>
                  <a:srgbClr val="00CC00"/>
                </a:solidFill>
              </a:rPr>
              <a:t>Outer plexiform layer</a:t>
            </a:r>
          </a:p>
          <a:p>
            <a:pPr marL="669925" lvl="1" indent="-325438">
              <a:lnSpc>
                <a:spcPct val="85000"/>
              </a:lnSpc>
            </a:pPr>
            <a:r>
              <a:rPr lang="en-US" sz="2200" dirty="0">
                <a:solidFill>
                  <a:srgbClr val="FF0000"/>
                </a:solidFill>
              </a:rPr>
              <a:t>Outer nuclear layer</a:t>
            </a:r>
          </a:p>
          <a:p>
            <a:pPr marL="669925" lvl="1" indent="-325438">
              <a:lnSpc>
                <a:spcPct val="85000"/>
              </a:lnSpc>
            </a:pPr>
            <a:r>
              <a:rPr lang="en-US" sz="2200" dirty="0"/>
              <a:t>External limiting membrane</a:t>
            </a:r>
          </a:p>
          <a:p>
            <a:pPr marL="669925" lvl="1" indent="-325438">
              <a:lnSpc>
                <a:spcPct val="85000"/>
              </a:lnSpc>
            </a:pPr>
            <a:r>
              <a:rPr lang="en-US" sz="2200" dirty="0">
                <a:solidFill>
                  <a:srgbClr val="0000FF"/>
                </a:solidFill>
              </a:rPr>
              <a:t>Rod &amp; cone inner and outer segments</a:t>
            </a:r>
          </a:p>
          <a:p>
            <a:pPr>
              <a:lnSpc>
                <a:spcPct val="85000"/>
              </a:lnSpc>
            </a:pPr>
            <a:r>
              <a:rPr lang="en-US" sz="2600" b="1" dirty="0"/>
              <a:t>RPE</a:t>
            </a:r>
          </a:p>
          <a:p>
            <a:pPr>
              <a:lnSpc>
                <a:spcPct val="85000"/>
              </a:lnSpc>
            </a:pPr>
            <a:r>
              <a:rPr lang="en-US" sz="2600" b="1" dirty="0"/>
              <a:t>Bruch’s membrane</a:t>
            </a:r>
          </a:p>
          <a:p>
            <a:pPr>
              <a:lnSpc>
                <a:spcPct val="85000"/>
              </a:lnSpc>
              <a:buFont typeface="Wingdings" pitchFamily="2" charset="2"/>
              <a:buNone/>
            </a:pPr>
            <a:endParaRPr lang="en-US" sz="2600" b="1" dirty="0"/>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62</a:t>
            </a:fld>
            <a:endParaRPr lang="en-US" altLang="en-US"/>
          </a:p>
        </p:txBody>
      </p:sp>
      <p:sp>
        <p:nvSpPr>
          <p:cNvPr id="5" name="TextBox 4">
            <a:extLst>
              <a:ext uri="{FF2B5EF4-FFF2-40B4-BE49-F238E27FC236}">
                <a16:creationId xmlns:a16="http://schemas.microsoft.com/office/drawing/2014/main" id="{C1DB2765-E567-469C-A20E-BF7F0453427E}"/>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pic>
        <p:nvPicPr>
          <p:cNvPr id="7" name="Picture 6">
            <a:extLst>
              <a:ext uri="{FF2B5EF4-FFF2-40B4-BE49-F238E27FC236}">
                <a16:creationId xmlns:a16="http://schemas.microsoft.com/office/drawing/2014/main" id="{ED0816B6-C901-44F8-A685-9E3476A08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07532"/>
            <a:ext cx="2771006" cy="3803926"/>
          </a:xfrm>
          <a:prstGeom prst="rect">
            <a:avLst/>
          </a:prstGeom>
        </p:spPr>
      </p:pic>
      <p:sp>
        <p:nvSpPr>
          <p:cNvPr id="4" name="TextBox 3">
            <a:extLst>
              <a:ext uri="{FF2B5EF4-FFF2-40B4-BE49-F238E27FC236}">
                <a16:creationId xmlns:a16="http://schemas.microsoft.com/office/drawing/2014/main" id="{9D27F8ED-AA2D-499D-9707-A8E28B8DB16B}"/>
              </a:ext>
            </a:extLst>
          </p:cNvPr>
          <p:cNvSpPr txBox="1"/>
          <p:nvPr/>
        </p:nvSpPr>
        <p:spPr>
          <a:xfrm>
            <a:off x="2586519" y="5941367"/>
            <a:ext cx="3970959" cy="461665"/>
          </a:xfrm>
          <a:prstGeom prst="rect">
            <a:avLst/>
          </a:prstGeom>
          <a:noFill/>
        </p:spPr>
        <p:txBody>
          <a:bodyPr wrap="none" rtlCol="0">
            <a:spAutoFit/>
          </a:bodyPr>
          <a:lstStyle/>
          <a:p>
            <a:r>
              <a:rPr lang="en-US" sz="2400" i="1" dirty="0">
                <a:effectLst>
                  <a:outerShdw blurRad="38100" dist="38100" dir="2700000" algn="tl">
                    <a:srgbClr val="000000">
                      <a:alpha val="43137"/>
                    </a:srgbClr>
                  </a:outerShdw>
                </a:effectLst>
              </a:rPr>
              <a:t>Review slide—no questions</a:t>
            </a:r>
          </a:p>
        </p:txBody>
      </p:sp>
    </p:spTree>
    <p:extLst>
      <p:ext uri="{BB962C8B-B14F-4D97-AF65-F5344CB8AC3E}">
        <p14:creationId xmlns:p14="http://schemas.microsoft.com/office/powerpoint/2010/main" val="1677440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r>
              <a:rPr lang="en-US" dirty="0">
                <a:solidFill>
                  <a:schemeClr val="bg1"/>
                </a:solidFill>
              </a:rPr>
              <a:t>Define the term </a:t>
            </a:r>
            <a:r>
              <a:rPr lang="en-US" i="1" dirty="0"/>
              <a:t>macula</a:t>
            </a:r>
            <a:endParaRPr lang="en-US" dirty="0">
              <a:solidFill>
                <a:srgbClr val="0000FF"/>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63</a:t>
            </a:fld>
            <a:endParaRPr lang="en-US" altLang="en-US"/>
          </a:p>
        </p:txBody>
      </p:sp>
      <p:sp>
        <p:nvSpPr>
          <p:cNvPr id="6" name="TextBox 5">
            <a:extLst>
              <a:ext uri="{FF2B5EF4-FFF2-40B4-BE49-F238E27FC236}">
                <a16:creationId xmlns:a16="http://schemas.microsoft.com/office/drawing/2014/main" id="{BBE75DE2-0C1B-4D00-8B01-587A3688D96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4" name="Rectangle 3">
            <a:extLst>
              <a:ext uri="{FF2B5EF4-FFF2-40B4-BE49-F238E27FC236}">
                <a16:creationId xmlns:a16="http://schemas.microsoft.com/office/drawing/2014/main" id="{FDB259D0-45E4-436C-9253-696889900301}"/>
              </a:ext>
            </a:extLst>
          </p:cNvPr>
          <p:cNvSpPr/>
          <p:nvPr/>
        </p:nvSpPr>
        <p:spPr>
          <a:xfrm>
            <a:off x="304800" y="1719263"/>
            <a:ext cx="685800" cy="5667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4663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A99B99-2D86-44D4-AD10-70B803FD1DDF}"/>
              </a:ext>
            </a:extLst>
          </p:cNvPr>
          <p:cNvSpPr/>
          <p:nvPr/>
        </p:nvSpPr>
        <p:spPr>
          <a:xfrm>
            <a:off x="7835347" y="1524000"/>
            <a:ext cx="685800" cy="5667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301" name="Rectangle 5"/>
          <p:cNvSpPr>
            <a:spLocks noGrp="1" noChangeArrowheads="1"/>
          </p:cNvSpPr>
          <p:nvPr>
            <p:ph type="body" idx="1"/>
          </p:nvPr>
        </p:nvSpPr>
        <p:spPr/>
        <p:txBody>
          <a:bodyPr/>
          <a:lstStyle/>
          <a:p>
            <a:r>
              <a:rPr lang="en-US" dirty="0">
                <a:solidFill>
                  <a:schemeClr val="bg1"/>
                </a:solidFill>
              </a:rPr>
              <a:t>We define the term </a:t>
            </a:r>
            <a:r>
              <a:rPr lang="en-US" i="1" dirty="0"/>
              <a:t>macula</a:t>
            </a:r>
            <a:endParaRPr lang="en-US" dirty="0">
              <a:solidFill>
                <a:srgbClr val="0000FF"/>
              </a:solidFill>
            </a:endParaRP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64</a:t>
            </a:fld>
            <a:endParaRPr lang="en-US" altLang="en-US"/>
          </a:p>
        </p:txBody>
      </p:sp>
      <p:sp>
        <p:nvSpPr>
          <p:cNvPr id="8" name="TextBox 7">
            <a:extLst>
              <a:ext uri="{FF2B5EF4-FFF2-40B4-BE49-F238E27FC236}">
                <a16:creationId xmlns:a16="http://schemas.microsoft.com/office/drawing/2014/main" id="{14DA2D5B-51C7-49EB-ADC7-42BE5AB1F76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Rectangle 5">
            <a:extLst>
              <a:ext uri="{FF2B5EF4-FFF2-40B4-BE49-F238E27FC236}">
                <a16:creationId xmlns:a16="http://schemas.microsoft.com/office/drawing/2014/main" id="{10E636FA-32F8-45DF-81FC-41EA69E9FB8F}"/>
              </a:ext>
            </a:extLst>
          </p:cNvPr>
          <p:cNvSpPr/>
          <p:nvPr/>
        </p:nvSpPr>
        <p:spPr>
          <a:xfrm>
            <a:off x="304800" y="1719263"/>
            <a:ext cx="685800" cy="5667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C37451A7-2BAF-4904-A0A0-2C27B2327752}"/>
              </a:ext>
            </a:extLst>
          </p:cNvPr>
          <p:cNvSpPr txBox="1"/>
          <p:nvPr/>
        </p:nvSpPr>
        <p:spPr>
          <a:xfrm>
            <a:off x="609600" y="1447800"/>
            <a:ext cx="7898296" cy="801566"/>
          </a:xfrm>
          <a:prstGeom prst="rect">
            <a:avLst/>
          </a:prstGeom>
          <a:noFill/>
        </p:spPr>
        <p:txBody>
          <a:bodyPr wrap="square" rtlCol="0">
            <a:spAutoFit/>
          </a:bodyPr>
          <a:lstStyle/>
          <a:p>
            <a:pPr>
              <a:lnSpc>
                <a:spcPts val="2900"/>
              </a:lnSpc>
            </a:pPr>
            <a:r>
              <a:rPr lang="en-US" sz="2000" dirty="0"/>
              <a:t>Now that we’re familiar with the histology of the retina, we’re ready to tackle the topography of the</a:t>
            </a:r>
          </a:p>
        </p:txBody>
      </p:sp>
    </p:spTree>
    <p:extLst>
      <p:ext uri="{BB962C8B-B14F-4D97-AF65-F5344CB8AC3E}">
        <p14:creationId xmlns:p14="http://schemas.microsoft.com/office/powerpoint/2010/main" val="2616494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body" idx="1"/>
          </p:nvPr>
        </p:nvSpPr>
        <p:spPr/>
        <p:txBody>
          <a:bodyPr/>
          <a:lstStyle/>
          <a:p>
            <a:r>
              <a:rPr lang="en-US" dirty="0"/>
              <a:t>We define the term </a:t>
            </a:r>
            <a:r>
              <a:rPr lang="en-US" i="1" dirty="0"/>
              <a:t>macula…</a:t>
            </a:r>
            <a:endParaRPr lang="en-US" dirty="0"/>
          </a:p>
          <a:p>
            <a:pPr lvl="1"/>
            <a:r>
              <a:rPr lang="en-US" dirty="0"/>
              <a:t>…</a:t>
            </a:r>
            <a:r>
              <a:rPr lang="en-US" b="1" dirty="0"/>
              <a:t>anatomically</a:t>
            </a:r>
            <a:r>
              <a:rPr lang="en-US" dirty="0"/>
              <a:t> </a:t>
            </a:r>
            <a:r>
              <a:rPr lang="en-US" dirty="0">
                <a:solidFill>
                  <a:schemeClr val="bg1"/>
                </a:solidFill>
              </a:rPr>
              <a:t>as the retinal area in which           the ganglion-cell layer is </a:t>
            </a:r>
            <a:r>
              <a:rPr lang="en-US" dirty="0">
                <a:solidFill>
                  <a:schemeClr val="bg1"/>
                </a:solidFill>
                <a:cs typeface="Arial" charset="0"/>
              </a:rPr>
              <a:t>≥</a:t>
            </a:r>
            <a:r>
              <a:rPr lang="en-US" dirty="0">
                <a:solidFill>
                  <a:schemeClr val="bg1"/>
                </a:solidFill>
              </a:rPr>
              <a:t> 2 cells thick</a:t>
            </a:r>
          </a:p>
          <a:p>
            <a:pPr lvl="1"/>
            <a:r>
              <a:rPr lang="en-US" dirty="0">
                <a:solidFill>
                  <a:srgbClr val="EBEB03"/>
                </a:solidFill>
              </a:rPr>
              <a:t>…</a:t>
            </a:r>
            <a:r>
              <a:rPr lang="en-US" b="1" dirty="0">
                <a:solidFill>
                  <a:srgbClr val="EBEB03"/>
                </a:solidFill>
              </a:rPr>
              <a:t>histologically</a:t>
            </a:r>
            <a:r>
              <a:rPr lang="en-US" dirty="0">
                <a:solidFill>
                  <a:schemeClr val="bg1"/>
                </a:solidFill>
              </a:rPr>
              <a:t>: as the retinal area containing xanthophyll pigment</a:t>
            </a:r>
          </a:p>
          <a:p>
            <a:pPr lvl="1"/>
            <a:r>
              <a:rPr lang="en-US" dirty="0">
                <a:solidFill>
                  <a:srgbClr val="008000"/>
                </a:solidFill>
              </a:rPr>
              <a:t>…</a:t>
            </a:r>
            <a:r>
              <a:rPr lang="en-US" b="1" dirty="0">
                <a:solidFill>
                  <a:srgbClr val="008000"/>
                </a:solidFill>
              </a:rPr>
              <a:t>clinically</a:t>
            </a:r>
            <a:r>
              <a:rPr lang="en-US" dirty="0">
                <a:solidFill>
                  <a:schemeClr val="bg1"/>
                </a:solidFill>
              </a:rPr>
              <a:t>: as the retinal area bounded by           the temporal vascular arcades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65</a:t>
            </a:fld>
            <a:endParaRPr lang="en-US" altLang="en-US"/>
          </a:p>
        </p:txBody>
      </p:sp>
      <p:sp>
        <p:nvSpPr>
          <p:cNvPr id="8" name="TextBox 7">
            <a:extLst>
              <a:ext uri="{FF2B5EF4-FFF2-40B4-BE49-F238E27FC236}">
                <a16:creationId xmlns:a16="http://schemas.microsoft.com/office/drawing/2014/main" id="{14DA2D5B-51C7-49EB-ADC7-42BE5AB1F76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97EFCB7B-DA9E-4B43-8E4E-B87C31BFD353}"/>
              </a:ext>
            </a:extLst>
          </p:cNvPr>
          <p:cNvSpPr txBox="1"/>
          <p:nvPr/>
        </p:nvSpPr>
        <p:spPr>
          <a:xfrm>
            <a:off x="2861274" y="2743200"/>
            <a:ext cx="1710725" cy="369332"/>
          </a:xfrm>
          <a:prstGeom prst="rect">
            <a:avLst/>
          </a:prstGeom>
          <a:noFill/>
        </p:spPr>
        <p:txBody>
          <a:bodyPr wrap="none" rtlCol="0">
            <a:spAutoFit/>
          </a:bodyPr>
          <a:lstStyle/>
          <a:p>
            <a:r>
              <a:rPr lang="en-US" dirty="0"/>
              <a:t>as well as both</a:t>
            </a:r>
          </a:p>
        </p:txBody>
      </p:sp>
      <p:sp>
        <p:nvSpPr>
          <p:cNvPr id="7" name="TextBox 6">
            <a:extLst>
              <a:ext uri="{FF2B5EF4-FFF2-40B4-BE49-F238E27FC236}">
                <a16:creationId xmlns:a16="http://schemas.microsoft.com/office/drawing/2014/main" id="{CA01CF60-3A57-4777-831B-93C8DBEAA625}"/>
              </a:ext>
            </a:extLst>
          </p:cNvPr>
          <p:cNvSpPr txBox="1"/>
          <p:nvPr/>
        </p:nvSpPr>
        <p:spPr>
          <a:xfrm>
            <a:off x="2841396" y="3657600"/>
            <a:ext cx="1582484" cy="369332"/>
          </a:xfrm>
          <a:prstGeom prst="rect">
            <a:avLst/>
          </a:prstGeom>
          <a:noFill/>
        </p:spPr>
        <p:txBody>
          <a:bodyPr wrap="none" rtlCol="0">
            <a:spAutoFit/>
          </a:bodyPr>
          <a:lstStyle/>
          <a:p>
            <a:r>
              <a:rPr lang="en-US" dirty="0"/>
              <a:t>and of course</a:t>
            </a:r>
          </a:p>
        </p:txBody>
      </p:sp>
    </p:spTree>
    <p:extLst>
      <p:ext uri="{BB962C8B-B14F-4D97-AF65-F5344CB8AC3E}">
        <p14:creationId xmlns:p14="http://schemas.microsoft.com/office/powerpoint/2010/main" val="2893840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body" idx="1"/>
          </p:nvPr>
        </p:nvSpPr>
        <p:spPr/>
        <p:txBody>
          <a:bodyPr/>
          <a:lstStyle/>
          <a:p>
            <a:r>
              <a:rPr lang="en-US" dirty="0"/>
              <a:t>We define the term </a:t>
            </a:r>
            <a:r>
              <a:rPr lang="en-US" i="1" dirty="0"/>
              <a:t>macula…</a:t>
            </a:r>
            <a:endParaRPr lang="en-US" dirty="0"/>
          </a:p>
          <a:p>
            <a:pPr lvl="1"/>
            <a:r>
              <a:rPr lang="en-US" dirty="0"/>
              <a:t>…</a:t>
            </a:r>
            <a:r>
              <a:rPr lang="en-US" b="1" dirty="0"/>
              <a:t>anatomically</a:t>
            </a:r>
            <a:r>
              <a:rPr lang="en-US" dirty="0"/>
              <a:t>, it is the retinal area in which           the ganglion-cell layer is </a:t>
            </a:r>
            <a:r>
              <a:rPr lang="en-US" dirty="0">
                <a:cs typeface="Arial" charset="0"/>
              </a:rPr>
              <a:t>≥</a:t>
            </a:r>
            <a:r>
              <a:rPr lang="en-US" dirty="0"/>
              <a:t> 2 cells thick</a:t>
            </a:r>
          </a:p>
          <a:p>
            <a:pPr lvl="1"/>
            <a:r>
              <a:rPr lang="en-US" dirty="0">
                <a:solidFill>
                  <a:schemeClr val="bg1">
                    <a:lumMod val="75000"/>
                  </a:schemeClr>
                </a:solidFill>
              </a:rPr>
              <a:t>…</a:t>
            </a:r>
            <a:r>
              <a:rPr lang="en-US" b="1" dirty="0">
                <a:solidFill>
                  <a:schemeClr val="bg1">
                    <a:lumMod val="75000"/>
                  </a:schemeClr>
                </a:solidFill>
              </a:rPr>
              <a:t>histologically</a:t>
            </a:r>
            <a:r>
              <a:rPr lang="en-US" dirty="0">
                <a:solidFill>
                  <a:schemeClr val="bg1">
                    <a:lumMod val="75000"/>
                  </a:schemeClr>
                </a:solidFill>
              </a:rPr>
              <a:t> </a:t>
            </a:r>
            <a:r>
              <a:rPr lang="en-US" dirty="0">
                <a:solidFill>
                  <a:schemeClr val="bg1"/>
                </a:solidFill>
              </a:rPr>
              <a:t>it is the retinal area containing xanthophyll pigment</a:t>
            </a:r>
          </a:p>
          <a:p>
            <a:pPr lvl="1"/>
            <a:r>
              <a:rPr lang="en-US" dirty="0">
                <a:solidFill>
                  <a:schemeClr val="bg1">
                    <a:lumMod val="75000"/>
                  </a:schemeClr>
                </a:solidFill>
              </a:rPr>
              <a:t>…</a:t>
            </a:r>
            <a:r>
              <a:rPr lang="en-US" b="1" dirty="0">
                <a:solidFill>
                  <a:schemeClr val="bg1">
                    <a:lumMod val="75000"/>
                  </a:schemeClr>
                </a:solidFill>
              </a:rPr>
              <a:t>clinically</a:t>
            </a:r>
            <a:r>
              <a:rPr lang="en-US" dirty="0">
                <a:solidFill>
                  <a:schemeClr val="bg1">
                    <a:lumMod val="75000"/>
                  </a:schemeClr>
                </a:solidFill>
              </a:rPr>
              <a:t> </a:t>
            </a:r>
            <a:r>
              <a:rPr lang="en-US" dirty="0">
                <a:solidFill>
                  <a:schemeClr val="bg1"/>
                </a:solidFill>
              </a:rPr>
              <a:t>it is the retinal area bounded by           the temporal vascular arcades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66</a:t>
            </a:fld>
            <a:endParaRPr lang="en-US" altLang="en-US"/>
          </a:p>
        </p:txBody>
      </p:sp>
      <p:sp>
        <p:nvSpPr>
          <p:cNvPr id="8" name="TextBox 7">
            <a:extLst>
              <a:ext uri="{FF2B5EF4-FFF2-40B4-BE49-F238E27FC236}">
                <a16:creationId xmlns:a16="http://schemas.microsoft.com/office/drawing/2014/main" id="{14DA2D5B-51C7-49EB-ADC7-42BE5AB1F76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9" name="TextBox 8">
            <a:extLst>
              <a:ext uri="{FF2B5EF4-FFF2-40B4-BE49-F238E27FC236}">
                <a16:creationId xmlns:a16="http://schemas.microsoft.com/office/drawing/2014/main" id="{0AC31E23-B952-4895-B495-CE8A10370D0A}"/>
              </a:ext>
            </a:extLst>
          </p:cNvPr>
          <p:cNvSpPr txBox="1"/>
          <p:nvPr/>
        </p:nvSpPr>
        <p:spPr>
          <a:xfrm>
            <a:off x="1212574" y="6019800"/>
            <a:ext cx="5791200" cy="584775"/>
          </a:xfrm>
          <a:prstGeom prst="rect">
            <a:avLst/>
          </a:prstGeom>
          <a:noFill/>
        </p:spPr>
        <p:txBody>
          <a:bodyPr wrap="square" rtlCol="0">
            <a:spAutoFit/>
          </a:bodyPr>
          <a:lstStyle/>
          <a:p>
            <a:r>
              <a:rPr lang="en-US" sz="1600" dirty="0">
                <a:solidFill>
                  <a:srgbClr val="0000FF"/>
                </a:solidFill>
              </a:rPr>
              <a:t>The latest iteration of the </a:t>
            </a:r>
            <a:r>
              <a:rPr lang="en-US" sz="1600" i="1" dirty="0">
                <a:solidFill>
                  <a:srgbClr val="0000FF"/>
                </a:solidFill>
              </a:rPr>
              <a:t>Retina</a:t>
            </a:r>
            <a:r>
              <a:rPr lang="en-US" sz="1600" dirty="0">
                <a:solidFill>
                  <a:srgbClr val="0000FF"/>
                </a:solidFill>
              </a:rPr>
              <a:t> book refers to this pigment as “oxygenated carotenoids, in particular lutein and zeaxanthin”</a:t>
            </a:r>
          </a:p>
        </p:txBody>
      </p:sp>
    </p:spTree>
    <p:extLst>
      <p:ext uri="{BB962C8B-B14F-4D97-AF65-F5344CB8AC3E}">
        <p14:creationId xmlns:p14="http://schemas.microsoft.com/office/powerpoint/2010/main" val="899835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67</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8" name="TextBox 7">
            <a:extLst>
              <a:ext uri="{FF2B5EF4-FFF2-40B4-BE49-F238E27FC236}">
                <a16:creationId xmlns:a16="http://schemas.microsoft.com/office/drawing/2014/main" id="{AF8B5C28-B724-4893-A508-998352B12779}"/>
              </a:ext>
            </a:extLst>
          </p:cNvPr>
          <p:cNvSpPr txBox="1"/>
          <p:nvPr/>
        </p:nvSpPr>
        <p:spPr>
          <a:xfrm>
            <a:off x="1051994" y="5535682"/>
            <a:ext cx="7040010" cy="1077218"/>
          </a:xfrm>
          <a:prstGeom prst="rect">
            <a:avLst/>
          </a:prstGeom>
          <a:noFill/>
        </p:spPr>
        <p:txBody>
          <a:bodyPr wrap="square" rtlCol="0">
            <a:spAutoFit/>
          </a:bodyPr>
          <a:lstStyle/>
          <a:p>
            <a:pPr algn="ctr"/>
            <a:r>
              <a:rPr lang="en-US" sz="1600" dirty="0"/>
              <a:t>Changes in retinal thickness. Two sections through the central (A) and peripheral (B) regions of the retina, aligned at the retinal pigment epithelium. The peripheral retina is thinner and has only rare cell nuclei in the ganglion cell layer (the uppermost layer of nuclei).</a:t>
            </a:r>
          </a:p>
        </p:txBody>
      </p:sp>
      <p:pic>
        <p:nvPicPr>
          <p:cNvPr id="12" name="Picture 11">
            <a:extLst>
              <a:ext uri="{FF2B5EF4-FFF2-40B4-BE49-F238E27FC236}">
                <a16:creationId xmlns:a16="http://schemas.microsoft.com/office/drawing/2014/main" id="{4874F826-2DB9-44A7-8220-5A8AEEBD0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49" y="1066800"/>
            <a:ext cx="4762500" cy="4429125"/>
          </a:xfrm>
          <a:prstGeom prst="rect">
            <a:avLst/>
          </a:prstGeom>
        </p:spPr>
      </p:pic>
      <p:sp>
        <p:nvSpPr>
          <p:cNvPr id="13" name="TextBox 12">
            <a:extLst>
              <a:ext uri="{FF2B5EF4-FFF2-40B4-BE49-F238E27FC236}">
                <a16:creationId xmlns:a16="http://schemas.microsoft.com/office/drawing/2014/main" id="{29093387-9B42-4037-A448-6C950F82F36D}"/>
              </a:ext>
            </a:extLst>
          </p:cNvPr>
          <p:cNvSpPr txBox="1"/>
          <p:nvPr/>
        </p:nvSpPr>
        <p:spPr>
          <a:xfrm>
            <a:off x="589100" y="1840468"/>
            <a:ext cx="1620700" cy="307777"/>
          </a:xfrm>
          <a:prstGeom prst="rect">
            <a:avLst/>
          </a:prstGeom>
          <a:noFill/>
        </p:spPr>
        <p:txBody>
          <a:bodyPr wrap="none" rtlCol="0">
            <a:spAutoFit/>
          </a:bodyPr>
          <a:lstStyle/>
          <a:p>
            <a:pPr algn="r"/>
            <a:r>
              <a:rPr lang="en-US" sz="1400" dirty="0"/>
              <a:t>GCL ≥2 cells thick</a:t>
            </a:r>
          </a:p>
        </p:txBody>
      </p:sp>
      <p:sp>
        <p:nvSpPr>
          <p:cNvPr id="14" name="Arrow: Right 13">
            <a:extLst>
              <a:ext uri="{FF2B5EF4-FFF2-40B4-BE49-F238E27FC236}">
                <a16:creationId xmlns:a16="http://schemas.microsoft.com/office/drawing/2014/main" id="{D50D0B0D-A3F7-4616-93F1-54FC464C7A83}"/>
              </a:ext>
            </a:extLst>
          </p:cNvPr>
          <p:cNvSpPr/>
          <p:nvPr/>
        </p:nvSpPr>
        <p:spPr>
          <a:xfrm>
            <a:off x="1051994" y="2133600"/>
            <a:ext cx="113875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CF49CE-ADCE-4ABF-8A95-2347EA186E6A}"/>
              </a:ext>
            </a:extLst>
          </p:cNvPr>
          <p:cNvSpPr txBox="1"/>
          <p:nvPr/>
        </p:nvSpPr>
        <p:spPr>
          <a:xfrm>
            <a:off x="7010400" y="2810118"/>
            <a:ext cx="1627112" cy="307777"/>
          </a:xfrm>
          <a:prstGeom prst="rect">
            <a:avLst/>
          </a:prstGeom>
          <a:noFill/>
        </p:spPr>
        <p:txBody>
          <a:bodyPr wrap="none" rtlCol="0">
            <a:spAutoFit/>
          </a:bodyPr>
          <a:lstStyle/>
          <a:p>
            <a:r>
              <a:rPr lang="en-US" sz="1400" dirty="0"/>
              <a:t>GCL &lt;2 cells thick</a:t>
            </a:r>
          </a:p>
        </p:txBody>
      </p:sp>
      <p:sp>
        <p:nvSpPr>
          <p:cNvPr id="16" name="Arrow: Right 15">
            <a:extLst>
              <a:ext uri="{FF2B5EF4-FFF2-40B4-BE49-F238E27FC236}">
                <a16:creationId xmlns:a16="http://schemas.microsoft.com/office/drawing/2014/main" id="{6197FF61-D499-43D9-9E7A-9F5FC7BF910B}"/>
              </a:ext>
            </a:extLst>
          </p:cNvPr>
          <p:cNvSpPr/>
          <p:nvPr/>
        </p:nvSpPr>
        <p:spPr>
          <a:xfrm rot="10800000">
            <a:off x="7028455" y="3103250"/>
            <a:ext cx="113875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913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body" idx="1"/>
          </p:nvPr>
        </p:nvSpPr>
        <p:spPr/>
        <p:txBody>
          <a:bodyPr/>
          <a:lstStyle/>
          <a:p>
            <a:r>
              <a:rPr lang="en-US" dirty="0"/>
              <a:t>We define the term </a:t>
            </a:r>
            <a:r>
              <a:rPr lang="en-US" i="1" dirty="0"/>
              <a:t>macula…</a:t>
            </a:r>
            <a:endParaRPr lang="en-US" dirty="0"/>
          </a:p>
          <a:p>
            <a:pPr lvl="1"/>
            <a:r>
              <a:rPr lang="en-US" dirty="0"/>
              <a:t>…</a:t>
            </a:r>
            <a:r>
              <a:rPr lang="en-US" b="1" dirty="0"/>
              <a:t>anatomically</a:t>
            </a:r>
            <a:r>
              <a:rPr lang="en-US" dirty="0"/>
              <a:t>, it is the retinal area in which           the ganglion-cell layer is </a:t>
            </a:r>
            <a:r>
              <a:rPr lang="en-US" dirty="0">
                <a:cs typeface="Arial" charset="0"/>
              </a:rPr>
              <a:t>≥</a:t>
            </a:r>
            <a:r>
              <a:rPr lang="en-US" dirty="0"/>
              <a:t> 2 cells thick</a:t>
            </a:r>
          </a:p>
          <a:p>
            <a:pPr lvl="1"/>
            <a:r>
              <a:rPr lang="en-US" dirty="0">
                <a:solidFill>
                  <a:srgbClr val="EBEB03"/>
                </a:solidFill>
              </a:rPr>
              <a:t>…</a:t>
            </a:r>
            <a:r>
              <a:rPr lang="en-US" b="1" dirty="0">
                <a:solidFill>
                  <a:srgbClr val="EBEB03"/>
                </a:solidFill>
              </a:rPr>
              <a:t>histologically</a:t>
            </a:r>
            <a:r>
              <a:rPr lang="en-US" dirty="0">
                <a:solidFill>
                  <a:srgbClr val="EBEB03"/>
                </a:solidFill>
              </a:rPr>
              <a:t>, it is the retinal area containing xanthophyll pigment</a:t>
            </a:r>
          </a:p>
          <a:p>
            <a:pPr lvl="1"/>
            <a:r>
              <a:rPr lang="en-US" dirty="0">
                <a:solidFill>
                  <a:schemeClr val="bg1">
                    <a:lumMod val="75000"/>
                  </a:schemeClr>
                </a:solidFill>
              </a:rPr>
              <a:t>…</a:t>
            </a:r>
            <a:r>
              <a:rPr lang="en-US" b="1" dirty="0">
                <a:solidFill>
                  <a:schemeClr val="bg1">
                    <a:lumMod val="75000"/>
                  </a:schemeClr>
                </a:solidFill>
              </a:rPr>
              <a:t>clinically</a:t>
            </a:r>
            <a:r>
              <a:rPr lang="en-US" dirty="0">
                <a:solidFill>
                  <a:schemeClr val="bg1">
                    <a:lumMod val="75000"/>
                  </a:schemeClr>
                </a:solidFill>
              </a:rPr>
              <a:t> </a:t>
            </a:r>
            <a:r>
              <a:rPr lang="en-US" dirty="0">
                <a:solidFill>
                  <a:schemeClr val="bg1"/>
                </a:solidFill>
              </a:rPr>
              <a:t>it is the retinal area bounded by           the temporal vascular arcades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68</a:t>
            </a:fld>
            <a:endParaRPr lang="en-US" altLang="en-US"/>
          </a:p>
        </p:txBody>
      </p:sp>
      <p:sp>
        <p:nvSpPr>
          <p:cNvPr id="8" name="TextBox 7">
            <a:extLst>
              <a:ext uri="{FF2B5EF4-FFF2-40B4-BE49-F238E27FC236}">
                <a16:creationId xmlns:a16="http://schemas.microsoft.com/office/drawing/2014/main" id="{14DA2D5B-51C7-49EB-ADC7-42BE5AB1F76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410840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body" idx="1"/>
          </p:nvPr>
        </p:nvSpPr>
        <p:spPr/>
        <p:txBody>
          <a:bodyPr/>
          <a:lstStyle/>
          <a:p>
            <a:r>
              <a:rPr lang="en-US" dirty="0"/>
              <a:t>We define the term </a:t>
            </a:r>
            <a:r>
              <a:rPr lang="en-US" i="1" dirty="0"/>
              <a:t>macula…</a:t>
            </a:r>
            <a:endParaRPr lang="en-US" dirty="0"/>
          </a:p>
          <a:p>
            <a:pPr lvl="1"/>
            <a:r>
              <a:rPr lang="en-US" dirty="0"/>
              <a:t>…</a:t>
            </a:r>
            <a:r>
              <a:rPr lang="en-US" b="1" dirty="0"/>
              <a:t>anatomically</a:t>
            </a:r>
            <a:r>
              <a:rPr lang="en-US" dirty="0"/>
              <a:t>, it is the retinal area in which           the ganglion-cell layer is </a:t>
            </a:r>
            <a:r>
              <a:rPr lang="en-US" dirty="0">
                <a:cs typeface="Arial" charset="0"/>
              </a:rPr>
              <a:t>≥</a:t>
            </a:r>
            <a:r>
              <a:rPr lang="en-US" dirty="0"/>
              <a:t> 2 cells thick</a:t>
            </a:r>
          </a:p>
          <a:p>
            <a:pPr lvl="1"/>
            <a:r>
              <a:rPr lang="en-US" dirty="0">
                <a:solidFill>
                  <a:srgbClr val="EBEB03"/>
                </a:solidFill>
              </a:rPr>
              <a:t>…</a:t>
            </a:r>
            <a:r>
              <a:rPr lang="en-US" b="1" dirty="0">
                <a:solidFill>
                  <a:srgbClr val="EBEB03"/>
                </a:solidFill>
              </a:rPr>
              <a:t>histologically</a:t>
            </a:r>
            <a:r>
              <a:rPr lang="en-US" dirty="0">
                <a:solidFill>
                  <a:srgbClr val="EBEB03"/>
                </a:solidFill>
              </a:rPr>
              <a:t>, it is the retinal area containing xanthophyll pigment</a:t>
            </a:r>
          </a:p>
          <a:p>
            <a:pPr lvl="1"/>
            <a:r>
              <a:rPr lang="en-US" dirty="0">
                <a:solidFill>
                  <a:schemeClr val="bg1">
                    <a:lumMod val="75000"/>
                  </a:schemeClr>
                </a:solidFill>
              </a:rPr>
              <a:t>…</a:t>
            </a:r>
            <a:r>
              <a:rPr lang="en-US" b="1" dirty="0">
                <a:solidFill>
                  <a:schemeClr val="bg1">
                    <a:lumMod val="75000"/>
                  </a:schemeClr>
                </a:solidFill>
              </a:rPr>
              <a:t>clinically</a:t>
            </a:r>
            <a:r>
              <a:rPr lang="en-US" dirty="0">
                <a:solidFill>
                  <a:schemeClr val="bg1">
                    <a:lumMod val="75000"/>
                  </a:schemeClr>
                </a:solidFill>
              </a:rPr>
              <a:t> </a:t>
            </a:r>
            <a:r>
              <a:rPr lang="en-US" dirty="0">
                <a:solidFill>
                  <a:schemeClr val="bg1"/>
                </a:solidFill>
              </a:rPr>
              <a:t>it is the retinal area bounded by           the temporal vascular arcades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69</a:t>
            </a:fld>
            <a:endParaRPr lang="en-US" altLang="en-US"/>
          </a:p>
        </p:txBody>
      </p:sp>
      <p:sp>
        <p:nvSpPr>
          <p:cNvPr id="8" name="TextBox 7">
            <a:extLst>
              <a:ext uri="{FF2B5EF4-FFF2-40B4-BE49-F238E27FC236}">
                <a16:creationId xmlns:a16="http://schemas.microsoft.com/office/drawing/2014/main" id="{14DA2D5B-51C7-49EB-ADC7-42BE5AB1F76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3" name="TextBox 2">
            <a:extLst>
              <a:ext uri="{FF2B5EF4-FFF2-40B4-BE49-F238E27FC236}">
                <a16:creationId xmlns:a16="http://schemas.microsoft.com/office/drawing/2014/main" id="{1E056C4D-BD7C-44E1-BDD7-5C12064C5FB9}"/>
              </a:ext>
            </a:extLst>
          </p:cNvPr>
          <p:cNvSpPr txBox="1"/>
          <p:nvPr/>
        </p:nvSpPr>
        <p:spPr>
          <a:xfrm>
            <a:off x="4305300" y="3632706"/>
            <a:ext cx="4076700" cy="830997"/>
          </a:xfrm>
          <a:prstGeom prst="rect">
            <a:avLst/>
          </a:prstGeom>
          <a:noFill/>
        </p:spPr>
        <p:txBody>
          <a:bodyPr wrap="square" rtlCol="0">
            <a:spAutoFit/>
          </a:bodyPr>
          <a:lstStyle/>
          <a:p>
            <a:r>
              <a:rPr lang="en-US" sz="1600" dirty="0">
                <a:solidFill>
                  <a:srgbClr val="0000FF"/>
                </a:solidFill>
              </a:rPr>
              <a:t>Xanthophyll gives the macula a slight </a:t>
            </a:r>
            <a:r>
              <a:rPr lang="en-US" sz="1600" dirty="0">
                <a:solidFill>
                  <a:srgbClr val="EBEB03"/>
                </a:solidFill>
              </a:rPr>
              <a:t>yellowish hue </a:t>
            </a:r>
            <a:r>
              <a:rPr lang="en-US" sz="1600" dirty="0">
                <a:solidFill>
                  <a:srgbClr val="0000FF"/>
                </a:solidFill>
              </a:rPr>
              <a:t>(hence the ‘full’ name of the macula being the </a:t>
            </a:r>
            <a:r>
              <a:rPr lang="en-US" sz="1600" b="1" dirty="0">
                <a:solidFill>
                  <a:srgbClr val="EBEB03"/>
                </a:solidFill>
              </a:rPr>
              <a:t>macula lutea</a:t>
            </a:r>
            <a:r>
              <a:rPr lang="en-US" sz="1600" dirty="0">
                <a:solidFill>
                  <a:srgbClr val="0000FF"/>
                </a:solidFill>
              </a:rPr>
              <a:t>)</a:t>
            </a:r>
          </a:p>
        </p:txBody>
      </p:sp>
    </p:spTree>
    <p:extLst>
      <p:ext uri="{BB962C8B-B14F-4D97-AF65-F5344CB8AC3E}">
        <p14:creationId xmlns:p14="http://schemas.microsoft.com/office/powerpoint/2010/main" val="335072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t>What is the difference between the </a:t>
            </a:r>
            <a:r>
              <a:rPr lang="en-US" sz="1600" dirty="0"/>
              <a:t>retina</a:t>
            </a:r>
            <a:r>
              <a:rPr lang="en-US" sz="1600" i="1" dirty="0"/>
              <a:t> and the </a:t>
            </a:r>
            <a:r>
              <a:rPr lang="en-US" sz="1600" b="1" dirty="0"/>
              <a:t>neurosensory</a:t>
            </a:r>
            <a:r>
              <a:rPr lang="en-US" sz="1600" i="1" dirty="0"/>
              <a:t> </a:t>
            </a:r>
            <a:r>
              <a:rPr lang="en-US" sz="1600" dirty="0"/>
              <a:t>retina</a:t>
            </a:r>
            <a:r>
              <a:rPr lang="en-US" sz="1600" i="1" dirty="0"/>
              <a:t>?</a:t>
            </a:r>
          </a:p>
          <a:p>
            <a:r>
              <a:rPr lang="en-US" sz="1600" dirty="0"/>
              <a:t>While often used interchangeably (including, on occasion, in this slide-set), these are technically not synonyms. The term </a:t>
            </a:r>
            <a:r>
              <a:rPr lang="en-US" sz="1600" i="1" dirty="0"/>
              <a:t>neurosensory retina </a:t>
            </a:r>
            <a:r>
              <a:rPr lang="en-US" sz="1600" dirty="0"/>
              <a:t>refers to the neural lining on the inside of the eye, whereas the term </a:t>
            </a:r>
            <a:r>
              <a:rPr lang="en-US" sz="1600" i="1" dirty="0"/>
              <a:t>retina</a:t>
            </a:r>
            <a:r>
              <a:rPr lang="en-US" sz="1600" dirty="0"/>
              <a:t> refers to this neural lining along with the  retinal pigment epithelium (RPE).</a:t>
            </a:r>
          </a:p>
          <a:p>
            <a:endParaRPr lang="en-US" sz="1600" u="sng" dirty="0"/>
          </a:p>
          <a:p>
            <a:r>
              <a:rPr lang="en-US" sz="1600" i="1" dirty="0"/>
              <a:t>The neurosensory retina contains three classes of cells:</a:t>
            </a:r>
          </a:p>
          <a:p>
            <a:r>
              <a:rPr lang="en-US" sz="1600" i="1" dirty="0">
                <a:solidFill>
                  <a:srgbClr val="00B050"/>
                </a:solidFill>
              </a:rPr>
              <a:t>There are five types of neural elements:</a:t>
            </a:r>
          </a:p>
          <a:p>
            <a:r>
              <a:rPr lang="en-US" sz="1600" i="1" dirty="0">
                <a:solidFill>
                  <a:srgbClr val="0000FF"/>
                </a:solidFill>
              </a:rPr>
              <a:t>Three types of glial cells:</a:t>
            </a:r>
          </a:p>
          <a:p>
            <a:r>
              <a:rPr lang="en-US" sz="1600" b="1" i="1" dirty="0">
                <a:solidFill>
                  <a:srgbClr val="FF0000"/>
                </a:solidFill>
              </a:rPr>
              <a:t>And lastly, two vascular cell types:</a:t>
            </a:r>
          </a:p>
          <a:p>
            <a:r>
              <a:rPr lang="en-US" sz="1600" dirty="0"/>
              <a:t>--</a:t>
            </a:r>
            <a:r>
              <a:rPr lang="en-US" sz="1600" dirty="0">
                <a:solidFill>
                  <a:srgbClr val="00B050"/>
                </a:solidFill>
              </a:rPr>
              <a:t>Neurons:</a:t>
            </a:r>
          </a:p>
          <a:p>
            <a:r>
              <a:rPr lang="en-US" sz="1600" dirty="0">
                <a:solidFill>
                  <a:srgbClr val="00B050"/>
                </a:solidFill>
              </a:rPr>
              <a:t>----Photoreceptors (PRs)</a:t>
            </a:r>
          </a:p>
          <a:p>
            <a:r>
              <a:rPr lang="en-US" sz="1600" dirty="0">
                <a:solidFill>
                  <a:srgbClr val="00B050"/>
                </a:solidFill>
              </a:rPr>
              <a:t>----Bipolar cells</a:t>
            </a:r>
          </a:p>
          <a:p>
            <a:r>
              <a:rPr lang="en-US" sz="1600" dirty="0">
                <a:solidFill>
                  <a:srgbClr val="00B050"/>
                </a:solidFill>
              </a:rPr>
              <a:t>----Ganglion cells</a:t>
            </a:r>
          </a:p>
          <a:p>
            <a:r>
              <a:rPr lang="en-US" sz="1600" dirty="0">
                <a:solidFill>
                  <a:srgbClr val="00B050"/>
                </a:solidFill>
              </a:rPr>
              <a:t>----Amacrine cells</a:t>
            </a:r>
          </a:p>
          <a:p>
            <a:r>
              <a:rPr lang="en-US" sz="1600" dirty="0">
                <a:solidFill>
                  <a:srgbClr val="00B050"/>
                </a:solidFill>
              </a:rPr>
              <a:t>----Horizontal cells</a:t>
            </a:r>
          </a:p>
          <a:p>
            <a:r>
              <a:rPr lang="en-US" sz="1600" dirty="0"/>
              <a:t>--</a:t>
            </a:r>
            <a:r>
              <a:rPr lang="en-US" sz="1600" dirty="0">
                <a:solidFill>
                  <a:srgbClr val="0000FF"/>
                </a:solidFill>
              </a:rPr>
              <a:t>Glial:</a:t>
            </a:r>
          </a:p>
          <a:p>
            <a:r>
              <a:rPr lang="en-US" sz="1600" dirty="0">
                <a:solidFill>
                  <a:srgbClr val="0000FF"/>
                </a:solidFill>
              </a:rPr>
              <a:t>----</a:t>
            </a:r>
            <a:r>
              <a:rPr lang="en-US" sz="1600" dirty="0" err="1">
                <a:solidFill>
                  <a:srgbClr val="0000FF"/>
                </a:solidFill>
              </a:rPr>
              <a:t>Müeller</a:t>
            </a:r>
            <a:r>
              <a:rPr lang="en-US" sz="1600" dirty="0">
                <a:solidFill>
                  <a:srgbClr val="0000FF"/>
                </a:solidFill>
              </a:rPr>
              <a:t> cells</a:t>
            </a:r>
          </a:p>
          <a:p>
            <a:r>
              <a:rPr lang="en-US" sz="1600" dirty="0">
                <a:solidFill>
                  <a:srgbClr val="0000FF"/>
                </a:solidFill>
              </a:rPr>
              <a:t>----Astrocytes</a:t>
            </a:r>
          </a:p>
          <a:p>
            <a:r>
              <a:rPr lang="en-US" sz="1600" dirty="0">
                <a:solidFill>
                  <a:srgbClr val="0000FF"/>
                </a:solidFill>
              </a:rPr>
              <a:t>----Microglia</a:t>
            </a:r>
          </a:p>
          <a:p>
            <a:r>
              <a:rPr lang="en-US" sz="1600" dirty="0"/>
              <a:t>--</a:t>
            </a:r>
            <a:r>
              <a:rPr lang="en-US" sz="1600" b="1" dirty="0">
                <a:solidFill>
                  <a:srgbClr val="FF0000"/>
                </a:solidFill>
              </a:rPr>
              <a:t>Vascular</a:t>
            </a:r>
            <a:r>
              <a:rPr lang="en-US" sz="1600" dirty="0">
                <a:solidFill>
                  <a:srgbClr val="FF0000"/>
                </a:solidFill>
              </a:rPr>
              <a:t>:</a:t>
            </a:r>
          </a:p>
          <a:p>
            <a:r>
              <a:rPr lang="en-US" sz="1600" dirty="0">
                <a:solidFill>
                  <a:srgbClr val="FF0000"/>
                </a:solidFill>
              </a:rPr>
              <a:t>----Endothelial cells</a:t>
            </a:r>
          </a:p>
          <a:p>
            <a:r>
              <a:rPr lang="en-US" sz="1600" dirty="0">
                <a:solidFill>
                  <a:srgbClr val="FF0000"/>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7</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636436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494E06-72C8-4055-A5DD-DC3C9AE893D9}"/>
              </a:ext>
            </a:extLst>
          </p:cNvPr>
          <p:cNvSpPr/>
          <p:nvPr/>
        </p:nvSpPr>
        <p:spPr>
          <a:xfrm>
            <a:off x="2095101" y="5798760"/>
            <a:ext cx="1410099" cy="3117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70</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8" name="TextBox 7">
            <a:extLst>
              <a:ext uri="{FF2B5EF4-FFF2-40B4-BE49-F238E27FC236}">
                <a16:creationId xmlns:a16="http://schemas.microsoft.com/office/drawing/2014/main" id="{AF8B5C28-B724-4893-A508-998352B12779}"/>
              </a:ext>
            </a:extLst>
          </p:cNvPr>
          <p:cNvSpPr txBox="1"/>
          <p:nvPr/>
        </p:nvSpPr>
        <p:spPr>
          <a:xfrm>
            <a:off x="1981200" y="5754468"/>
            <a:ext cx="5402189" cy="646331"/>
          </a:xfrm>
          <a:prstGeom prst="rect">
            <a:avLst/>
          </a:prstGeom>
          <a:noFill/>
        </p:spPr>
        <p:txBody>
          <a:bodyPr wrap="square" rtlCol="0">
            <a:spAutoFit/>
          </a:bodyPr>
          <a:lstStyle/>
          <a:p>
            <a:pPr algn="ctr"/>
            <a:r>
              <a:rPr lang="en-US" dirty="0">
                <a:solidFill>
                  <a:srgbClr val="FFFF00"/>
                </a:solidFill>
              </a:rPr>
              <a:t>Macula lutea </a:t>
            </a:r>
            <a:r>
              <a:rPr lang="en-US" dirty="0"/>
              <a:t>If you use your imagination, you can sort of see that the macula has a yellow tint</a:t>
            </a:r>
          </a:p>
        </p:txBody>
      </p:sp>
      <p:pic>
        <p:nvPicPr>
          <p:cNvPr id="10" name="Picture 9">
            <a:extLst>
              <a:ext uri="{FF2B5EF4-FFF2-40B4-BE49-F238E27FC236}">
                <a16:creationId xmlns:a16="http://schemas.microsoft.com/office/drawing/2014/main" id="{F88C8C45-2165-4225-8880-4E9BD2953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101" y="1247470"/>
            <a:ext cx="5715798" cy="4363059"/>
          </a:xfrm>
          <a:prstGeom prst="rect">
            <a:avLst/>
          </a:prstGeom>
        </p:spPr>
      </p:pic>
      <p:pic>
        <p:nvPicPr>
          <p:cNvPr id="3" name="Picture 2">
            <a:extLst>
              <a:ext uri="{FF2B5EF4-FFF2-40B4-BE49-F238E27FC236}">
                <a16:creationId xmlns:a16="http://schemas.microsoft.com/office/drawing/2014/main" id="{4DBCAFE8-C427-4CE9-A52D-A9559CF03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1200" y="4305300"/>
            <a:ext cx="1778000" cy="1333500"/>
          </a:xfrm>
          <a:prstGeom prst="rect">
            <a:avLst/>
          </a:prstGeom>
        </p:spPr>
      </p:pic>
    </p:spTree>
    <p:extLst>
      <p:ext uri="{BB962C8B-B14F-4D97-AF65-F5344CB8AC3E}">
        <p14:creationId xmlns:p14="http://schemas.microsoft.com/office/powerpoint/2010/main" val="2618633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body" idx="1"/>
          </p:nvPr>
        </p:nvSpPr>
        <p:spPr/>
        <p:txBody>
          <a:bodyPr/>
          <a:lstStyle/>
          <a:p>
            <a:r>
              <a:rPr lang="en-US" dirty="0"/>
              <a:t>We define the term </a:t>
            </a:r>
            <a:r>
              <a:rPr lang="en-US" i="1" dirty="0"/>
              <a:t>macula…</a:t>
            </a:r>
            <a:endParaRPr lang="en-US" dirty="0"/>
          </a:p>
          <a:p>
            <a:pPr lvl="1"/>
            <a:r>
              <a:rPr lang="en-US" dirty="0"/>
              <a:t>…</a:t>
            </a:r>
            <a:r>
              <a:rPr lang="en-US" b="1" dirty="0"/>
              <a:t>anatomically</a:t>
            </a:r>
            <a:r>
              <a:rPr lang="en-US" dirty="0"/>
              <a:t>, it is the retinal area in which           the ganglion-cell layer is </a:t>
            </a:r>
            <a:r>
              <a:rPr lang="en-US" dirty="0">
                <a:cs typeface="Arial" charset="0"/>
              </a:rPr>
              <a:t>≥</a:t>
            </a:r>
            <a:r>
              <a:rPr lang="en-US" dirty="0"/>
              <a:t> 2 cells thick</a:t>
            </a:r>
          </a:p>
          <a:p>
            <a:pPr lvl="1"/>
            <a:r>
              <a:rPr lang="en-US" dirty="0">
                <a:solidFill>
                  <a:srgbClr val="EBEB03"/>
                </a:solidFill>
              </a:rPr>
              <a:t>…</a:t>
            </a:r>
            <a:r>
              <a:rPr lang="en-US" b="1" dirty="0">
                <a:solidFill>
                  <a:srgbClr val="EBEB03"/>
                </a:solidFill>
              </a:rPr>
              <a:t>histologically</a:t>
            </a:r>
            <a:r>
              <a:rPr lang="en-US" dirty="0">
                <a:solidFill>
                  <a:srgbClr val="EBEB03"/>
                </a:solidFill>
              </a:rPr>
              <a:t>, it is the retinal area containing xanthophyll pigment</a:t>
            </a:r>
          </a:p>
          <a:p>
            <a:pPr lvl="1"/>
            <a:r>
              <a:rPr lang="en-US" dirty="0">
                <a:solidFill>
                  <a:schemeClr val="bg1">
                    <a:lumMod val="75000"/>
                  </a:schemeClr>
                </a:solidFill>
              </a:rPr>
              <a:t>…</a:t>
            </a:r>
            <a:r>
              <a:rPr lang="en-US" b="1" dirty="0">
                <a:solidFill>
                  <a:srgbClr val="008000"/>
                </a:solidFill>
              </a:rPr>
              <a:t>clinically</a:t>
            </a:r>
            <a:r>
              <a:rPr lang="en-US" dirty="0">
                <a:solidFill>
                  <a:srgbClr val="008000"/>
                </a:solidFill>
              </a:rPr>
              <a:t>, it is the retinal area bounded by           the temporal vascular arcades</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71</a:t>
            </a:fld>
            <a:endParaRPr lang="en-US" altLang="en-US"/>
          </a:p>
        </p:txBody>
      </p:sp>
      <p:sp>
        <p:nvSpPr>
          <p:cNvPr id="8" name="TextBox 7">
            <a:extLst>
              <a:ext uri="{FF2B5EF4-FFF2-40B4-BE49-F238E27FC236}">
                <a16:creationId xmlns:a16="http://schemas.microsoft.com/office/drawing/2014/main" id="{14DA2D5B-51C7-49EB-ADC7-42BE5AB1F76C}"/>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3313969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72</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8" name="TextBox 7">
            <a:extLst>
              <a:ext uri="{FF2B5EF4-FFF2-40B4-BE49-F238E27FC236}">
                <a16:creationId xmlns:a16="http://schemas.microsoft.com/office/drawing/2014/main" id="{AF8B5C28-B724-4893-A508-998352B12779}"/>
              </a:ext>
            </a:extLst>
          </p:cNvPr>
          <p:cNvSpPr txBox="1"/>
          <p:nvPr/>
        </p:nvSpPr>
        <p:spPr>
          <a:xfrm>
            <a:off x="3498630" y="5966936"/>
            <a:ext cx="2146742" cy="369332"/>
          </a:xfrm>
          <a:prstGeom prst="rect">
            <a:avLst/>
          </a:prstGeom>
          <a:noFill/>
        </p:spPr>
        <p:txBody>
          <a:bodyPr wrap="none" rtlCol="0">
            <a:spAutoFit/>
          </a:bodyPr>
          <a:lstStyle/>
          <a:p>
            <a:pPr algn="ctr"/>
            <a:r>
              <a:rPr lang="en-US" dirty="0"/>
              <a:t>The clinical macula</a:t>
            </a:r>
          </a:p>
        </p:txBody>
      </p:sp>
      <p:pic>
        <p:nvPicPr>
          <p:cNvPr id="14" name="Picture 13">
            <a:extLst>
              <a:ext uri="{FF2B5EF4-FFF2-40B4-BE49-F238E27FC236}">
                <a16:creationId xmlns:a16="http://schemas.microsoft.com/office/drawing/2014/main" id="{C7AF2B11-068B-48EF-8F86-6C3E26FEA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549" y="1166497"/>
            <a:ext cx="4848902" cy="4525006"/>
          </a:xfrm>
          <a:prstGeom prst="rect">
            <a:avLst/>
          </a:prstGeom>
        </p:spPr>
      </p:pic>
      <p:sp>
        <p:nvSpPr>
          <p:cNvPr id="15" name="Oval 14">
            <a:extLst>
              <a:ext uri="{FF2B5EF4-FFF2-40B4-BE49-F238E27FC236}">
                <a16:creationId xmlns:a16="http://schemas.microsoft.com/office/drawing/2014/main" id="{0A5F005F-C03C-4462-B444-9EE5C38CBAF2}"/>
              </a:ext>
            </a:extLst>
          </p:cNvPr>
          <p:cNvSpPr/>
          <p:nvPr/>
        </p:nvSpPr>
        <p:spPr>
          <a:xfrm>
            <a:off x="3657600" y="2362200"/>
            <a:ext cx="2708032" cy="2514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575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73</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8" name="TextBox 7">
            <a:extLst>
              <a:ext uri="{FF2B5EF4-FFF2-40B4-BE49-F238E27FC236}">
                <a16:creationId xmlns:a16="http://schemas.microsoft.com/office/drawing/2014/main" id="{AF8B5C28-B724-4893-A508-998352B12779}"/>
              </a:ext>
            </a:extLst>
          </p:cNvPr>
          <p:cNvSpPr txBox="1"/>
          <p:nvPr/>
        </p:nvSpPr>
        <p:spPr>
          <a:xfrm>
            <a:off x="3498630" y="5966936"/>
            <a:ext cx="2146742" cy="369332"/>
          </a:xfrm>
          <a:prstGeom prst="rect">
            <a:avLst/>
          </a:prstGeom>
          <a:noFill/>
        </p:spPr>
        <p:txBody>
          <a:bodyPr wrap="none" rtlCol="0">
            <a:spAutoFit/>
          </a:bodyPr>
          <a:lstStyle/>
          <a:p>
            <a:pPr algn="ctr"/>
            <a:r>
              <a:rPr lang="en-US" dirty="0"/>
              <a:t>The clinical macula</a:t>
            </a:r>
          </a:p>
        </p:txBody>
      </p:sp>
      <p:pic>
        <p:nvPicPr>
          <p:cNvPr id="14" name="Picture 13">
            <a:extLst>
              <a:ext uri="{FF2B5EF4-FFF2-40B4-BE49-F238E27FC236}">
                <a16:creationId xmlns:a16="http://schemas.microsoft.com/office/drawing/2014/main" id="{C7AF2B11-068B-48EF-8F86-6C3E26FEA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549" y="1166497"/>
            <a:ext cx="4848902" cy="4525006"/>
          </a:xfrm>
          <a:prstGeom prst="rect">
            <a:avLst/>
          </a:prstGeom>
        </p:spPr>
      </p:pic>
      <p:sp>
        <p:nvSpPr>
          <p:cNvPr id="15" name="Oval 14">
            <a:extLst>
              <a:ext uri="{FF2B5EF4-FFF2-40B4-BE49-F238E27FC236}">
                <a16:creationId xmlns:a16="http://schemas.microsoft.com/office/drawing/2014/main" id="{0A5F005F-C03C-4462-B444-9EE5C38CBAF2}"/>
              </a:ext>
            </a:extLst>
          </p:cNvPr>
          <p:cNvSpPr/>
          <p:nvPr/>
        </p:nvSpPr>
        <p:spPr>
          <a:xfrm>
            <a:off x="3657600" y="2362200"/>
            <a:ext cx="2708032" cy="2514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2F8929-7858-4F2A-BA8A-C2AF998DB304}"/>
              </a:ext>
            </a:extLst>
          </p:cNvPr>
          <p:cNvSpPr txBox="1"/>
          <p:nvPr/>
        </p:nvSpPr>
        <p:spPr>
          <a:xfrm>
            <a:off x="1384850" y="3013501"/>
            <a:ext cx="6374297"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2400" i="1" dirty="0">
                <a:effectLst>
                  <a:outerShdw blurRad="38100" dist="38100" dir="2700000" algn="tl">
                    <a:srgbClr val="000000">
                      <a:alpha val="43137"/>
                    </a:srgbClr>
                  </a:outerShdw>
                </a:effectLst>
              </a:rPr>
              <a:t>Speaking of the clinical macula…Let’s look in some detail at its topography</a:t>
            </a:r>
          </a:p>
        </p:txBody>
      </p:sp>
    </p:spTree>
    <p:extLst>
      <p:ext uri="{BB962C8B-B14F-4D97-AF65-F5344CB8AC3E}">
        <p14:creationId xmlns:p14="http://schemas.microsoft.com/office/powerpoint/2010/main" val="79935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90712A1-48CA-49C1-B115-439451AD9668}"/>
              </a:ext>
            </a:extLst>
          </p:cNvPr>
          <p:cNvSpPr/>
          <p:nvPr/>
        </p:nvSpPr>
        <p:spPr>
          <a:xfrm>
            <a:off x="3224481" y="2145338"/>
            <a:ext cx="2869096" cy="2528681"/>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74</a:t>
            </a:fld>
            <a:endParaRPr lang="en-US" alt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85BA1619-938B-49AB-B395-9B78D18FFFEE}"/>
              </a:ext>
            </a:extLst>
          </p:cNvPr>
          <p:cNvSpPr txBox="1"/>
          <p:nvPr/>
        </p:nvSpPr>
        <p:spPr>
          <a:xfrm>
            <a:off x="152400" y="581561"/>
            <a:ext cx="8915400" cy="1323439"/>
          </a:xfrm>
          <a:prstGeom prst="rect">
            <a:avLst/>
          </a:prstGeom>
          <a:solidFill>
            <a:schemeClr val="accent5">
              <a:lumMod val="40000"/>
              <a:lumOff val="60000"/>
            </a:schemeClr>
          </a:solidFill>
        </p:spPr>
        <p:txBody>
          <a:bodyPr wrap="square" rtlCol="0">
            <a:spAutoFit/>
          </a:bodyPr>
          <a:lstStyle/>
          <a:p>
            <a:r>
              <a:rPr lang="en-US" sz="1600" dirty="0"/>
              <a:t>As said previously, the </a:t>
            </a:r>
            <a:r>
              <a:rPr lang="en-US" sz="1600" i="1" dirty="0"/>
              <a:t>macula</a:t>
            </a:r>
            <a:r>
              <a:rPr lang="en-US" sz="1600" dirty="0"/>
              <a:t> is defined clinically as the area bounded by the temporal arcades. It has a diameter of 5.5 to 6 mm or so.</a:t>
            </a:r>
            <a:endParaRPr lang="en-US" sz="1600" dirty="0">
              <a:solidFill>
                <a:schemeClr val="accent5">
                  <a:lumMod val="40000"/>
                  <a:lumOff val="60000"/>
                </a:schemeClr>
              </a:solidFill>
            </a:endParaRPr>
          </a:p>
          <a:p>
            <a:r>
              <a:rPr lang="en-US" sz="1600" dirty="0">
                <a:solidFill>
                  <a:schemeClr val="accent5">
                    <a:lumMod val="40000"/>
                    <a:lumOff val="60000"/>
                  </a:schemeClr>
                </a:solidFill>
              </a:rPr>
              <a:t>The macula is organized around the </a:t>
            </a:r>
            <a:r>
              <a:rPr lang="en-US" sz="1600" i="1" dirty="0">
                <a:solidFill>
                  <a:schemeClr val="accent5">
                    <a:lumMod val="40000"/>
                    <a:lumOff val="60000"/>
                  </a:schemeClr>
                </a:solidFill>
              </a:rPr>
              <a:t>fovea</a:t>
            </a:r>
            <a:r>
              <a:rPr lang="en-US" sz="1600" dirty="0">
                <a:solidFill>
                  <a:schemeClr val="accent5">
                    <a:lumMod val="40000"/>
                    <a:lumOff val="60000"/>
                  </a:schemeClr>
                </a:solidFill>
              </a:rPr>
              <a:t>. The fovea is the central ~1.5 mm of the macula—about the size of an ONH. Its outer edge is the location at which the foveal depression starts. It contains mostly (but not exclusively) cones.</a:t>
            </a:r>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Tree>
    <p:extLst>
      <p:ext uri="{BB962C8B-B14F-4D97-AF65-F5344CB8AC3E}">
        <p14:creationId xmlns:p14="http://schemas.microsoft.com/office/powerpoint/2010/main" val="22741063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90712A1-48CA-49C1-B115-439451AD9668}"/>
              </a:ext>
            </a:extLst>
          </p:cNvPr>
          <p:cNvSpPr/>
          <p:nvPr/>
        </p:nvSpPr>
        <p:spPr>
          <a:xfrm>
            <a:off x="3224481" y="2145338"/>
            <a:ext cx="2869096" cy="2528681"/>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75</a:t>
            </a:fld>
            <a:endParaRPr lang="en-US" altLang="en-US"/>
          </a:p>
        </p:txBody>
      </p:sp>
      <p:sp>
        <p:nvSpPr>
          <p:cNvPr id="5" name="Oval 4">
            <a:extLst>
              <a:ext uri="{FF2B5EF4-FFF2-40B4-BE49-F238E27FC236}">
                <a16:creationId xmlns:a16="http://schemas.microsoft.com/office/drawing/2014/main" id="{FCAE6E82-7166-4AF1-9F43-EF70BB2B1AC7}"/>
              </a:ext>
            </a:extLst>
          </p:cNvPr>
          <p:cNvSpPr/>
          <p:nvPr/>
        </p:nvSpPr>
        <p:spPr>
          <a:xfrm>
            <a:off x="4253359" y="3027955"/>
            <a:ext cx="811342" cy="763449"/>
          </a:xfrm>
          <a:prstGeom prst="ellipse">
            <a:avLst/>
          </a:prstGeom>
          <a:noFill/>
          <a:ln>
            <a:solidFill>
              <a:srgbClr val="0000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85BA1619-938B-49AB-B395-9B78D18FFFEE}"/>
              </a:ext>
            </a:extLst>
          </p:cNvPr>
          <p:cNvSpPr txBox="1"/>
          <p:nvPr/>
        </p:nvSpPr>
        <p:spPr>
          <a:xfrm>
            <a:off x="152400" y="581561"/>
            <a:ext cx="8915400" cy="1323439"/>
          </a:xfrm>
          <a:prstGeom prst="rect">
            <a:avLst/>
          </a:prstGeom>
          <a:solidFill>
            <a:schemeClr val="accent5">
              <a:lumMod val="40000"/>
              <a:lumOff val="60000"/>
            </a:schemeClr>
          </a:solidFill>
        </p:spPr>
        <p:txBody>
          <a:bodyPr wrap="square" rtlCol="0">
            <a:spAutoFit/>
          </a:bodyPr>
          <a:lstStyle/>
          <a:p>
            <a:r>
              <a:rPr lang="en-US" sz="1600" dirty="0"/>
              <a:t>As said previously, the </a:t>
            </a:r>
            <a:r>
              <a:rPr lang="en-US" sz="1600" i="1" dirty="0"/>
              <a:t>macula</a:t>
            </a:r>
            <a:r>
              <a:rPr lang="en-US" sz="1600" dirty="0"/>
              <a:t> is defined clinically as the area bounded by the temporal arcades. It has a diameter of 5.5 to 6 mm or so.</a:t>
            </a:r>
          </a:p>
          <a:p>
            <a:r>
              <a:rPr lang="en-US" sz="1600" dirty="0">
                <a:solidFill>
                  <a:srgbClr val="0000FF"/>
                </a:solidFill>
              </a:rPr>
              <a:t>The macula is organized around the </a:t>
            </a:r>
            <a:r>
              <a:rPr lang="en-US" sz="1600" i="1" dirty="0">
                <a:solidFill>
                  <a:srgbClr val="0000FF"/>
                </a:solidFill>
              </a:rPr>
              <a:t>fovea</a:t>
            </a:r>
            <a:r>
              <a:rPr lang="en-US" sz="1600" dirty="0">
                <a:solidFill>
                  <a:srgbClr val="0000FF"/>
                </a:solidFill>
              </a:rPr>
              <a:t>. The fovea is the central ~1.5 mm of the macula—about the size of an ONH. Its outer edge is the location at which the foveal depression starts. It contains mostly (but not exclusively) cones.</a:t>
            </a:r>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
        <p:nvSpPr>
          <p:cNvPr id="15" name="TextBox 14">
            <a:extLst>
              <a:ext uri="{FF2B5EF4-FFF2-40B4-BE49-F238E27FC236}">
                <a16:creationId xmlns:a16="http://schemas.microsoft.com/office/drawing/2014/main" id="{42C8A086-96AC-4CAA-A488-66845C8DB47E}"/>
              </a:ext>
            </a:extLst>
          </p:cNvPr>
          <p:cNvSpPr txBox="1"/>
          <p:nvPr/>
        </p:nvSpPr>
        <p:spPr>
          <a:xfrm>
            <a:off x="3505200" y="2589311"/>
            <a:ext cx="681597" cy="307777"/>
          </a:xfrm>
          <a:prstGeom prst="rect">
            <a:avLst/>
          </a:prstGeom>
          <a:noFill/>
        </p:spPr>
        <p:txBody>
          <a:bodyPr wrap="none" rtlCol="0">
            <a:spAutoFit/>
          </a:bodyPr>
          <a:lstStyle/>
          <a:p>
            <a:r>
              <a:rPr lang="en-US" sz="1400" i="1" dirty="0">
                <a:solidFill>
                  <a:srgbClr val="0000FF"/>
                </a:solidFill>
              </a:rPr>
              <a:t>Fovea</a:t>
            </a:r>
          </a:p>
        </p:txBody>
      </p:sp>
      <p:cxnSp>
        <p:nvCxnSpPr>
          <p:cNvPr id="16" name="Straight Arrow Connector 15">
            <a:extLst>
              <a:ext uri="{FF2B5EF4-FFF2-40B4-BE49-F238E27FC236}">
                <a16:creationId xmlns:a16="http://schemas.microsoft.com/office/drawing/2014/main" id="{4CC19616-E85F-4A01-BB35-8379AFCAE25C}"/>
              </a:ext>
            </a:extLst>
          </p:cNvPr>
          <p:cNvCxnSpPr/>
          <p:nvPr/>
        </p:nvCxnSpPr>
        <p:spPr>
          <a:xfrm>
            <a:off x="3932551" y="2876345"/>
            <a:ext cx="367749" cy="294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0682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90712A1-48CA-49C1-B115-439451AD9668}"/>
              </a:ext>
            </a:extLst>
          </p:cNvPr>
          <p:cNvSpPr/>
          <p:nvPr/>
        </p:nvSpPr>
        <p:spPr>
          <a:xfrm>
            <a:off x="3224481" y="2145338"/>
            <a:ext cx="2869096" cy="2528681"/>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76</a:t>
            </a:fld>
            <a:endParaRPr lang="en-US" altLang="en-US"/>
          </a:p>
        </p:txBody>
      </p:sp>
      <p:sp>
        <p:nvSpPr>
          <p:cNvPr id="5" name="Oval 4">
            <a:extLst>
              <a:ext uri="{FF2B5EF4-FFF2-40B4-BE49-F238E27FC236}">
                <a16:creationId xmlns:a16="http://schemas.microsoft.com/office/drawing/2014/main" id="{FCAE6E82-7166-4AF1-9F43-EF70BB2B1AC7}"/>
              </a:ext>
            </a:extLst>
          </p:cNvPr>
          <p:cNvSpPr/>
          <p:nvPr/>
        </p:nvSpPr>
        <p:spPr>
          <a:xfrm>
            <a:off x="4253359" y="3027955"/>
            <a:ext cx="811342" cy="763449"/>
          </a:xfrm>
          <a:prstGeom prst="ellipse">
            <a:avLst/>
          </a:prstGeom>
          <a:noFill/>
          <a:ln>
            <a:solidFill>
              <a:srgbClr val="0000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269A3BF-0ABB-4E77-94BF-20BFF139B24E}"/>
              </a:ext>
            </a:extLst>
          </p:cNvPr>
          <p:cNvSpPr/>
          <p:nvPr/>
        </p:nvSpPr>
        <p:spPr>
          <a:xfrm>
            <a:off x="4507521" y="3260035"/>
            <a:ext cx="303018" cy="299291"/>
          </a:xfrm>
          <a:prstGeom prst="ellipse">
            <a:avLst/>
          </a:prstGeom>
          <a:noFill/>
          <a:ln>
            <a:solidFill>
              <a:srgbClr val="33CC3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85BA1619-938B-49AB-B395-9B78D18FFFEE}"/>
              </a:ext>
            </a:extLst>
          </p:cNvPr>
          <p:cNvSpPr txBox="1"/>
          <p:nvPr/>
        </p:nvSpPr>
        <p:spPr>
          <a:xfrm>
            <a:off x="152400" y="581561"/>
            <a:ext cx="8915400" cy="1323439"/>
          </a:xfrm>
          <a:prstGeom prst="rect">
            <a:avLst/>
          </a:prstGeom>
          <a:solidFill>
            <a:schemeClr val="accent5">
              <a:lumMod val="40000"/>
              <a:lumOff val="60000"/>
            </a:schemeClr>
          </a:solidFill>
        </p:spPr>
        <p:txBody>
          <a:bodyPr wrap="square" rtlCol="0">
            <a:spAutoFit/>
          </a:bodyPr>
          <a:lstStyle/>
          <a:p>
            <a:r>
              <a:rPr lang="en-US" sz="1600" dirty="0">
                <a:solidFill>
                  <a:schemeClr val="bg1">
                    <a:lumMod val="75000"/>
                  </a:schemeClr>
                </a:solidFill>
              </a:rPr>
              <a:t>As said previously, the </a:t>
            </a:r>
            <a:r>
              <a:rPr lang="en-US" sz="1600" i="1" dirty="0">
                <a:solidFill>
                  <a:schemeClr val="bg1">
                    <a:lumMod val="75000"/>
                  </a:schemeClr>
                </a:solidFill>
              </a:rPr>
              <a:t>macula</a:t>
            </a:r>
            <a:r>
              <a:rPr lang="en-US" sz="1600" dirty="0">
                <a:solidFill>
                  <a:schemeClr val="bg1">
                    <a:lumMod val="75000"/>
                  </a:schemeClr>
                </a:solidFill>
              </a:rPr>
              <a:t> is defined clinically as the area bounded by the temporal arcades. It has a diameter of 5.5 to 6 mm or so.</a:t>
            </a:r>
          </a:p>
          <a:p>
            <a:r>
              <a:rPr lang="en-US" sz="1600" dirty="0">
                <a:solidFill>
                  <a:schemeClr val="bg1">
                    <a:lumMod val="75000"/>
                  </a:schemeClr>
                </a:solidFill>
              </a:rPr>
              <a:t>The macula is organized around the </a:t>
            </a:r>
            <a:r>
              <a:rPr lang="en-US" sz="1600" i="1" dirty="0">
                <a:solidFill>
                  <a:schemeClr val="bg1">
                    <a:lumMod val="75000"/>
                  </a:schemeClr>
                </a:solidFill>
              </a:rPr>
              <a:t>fovea</a:t>
            </a:r>
            <a:r>
              <a:rPr lang="en-US" sz="1600" dirty="0">
                <a:solidFill>
                  <a:schemeClr val="bg1">
                    <a:lumMod val="75000"/>
                  </a:schemeClr>
                </a:solidFill>
              </a:rPr>
              <a:t>. The fovea is the central ~1.5 mm of the macula—about the size of an ONH. Its outer edge is the location at which the foveal depression starts. It contains mostly (but not exclusively) cones.</a:t>
            </a:r>
          </a:p>
        </p:txBody>
      </p:sp>
      <p:sp>
        <p:nvSpPr>
          <p:cNvPr id="19" name="TextBox 18">
            <a:extLst>
              <a:ext uri="{FF2B5EF4-FFF2-40B4-BE49-F238E27FC236}">
                <a16:creationId xmlns:a16="http://schemas.microsoft.com/office/drawing/2014/main" id="{3738B91E-FE23-4D8D-B8C1-FF27DC37B7C4}"/>
              </a:ext>
            </a:extLst>
          </p:cNvPr>
          <p:cNvSpPr txBox="1"/>
          <p:nvPr/>
        </p:nvSpPr>
        <p:spPr>
          <a:xfrm>
            <a:off x="152400" y="4953000"/>
            <a:ext cx="8915400" cy="1077218"/>
          </a:xfrm>
          <a:prstGeom prst="rect">
            <a:avLst/>
          </a:prstGeom>
          <a:solidFill>
            <a:schemeClr val="accent5">
              <a:lumMod val="40000"/>
              <a:lumOff val="60000"/>
            </a:schemeClr>
          </a:solidFill>
        </p:spPr>
        <p:txBody>
          <a:bodyPr wrap="square" rtlCol="0">
            <a:spAutoFit/>
          </a:bodyPr>
          <a:lstStyle/>
          <a:p>
            <a:r>
              <a:rPr lang="en-US" sz="1600" dirty="0">
                <a:solidFill>
                  <a:srgbClr val="33CC33"/>
                </a:solidFill>
              </a:rPr>
              <a:t>The ‘floor’ of the fovea is the </a:t>
            </a:r>
            <a:r>
              <a:rPr lang="en-US" sz="1600" i="1" dirty="0">
                <a:solidFill>
                  <a:srgbClr val="33CC33"/>
                </a:solidFill>
              </a:rPr>
              <a:t>foveola</a:t>
            </a:r>
            <a:r>
              <a:rPr lang="en-US" sz="1600" dirty="0">
                <a:solidFill>
                  <a:srgbClr val="33CC33"/>
                </a:solidFill>
              </a:rPr>
              <a:t>, an area ~0.35 mm in diameter—about the size of a small optic-disc cup. The foveola contains only cones and a few glial cells; the rest of the retinal layers were left behind along the walls of the fovea. </a:t>
            </a:r>
            <a:r>
              <a:rPr lang="en-US" sz="1600" dirty="0">
                <a:solidFill>
                  <a:schemeClr val="accent5">
                    <a:lumMod val="40000"/>
                    <a:lumOff val="60000"/>
                  </a:schemeClr>
                </a:solidFill>
              </a:rPr>
              <a:t>Finally, at the very center of the foveola is a small depression called the </a:t>
            </a:r>
            <a:r>
              <a:rPr lang="en-US" sz="1600" i="1" dirty="0">
                <a:solidFill>
                  <a:schemeClr val="accent5">
                    <a:lumMod val="40000"/>
                    <a:lumOff val="60000"/>
                  </a:schemeClr>
                </a:solidFill>
              </a:rPr>
              <a:t>umbo</a:t>
            </a:r>
            <a:r>
              <a:rPr lang="en-US" sz="1600" dirty="0">
                <a:solidFill>
                  <a:schemeClr val="accent5">
                    <a:lumMod val="40000"/>
                    <a:lumOff val="60000"/>
                  </a:schemeClr>
                </a:solidFill>
              </a:rPr>
              <a:t>. The outer segs of PRs in the umbo are especially tall. </a:t>
            </a:r>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
        <p:nvSpPr>
          <p:cNvPr id="23" name="TextBox 22">
            <a:extLst>
              <a:ext uri="{FF2B5EF4-FFF2-40B4-BE49-F238E27FC236}">
                <a16:creationId xmlns:a16="http://schemas.microsoft.com/office/drawing/2014/main" id="{BB6AA6CB-DC77-43C7-BA83-DFE22249BFE0}"/>
              </a:ext>
            </a:extLst>
          </p:cNvPr>
          <p:cNvSpPr txBox="1"/>
          <p:nvPr/>
        </p:nvSpPr>
        <p:spPr>
          <a:xfrm>
            <a:off x="4990875" y="2829194"/>
            <a:ext cx="821059" cy="307777"/>
          </a:xfrm>
          <a:prstGeom prst="rect">
            <a:avLst/>
          </a:prstGeom>
          <a:noFill/>
        </p:spPr>
        <p:txBody>
          <a:bodyPr wrap="none" rtlCol="0">
            <a:spAutoFit/>
          </a:bodyPr>
          <a:lstStyle/>
          <a:p>
            <a:r>
              <a:rPr lang="en-US" sz="1400" i="1" dirty="0">
                <a:solidFill>
                  <a:srgbClr val="33CC33"/>
                </a:solidFill>
              </a:rPr>
              <a:t>Foveola</a:t>
            </a:r>
          </a:p>
        </p:txBody>
      </p:sp>
      <p:cxnSp>
        <p:nvCxnSpPr>
          <p:cNvPr id="17" name="Straight Arrow Connector 16">
            <a:extLst>
              <a:ext uri="{FF2B5EF4-FFF2-40B4-BE49-F238E27FC236}">
                <a16:creationId xmlns:a16="http://schemas.microsoft.com/office/drawing/2014/main" id="{562051B2-03FB-418B-ABF0-E394DD1352BF}"/>
              </a:ext>
            </a:extLst>
          </p:cNvPr>
          <p:cNvCxnSpPr>
            <a:cxnSpLocks/>
          </p:cNvCxnSpPr>
          <p:nvPr/>
        </p:nvCxnSpPr>
        <p:spPr>
          <a:xfrm flipH="1">
            <a:off x="4751357" y="3096558"/>
            <a:ext cx="455075" cy="204640"/>
          </a:xfrm>
          <a:prstGeom prst="straightConnector1">
            <a:avLst/>
          </a:prstGeom>
          <a:ln>
            <a:solidFill>
              <a:srgbClr val="33CC33"/>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9CBD9AE-7F11-4CE3-AA75-14995210D2AE}"/>
              </a:ext>
            </a:extLst>
          </p:cNvPr>
          <p:cNvSpPr txBox="1"/>
          <p:nvPr/>
        </p:nvSpPr>
        <p:spPr>
          <a:xfrm>
            <a:off x="3505200" y="2589311"/>
            <a:ext cx="681597" cy="307777"/>
          </a:xfrm>
          <a:prstGeom prst="rect">
            <a:avLst/>
          </a:prstGeom>
          <a:noFill/>
        </p:spPr>
        <p:txBody>
          <a:bodyPr wrap="none" rtlCol="0">
            <a:spAutoFit/>
          </a:bodyPr>
          <a:lstStyle/>
          <a:p>
            <a:r>
              <a:rPr lang="en-US" sz="1400" i="1" dirty="0">
                <a:solidFill>
                  <a:srgbClr val="0000FF"/>
                </a:solidFill>
              </a:rPr>
              <a:t>Fovea</a:t>
            </a:r>
          </a:p>
        </p:txBody>
      </p:sp>
      <p:cxnSp>
        <p:nvCxnSpPr>
          <p:cNvPr id="21" name="Straight Arrow Connector 20">
            <a:extLst>
              <a:ext uri="{FF2B5EF4-FFF2-40B4-BE49-F238E27FC236}">
                <a16:creationId xmlns:a16="http://schemas.microsoft.com/office/drawing/2014/main" id="{02C53BF2-B67D-4F0A-8D48-4E03843F4483}"/>
              </a:ext>
            </a:extLst>
          </p:cNvPr>
          <p:cNvCxnSpPr/>
          <p:nvPr/>
        </p:nvCxnSpPr>
        <p:spPr>
          <a:xfrm>
            <a:off x="3932551" y="2876345"/>
            <a:ext cx="367749" cy="294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2998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77</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8" name="TextBox 7">
            <a:extLst>
              <a:ext uri="{FF2B5EF4-FFF2-40B4-BE49-F238E27FC236}">
                <a16:creationId xmlns:a16="http://schemas.microsoft.com/office/drawing/2014/main" id="{AF8B5C28-B724-4893-A508-998352B12779}"/>
              </a:ext>
            </a:extLst>
          </p:cNvPr>
          <p:cNvSpPr txBox="1"/>
          <p:nvPr/>
        </p:nvSpPr>
        <p:spPr>
          <a:xfrm>
            <a:off x="4069303" y="5966936"/>
            <a:ext cx="1005404" cy="369332"/>
          </a:xfrm>
          <a:prstGeom prst="rect">
            <a:avLst/>
          </a:prstGeom>
          <a:noFill/>
        </p:spPr>
        <p:txBody>
          <a:bodyPr wrap="none" rtlCol="0">
            <a:spAutoFit/>
          </a:bodyPr>
          <a:lstStyle/>
          <a:p>
            <a:pPr algn="ctr"/>
            <a:r>
              <a:rPr lang="en-US" dirty="0"/>
              <a:t>Foveola</a:t>
            </a:r>
          </a:p>
        </p:txBody>
      </p:sp>
      <p:pic>
        <p:nvPicPr>
          <p:cNvPr id="3" name="Picture 2">
            <a:extLst>
              <a:ext uri="{FF2B5EF4-FFF2-40B4-BE49-F238E27FC236}">
                <a16:creationId xmlns:a16="http://schemas.microsoft.com/office/drawing/2014/main" id="{30301EF3-89A9-4CCF-9E8A-5C211E528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200" y="1098341"/>
            <a:ext cx="4091600" cy="4661317"/>
          </a:xfrm>
          <a:prstGeom prst="rect">
            <a:avLst/>
          </a:prstGeom>
        </p:spPr>
      </p:pic>
      <p:sp>
        <p:nvSpPr>
          <p:cNvPr id="2" name="Oval 1">
            <a:extLst>
              <a:ext uri="{FF2B5EF4-FFF2-40B4-BE49-F238E27FC236}">
                <a16:creationId xmlns:a16="http://schemas.microsoft.com/office/drawing/2014/main" id="{419FAA52-407F-46F7-8DF6-522658EF1B6C}"/>
              </a:ext>
            </a:extLst>
          </p:cNvPr>
          <p:cNvSpPr/>
          <p:nvPr/>
        </p:nvSpPr>
        <p:spPr>
          <a:xfrm>
            <a:off x="4191000" y="1981200"/>
            <a:ext cx="883707"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6053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B71F1-DD07-4171-AAE8-EF124E412D89}"/>
              </a:ext>
            </a:extLst>
          </p:cNvPr>
          <p:cNvSpPr>
            <a:spLocks noGrp="1"/>
          </p:cNvSpPr>
          <p:nvPr>
            <p:ph type="sldNum" sz="quarter" idx="12"/>
          </p:nvPr>
        </p:nvSpPr>
        <p:spPr/>
        <p:txBody>
          <a:bodyPr/>
          <a:lstStyle/>
          <a:p>
            <a:fld id="{B3980EE3-C97C-4692-9850-71E63D20762E}" type="slidenum">
              <a:rPr lang="en-US" altLang="en-US" smtClean="0"/>
              <a:pPr/>
              <a:t>78</a:t>
            </a:fld>
            <a:endParaRPr lang="en-US" altLang="en-US"/>
          </a:p>
        </p:txBody>
      </p:sp>
      <p:pic>
        <p:nvPicPr>
          <p:cNvPr id="4" name="Picture 3">
            <a:extLst>
              <a:ext uri="{FF2B5EF4-FFF2-40B4-BE49-F238E27FC236}">
                <a16:creationId xmlns:a16="http://schemas.microsoft.com/office/drawing/2014/main" id="{23C8594D-9835-4737-8880-9C7EE9A61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587" y="1426275"/>
            <a:ext cx="6100825" cy="4005449"/>
          </a:xfrm>
          <a:prstGeom prst="rect">
            <a:avLst/>
          </a:prstGeom>
        </p:spPr>
      </p:pic>
      <p:sp>
        <p:nvSpPr>
          <p:cNvPr id="6" name="Rectangle 5">
            <a:extLst>
              <a:ext uri="{FF2B5EF4-FFF2-40B4-BE49-F238E27FC236}">
                <a16:creationId xmlns:a16="http://schemas.microsoft.com/office/drawing/2014/main" id="{7AA87D48-29CE-4CC7-A1B9-DC1567F1A2C8}"/>
              </a:ext>
            </a:extLst>
          </p:cNvPr>
          <p:cNvSpPr/>
          <p:nvPr/>
        </p:nvSpPr>
        <p:spPr>
          <a:xfrm>
            <a:off x="4860234" y="2057400"/>
            <a:ext cx="76200" cy="3581400"/>
          </a:xfrm>
          <a:prstGeom prst="rect">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D3B5C0-5564-44DE-807E-EB325836D96F}"/>
              </a:ext>
            </a:extLst>
          </p:cNvPr>
          <p:cNvSpPr txBox="1"/>
          <p:nvPr/>
        </p:nvSpPr>
        <p:spPr>
          <a:xfrm>
            <a:off x="3807335" y="1749623"/>
            <a:ext cx="2212465" cy="307777"/>
          </a:xfrm>
          <a:prstGeom prst="rect">
            <a:avLst/>
          </a:prstGeom>
          <a:noFill/>
        </p:spPr>
        <p:txBody>
          <a:bodyPr wrap="none" rtlCol="0">
            <a:spAutoFit/>
          </a:bodyPr>
          <a:lstStyle/>
          <a:p>
            <a:r>
              <a:rPr lang="en-US" sz="1400" dirty="0"/>
              <a:t>Foveola starts about here</a:t>
            </a:r>
          </a:p>
        </p:txBody>
      </p:sp>
      <p:sp>
        <p:nvSpPr>
          <p:cNvPr id="8" name="TextBox 7">
            <a:extLst>
              <a:ext uri="{FF2B5EF4-FFF2-40B4-BE49-F238E27FC236}">
                <a16:creationId xmlns:a16="http://schemas.microsoft.com/office/drawing/2014/main" id="{BFCE709A-EAB1-4880-83E5-67502A9A57C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4605908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90712A1-48CA-49C1-B115-439451AD9668}"/>
              </a:ext>
            </a:extLst>
          </p:cNvPr>
          <p:cNvSpPr/>
          <p:nvPr/>
        </p:nvSpPr>
        <p:spPr>
          <a:xfrm>
            <a:off x="3224481" y="2145338"/>
            <a:ext cx="2869096" cy="2528681"/>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B1E775-A287-4182-8608-56D309BED748}"/>
              </a:ext>
            </a:extLst>
          </p:cNvPr>
          <p:cNvSpPr txBox="1"/>
          <p:nvPr/>
        </p:nvSpPr>
        <p:spPr>
          <a:xfrm>
            <a:off x="4490778" y="2906092"/>
            <a:ext cx="387256" cy="707886"/>
          </a:xfrm>
          <a:prstGeom prst="rect">
            <a:avLst/>
          </a:prstGeom>
          <a:noFill/>
        </p:spPr>
        <p:txBody>
          <a:bodyPr wrap="square" rtlCol="0">
            <a:spAutoFit/>
          </a:bodyPr>
          <a:lstStyle/>
          <a:p>
            <a:r>
              <a:rPr lang="en-US" sz="4000" dirty="0"/>
              <a:t>.</a:t>
            </a:r>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79</a:t>
            </a:fld>
            <a:endParaRPr lang="en-US" altLang="en-US"/>
          </a:p>
        </p:txBody>
      </p:sp>
      <p:sp>
        <p:nvSpPr>
          <p:cNvPr id="5" name="Oval 4">
            <a:extLst>
              <a:ext uri="{FF2B5EF4-FFF2-40B4-BE49-F238E27FC236}">
                <a16:creationId xmlns:a16="http://schemas.microsoft.com/office/drawing/2014/main" id="{FCAE6E82-7166-4AF1-9F43-EF70BB2B1AC7}"/>
              </a:ext>
            </a:extLst>
          </p:cNvPr>
          <p:cNvSpPr/>
          <p:nvPr/>
        </p:nvSpPr>
        <p:spPr>
          <a:xfrm>
            <a:off x="4253359" y="3027955"/>
            <a:ext cx="811342" cy="763449"/>
          </a:xfrm>
          <a:prstGeom prst="ellipse">
            <a:avLst/>
          </a:prstGeom>
          <a:noFill/>
          <a:ln>
            <a:solidFill>
              <a:srgbClr val="0000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269A3BF-0ABB-4E77-94BF-20BFF139B24E}"/>
              </a:ext>
            </a:extLst>
          </p:cNvPr>
          <p:cNvSpPr/>
          <p:nvPr/>
        </p:nvSpPr>
        <p:spPr>
          <a:xfrm>
            <a:off x="4507521" y="3260035"/>
            <a:ext cx="303018" cy="299291"/>
          </a:xfrm>
          <a:prstGeom prst="ellipse">
            <a:avLst/>
          </a:prstGeom>
          <a:noFill/>
          <a:ln>
            <a:solidFill>
              <a:srgbClr val="33CC3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85BA1619-938B-49AB-B395-9B78D18FFFEE}"/>
              </a:ext>
            </a:extLst>
          </p:cNvPr>
          <p:cNvSpPr txBox="1"/>
          <p:nvPr/>
        </p:nvSpPr>
        <p:spPr>
          <a:xfrm>
            <a:off x="152400" y="581561"/>
            <a:ext cx="8915400" cy="1323439"/>
          </a:xfrm>
          <a:prstGeom prst="rect">
            <a:avLst/>
          </a:prstGeom>
          <a:solidFill>
            <a:schemeClr val="accent5">
              <a:lumMod val="40000"/>
              <a:lumOff val="60000"/>
            </a:schemeClr>
          </a:solidFill>
        </p:spPr>
        <p:txBody>
          <a:bodyPr wrap="square" rtlCol="0">
            <a:spAutoFit/>
          </a:bodyPr>
          <a:lstStyle/>
          <a:p>
            <a:r>
              <a:rPr lang="en-US" sz="1600" dirty="0">
                <a:solidFill>
                  <a:schemeClr val="bg1">
                    <a:lumMod val="75000"/>
                  </a:schemeClr>
                </a:solidFill>
              </a:rPr>
              <a:t>As said previously, the </a:t>
            </a:r>
            <a:r>
              <a:rPr lang="en-US" sz="1600" i="1" dirty="0">
                <a:solidFill>
                  <a:schemeClr val="bg1">
                    <a:lumMod val="75000"/>
                  </a:schemeClr>
                </a:solidFill>
              </a:rPr>
              <a:t>macula</a:t>
            </a:r>
            <a:r>
              <a:rPr lang="en-US" sz="1600" dirty="0">
                <a:solidFill>
                  <a:schemeClr val="bg1">
                    <a:lumMod val="75000"/>
                  </a:schemeClr>
                </a:solidFill>
              </a:rPr>
              <a:t> is defined clinically as the area bounded by the temporal arcades. It has a diameter of 5.5 to 6 mm or so.</a:t>
            </a:r>
          </a:p>
          <a:p>
            <a:r>
              <a:rPr lang="en-US" sz="1600" dirty="0">
                <a:solidFill>
                  <a:schemeClr val="bg1">
                    <a:lumMod val="75000"/>
                  </a:schemeClr>
                </a:solidFill>
              </a:rPr>
              <a:t>The macula is organized around the </a:t>
            </a:r>
            <a:r>
              <a:rPr lang="en-US" sz="1600" i="1" dirty="0">
                <a:solidFill>
                  <a:schemeClr val="bg1">
                    <a:lumMod val="75000"/>
                  </a:schemeClr>
                </a:solidFill>
              </a:rPr>
              <a:t>fovea</a:t>
            </a:r>
            <a:r>
              <a:rPr lang="en-US" sz="1600" dirty="0">
                <a:solidFill>
                  <a:schemeClr val="bg1">
                    <a:lumMod val="75000"/>
                  </a:schemeClr>
                </a:solidFill>
              </a:rPr>
              <a:t>. The fovea is the central ~1.5 mm of the macula—about the size of an ONH. Its outer edge is the location at which the foveal depression starts. It contains mostly (but not exclusively) cones.</a:t>
            </a:r>
          </a:p>
        </p:txBody>
      </p:sp>
      <p:sp>
        <p:nvSpPr>
          <p:cNvPr id="19" name="TextBox 18">
            <a:extLst>
              <a:ext uri="{FF2B5EF4-FFF2-40B4-BE49-F238E27FC236}">
                <a16:creationId xmlns:a16="http://schemas.microsoft.com/office/drawing/2014/main" id="{3738B91E-FE23-4D8D-B8C1-FF27DC37B7C4}"/>
              </a:ext>
            </a:extLst>
          </p:cNvPr>
          <p:cNvSpPr txBox="1"/>
          <p:nvPr/>
        </p:nvSpPr>
        <p:spPr>
          <a:xfrm>
            <a:off x="152400" y="4953000"/>
            <a:ext cx="8915400" cy="1077218"/>
          </a:xfrm>
          <a:prstGeom prst="rect">
            <a:avLst/>
          </a:prstGeom>
          <a:solidFill>
            <a:schemeClr val="accent5">
              <a:lumMod val="40000"/>
              <a:lumOff val="60000"/>
            </a:schemeClr>
          </a:solidFill>
        </p:spPr>
        <p:txBody>
          <a:bodyPr wrap="square" rtlCol="0">
            <a:spAutoFit/>
          </a:bodyPr>
          <a:lstStyle/>
          <a:p>
            <a:r>
              <a:rPr lang="en-US" sz="1600" dirty="0">
                <a:solidFill>
                  <a:schemeClr val="bg1">
                    <a:lumMod val="75000"/>
                  </a:schemeClr>
                </a:solidFill>
              </a:rPr>
              <a:t>The ‘floor’ of the fovea is the </a:t>
            </a:r>
            <a:r>
              <a:rPr lang="en-US" sz="1600" i="1" dirty="0">
                <a:solidFill>
                  <a:schemeClr val="bg1">
                    <a:lumMod val="75000"/>
                  </a:schemeClr>
                </a:solidFill>
              </a:rPr>
              <a:t>foveola</a:t>
            </a:r>
            <a:r>
              <a:rPr lang="en-US" sz="1600" dirty="0">
                <a:solidFill>
                  <a:schemeClr val="bg1">
                    <a:lumMod val="75000"/>
                  </a:schemeClr>
                </a:solidFill>
              </a:rPr>
              <a:t>, an area ~0.35 mm in diameter—about the size of a small optic-disc cup. The foveola contains only cones and a few glial cells; the rest of the retinal layers were left behind along the walls of the fovea. </a:t>
            </a:r>
            <a:r>
              <a:rPr lang="en-US" sz="1600" dirty="0"/>
              <a:t>Finally, at the very center of the foveola is a small depression called the </a:t>
            </a:r>
            <a:r>
              <a:rPr lang="en-US" sz="1600" i="1" dirty="0"/>
              <a:t>umbo</a:t>
            </a:r>
            <a:r>
              <a:rPr lang="en-US" sz="1600" dirty="0"/>
              <a:t>. The outer segs of cones within the umbo are especially tall.</a:t>
            </a:r>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
        <p:nvSpPr>
          <p:cNvPr id="23" name="TextBox 22">
            <a:extLst>
              <a:ext uri="{FF2B5EF4-FFF2-40B4-BE49-F238E27FC236}">
                <a16:creationId xmlns:a16="http://schemas.microsoft.com/office/drawing/2014/main" id="{BB6AA6CB-DC77-43C7-BA83-DFE22249BFE0}"/>
              </a:ext>
            </a:extLst>
          </p:cNvPr>
          <p:cNvSpPr txBox="1"/>
          <p:nvPr/>
        </p:nvSpPr>
        <p:spPr>
          <a:xfrm>
            <a:off x="4990875" y="2829194"/>
            <a:ext cx="821059" cy="307777"/>
          </a:xfrm>
          <a:prstGeom prst="rect">
            <a:avLst/>
          </a:prstGeom>
          <a:noFill/>
        </p:spPr>
        <p:txBody>
          <a:bodyPr wrap="none" rtlCol="0">
            <a:spAutoFit/>
          </a:bodyPr>
          <a:lstStyle/>
          <a:p>
            <a:r>
              <a:rPr lang="en-US" sz="1400" i="1" dirty="0">
                <a:solidFill>
                  <a:srgbClr val="33CC33"/>
                </a:solidFill>
              </a:rPr>
              <a:t>Foveola</a:t>
            </a:r>
          </a:p>
        </p:txBody>
      </p:sp>
      <p:sp>
        <p:nvSpPr>
          <p:cNvPr id="24" name="TextBox 23">
            <a:extLst>
              <a:ext uri="{FF2B5EF4-FFF2-40B4-BE49-F238E27FC236}">
                <a16:creationId xmlns:a16="http://schemas.microsoft.com/office/drawing/2014/main" id="{F74FCF96-EFEF-4FD3-87B1-2FFFBCB86555}"/>
              </a:ext>
            </a:extLst>
          </p:cNvPr>
          <p:cNvSpPr txBox="1"/>
          <p:nvPr/>
        </p:nvSpPr>
        <p:spPr>
          <a:xfrm>
            <a:off x="4353225" y="3940827"/>
            <a:ext cx="662362" cy="307777"/>
          </a:xfrm>
          <a:prstGeom prst="rect">
            <a:avLst/>
          </a:prstGeom>
          <a:noFill/>
        </p:spPr>
        <p:txBody>
          <a:bodyPr wrap="none" rtlCol="0">
            <a:spAutoFit/>
          </a:bodyPr>
          <a:lstStyle/>
          <a:p>
            <a:pPr algn="ctr"/>
            <a:r>
              <a:rPr lang="en-US" sz="1400" i="1" dirty="0"/>
              <a:t>Umbo</a:t>
            </a:r>
          </a:p>
        </p:txBody>
      </p:sp>
      <p:cxnSp>
        <p:nvCxnSpPr>
          <p:cNvPr id="13" name="Straight Arrow Connector 12">
            <a:extLst>
              <a:ext uri="{FF2B5EF4-FFF2-40B4-BE49-F238E27FC236}">
                <a16:creationId xmlns:a16="http://schemas.microsoft.com/office/drawing/2014/main" id="{09A07EB4-B3F0-443E-B628-526E4F95D83C}"/>
              </a:ext>
            </a:extLst>
          </p:cNvPr>
          <p:cNvCxnSpPr>
            <a:cxnSpLocks/>
          </p:cNvCxnSpPr>
          <p:nvPr/>
        </p:nvCxnSpPr>
        <p:spPr>
          <a:xfrm flipH="1" flipV="1">
            <a:off x="4633652" y="3431251"/>
            <a:ext cx="25377" cy="53114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62051B2-03FB-418B-ABF0-E394DD1352BF}"/>
              </a:ext>
            </a:extLst>
          </p:cNvPr>
          <p:cNvCxnSpPr>
            <a:cxnSpLocks/>
          </p:cNvCxnSpPr>
          <p:nvPr/>
        </p:nvCxnSpPr>
        <p:spPr>
          <a:xfrm flipH="1">
            <a:off x="4751357" y="3096558"/>
            <a:ext cx="455075" cy="204640"/>
          </a:xfrm>
          <a:prstGeom prst="straightConnector1">
            <a:avLst/>
          </a:prstGeom>
          <a:ln>
            <a:solidFill>
              <a:srgbClr val="33CC33"/>
            </a:solidFill>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4897FCB7-A605-4247-8C25-8DC5EF3F417C}"/>
              </a:ext>
            </a:extLst>
          </p:cNvPr>
          <p:cNvSpPr txBox="1"/>
          <p:nvPr/>
        </p:nvSpPr>
        <p:spPr>
          <a:xfrm>
            <a:off x="3505200" y="2589311"/>
            <a:ext cx="681597" cy="307777"/>
          </a:xfrm>
          <a:prstGeom prst="rect">
            <a:avLst/>
          </a:prstGeom>
          <a:noFill/>
        </p:spPr>
        <p:txBody>
          <a:bodyPr wrap="none" rtlCol="0">
            <a:spAutoFit/>
          </a:bodyPr>
          <a:lstStyle/>
          <a:p>
            <a:r>
              <a:rPr lang="en-US" sz="1400" i="1" dirty="0">
                <a:solidFill>
                  <a:srgbClr val="0000FF"/>
                </a:solidFill>
              </a:rPr>
              <a:t>Fovea</a:t>
            </a:r>
          </a:p>
        </p:txBody>
      </p:sp>
      <p:cxnSp>
        <p:nvCxnSpPr>
          <p:cNvPr id="27" name="Straight Arrow Connector 26">
            <a:extLst>
              <a:ext uri="{FF2B5EF4-FFF2-40B4-BE49-F238E27FC236}">
                <a16:creationId xmlns:a16="http://schemas.microsoft.com/office/drawing/2014/main" id="{50E8C3B8-1E17-423C-A862-217E13168859}"/>
              </a:ext>
            </a:extLst>
          </p:cNvPr>
          <p:cNvCxnSpPr/>
          <p:nvPr/>
        </p:nvCxnSpPr>
        <p:spPr>
          <a:xfrm>
            <a:off x="3932551" y="2876345"/>
            <a:ext cx="367749" cy="294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835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chemeClr val="bg1">
                    <a:lumMod val="75000"/>
                  </a:schemeClr>
                </a:solidFill>
              </a:rPr>
              <a:t>--Neurons:</a:t>
            </a:r>
          </a:p>
          <a:p>
            <a:r>
              <a:rPr lang="en-US" sz="1600" dirty="0">
                <a:solidFill>
                  <a:schemeClr val="bg1">
                    <a:lumMod val="75000"/>
                  </a:schemeClr>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rgbClr val="00B050"/>
                </a:solidFill>
              </a:rPr>
              <a:t>----</a:t>
            </a:r>
            <a:r>
              <a:rPr lang="en-US" sz="1600" b="1" dirty="0">
                <a:solidFill>
                  <a:srgbClr val="00B050"/>
                </a:solidFill>
              </a:rPr>
              <a:t>Amacrine cells</a:t>
            </a:r>
          </a:p>
          <a:p>
            <a:r>
              <a:rPr lang="en-US" sz="1600" dirty="0">
                <a:solidFill>
                  <a:srgbClr val="00B050"/>
                </a:solidFill>
              </a:rPr>
              <a:t>----</a:t>
            </a:r>
            <a:r>
              <a:rPr lang="en-US" sz="1600" b="1" dirty="0">
                <a:solidFill>
                  <a:srgbClr val="00B050"/>
                </a:solidFill>
              </a:rPr>
              <a:t>Horizontal cells</a:t>
            </a:r>
            <a:endParaRPr lang="en-US" sz="1600" b="1" dirty="0">
              <a:solidFill>
                <a:schemeClr val="bg1">
                  <a:lumMod val="75000"/>
                </a:schemeClr>
              </a:solidFill>
            </a:endParaRP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8</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Right Brace 5">
            <a:extLst>
              <a:ext uri="{FF2B5EF4-FFF2-40B4-BE49-F238E27FC236}">
                <a16:creationId xmlns:a16="http://schemas.microsoft.com/office/drawing/2014/main" id="{4F27FC63-D94A-4431-B728-4B05F72E7C13}"/>
              </a:ext>
            </a:extLst>
          </p:cNvPr>
          <p:cNvSpPr/>
          <p:nvPr/>
        </p:nvSpPr>
        <p:spPr>
          <a:xfrm>
            <a:off x="2403233" y="4498100"/>
            <a:ext cx="416167" cy="533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30D58AC-D61B-419A-84B7-2495AC76AA54}"/>
              </a:ext>
            </a:extLst>
          </p:cNvPr>
          <p:cNvSpPr txBox="1"/>
          <p:nvPr/>
        </p:nvSpPr>
        <p:spPr>
          <a:xfrm>
            <a:off x="2948609" y="4366736"/>
            <a:ext cx="5983358" cy="523220"/>
          </a:xfrm>
          <a:prstGeom prst="rect">
            <a:avLst/>
          </a:prstGeom>
          <a:noFill/>
        </p:spPr>
        <p:txBody>
          <a:bodyPr wrap="square" rtlCol="0">
            <a:spAutoFit/>
          </a:bodyPr>
          <a:lstStyle/>
          <a:p>
            <a:r>
              <a:rPr lang="en-US" sz="1400" dirty="0">
                <a:solidFill>
                  <a:srgbClr val="00B050"/>
                </a:solidFill>
              </a:rPr>
              <a:t>The amacrine cells and horizontal cells are </a:t>
            </a:r>
            <a:r>
              <a:rPr lang="en-US" sz="1400" b="1" dirty="0">
                <a:solidFill>
                  <a:srgbClr val="00B050"/>
                </a:solidFill>
              </a:rPr>
              <a:t>interneurons</a:t>
            </a:r>
            <a:r>
              <a:rPr lang="en-US" sz="1400" dirty="0">
                <a:solidFill>
                  <a:srgbClr val="00B050"/>
                </a:solidFill>
              </a:rPr>
              <a:t> connecting other neural elements. </a:t>
            </a:r>
            <a:endParaRPr lang="en-US" sz="1400" dirty="0"/>
          </a:p>
        </p:txBody>
      </p:sp>
    </p:spTree>
    <p:extLst>
      <p:ext uri="{BB962C8B-B14F-4D97-AF65-F5344CB8AC3E}">
        <p14:creationId xmlns:p14="http://schemas.microsoft.com/office/powerpoint/2010/main" val="12027290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90712A1-48CA-49C1-B115-439451AD9668}"/>
              </a:ext>
            </a:extLst>
          </p:cNvPr>
          <p:cNvSpPr/>
          <p:nvPr/>
        </p:nvSpPr>
        <p:spPr>
          <a:xfrm>
            <a:off x="3224481" y="2145338"/>
            <a:ext cx="2869096" cy="2528681"/>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B1E775-A287-4182-8608-56D309BED748}"/>
              </a:ext>
            </a:extLst>
          </p:cNvPr>
          <p:cNvSpPr txBox="1"/>
          <p:nvPr/>
        </p:nvSpPr>
        <p:spPr>
          <a:xfrm>
            <a:off x="4490778" y="2906092"/>
            <a:ext cx="387256" cy="707886"/>
          </a:xfrm>
          <a:prstGeom prst="rect">
            <a:avLst/>
          </a:prstGeom>
          <a:noFill/>
        </p:spPr>
        <p:txBody>
          <a:bodyPr wrap="square" rtlCol="0">
            <a:spAutoFit/>
          </a:bodyPr>
          <a:lstStyle/>
          <a:p>
            <a:r>
              <a:rPr lang="en-US" sz="4000" dirty="0"/>
              <a:t>.</a:t>
            </a:r>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80</a:t>
            </a:fld>
            <a:endParaRPr lang="en-US" altLang="en-US"/>
          </a:p>
        </p:txBody>
      </p:sp>
      <p:sp>
        <p:nvSpPr>
          <p:cNvPr id="5" name="Oval 4">
            <a:extLst>
              <a:ext uri="{FF2B5EF4-FFF2-40B4-BE49-F238E27FC236}">
                <a16:creationId xmlns:a16="http://schemas.microsoft.com/office/drawing/2014/main" id="{FCAE6E82-7166-4AF1-9F43-EF70BB2B1AC7}"/>
              </a:ext>
            </a:extLst>
          </p:cNvPr>
          <p:cNvSpPr/>
          <p:nvPr/>
        </p:nvSpPr>
        <p:spPr>
          <a:xfrm>
            <a:off x="4253359" y="3027955"/>
            <a:ext cx="811342" cy="763449"/>
          </a:xfrm>
          <a:prstGeom prst="ellipse">
            <a:avLst/>
          </a:prstGeom>
          <a:noFill/>
          <a:ln>
            <a:solidFill>
              <a:srgbClr val="0000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269A3BF-0ABB-4E77-94BF-20BFF139B24E}"/>
              </a:ext>
            </a:extLst>
          </p:cNvPr>
          <p:cNvSpPr/>
          <p:nvPr/>
        </p:nvSpPr>
        <p:spPr>
          <a:xfrm>
            <a:off x="4507521" y="3260035"/>
            <a:ext cx="303018" cy="299291"/>
          </a:xfrm>
          <a:prstGeom prst="ellipse">
            <a:avLst/>
          </a:prstGeom>
          <a:noFill/>
          <a:ln>
            <a:solidFill>
              <a:srgbClr val="33CC3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85BA1619-938B-49AB-B395-9B78D18FFFEE}"/>
              </a:ext>
            </a:extLst>
          </p:cNvPr>
          <p:cNvSpPr txBox="1"/>
          <p:nvPr/>
        </p:nvSpPr>
        <p:spPr>
          <a:xfrm>
            <a:off x="152400" y="581561"/>
            <a:ext cx="8915400" cy="1323439"/>
          </a:xfrm>
          <a:prstGeom prst="rect">
            <a:avLst/>
          </a:prstGeom>
          <a:solidFill>
            <a:schemeClr val="accent5">
              <a:lumMod val="40000"/>
              <a:lumOff val="60000"/>
            </a:schemeClr>
          </a:solidFill>
        </p:spPr>
        <p:txBody>
          <a:bodyPr wrap="square" rtlCol="0">
            <a:spAutoFit/>
          </a:bodyPr>
          <a:lstStyle/>
          <a:p>
            <a:r>
              <a:rPr lang="en-US" sz="1600" dirty="0">
                <a:solidFill>
                  <a:schemeClr val="bg1">
                    <a:lumMod val="75000"/>
                  </a:schemeClr>
                </a:solidFill>
              </a:rPr>
              <a:t>As said previously, the </a:t>
            </a:r>
            <a:r>
              <a:rPr lang="en-US" sz="1600" i="1" dirty="0">
                <a:solidFill>
                  <a:schemeClr val="bg1">
                    <a:lumMod val="75000"/>
                  </a:schemeClr>
                </a:solidFill>
              </a:rPr>
              <a:t>macula</a:t>
            </a:r>
            <a:r>
              <a:rPr lang="en-US" sz="1600" dirty="0">
                <a:solidFill>
                  <a:schemeClr val="bg1">
                    <a:lumMod val="75000"/>
                  </a:schemeClr>
                </a:solidFill>
              </a:rPr>
              <a:t> is defined clinically as the area bounded by the temporal arcades. It has a diameter of 5.5 to 6 mm or so.</a:t>
            </a:r>
          </a:p>
          <a:p>
            <a:r>
              <a:rPr lang="en-US" sz="1600" dirty="0">
                <a:solidFill>
                  <a:schemeClr val="bg1">
                    <a:lumMod val="75000"/>
                  </a:schemeClr>
                </a:solidFill>
              </a:rPr>
              <a:t>The macula is organized around the </a:t>
            </a:r>
            <a:r>
              <a:rPr lang="en-US" sz="1600" i="1" dirty="0">
                <a:solidFill>
                  <a:schemeClr val="bg1">
                    <a:lumMod val="75000"/>
                  </a:schemeClr>
                </a:solidFill>
              </a:rPr>
              <a:t>fovea</a:t>
            </a:r>
            <a:r>
              <a:rPr lang="en-US" sz="1600" dirty="0">
                <a:solidFill>
                  <a:schemeClr val="bg1">
                    <a:lumMod val="75000"/>
                  </a:schemeClr>
                </a:solidFill>
              </a:rPr>
              <a:t>. The fovea is the central ~1.5 mm of the macula—about the size of an ONH. Its outer edge is the location at which the foveal depression starts. It contains mostly (but not exclusively) cones.</a:t>
            </a:r>
          </a:p>
        </p:txBody>
      </p:sp>
      <p:sp>
        <p:nvSpPr>
          <p:cNvPr id="19" name="TextBox 18">
            <a:extLst>
              <a:ext uri="{FF2B5EF4-FFF2-40B4-BE49-F238E27FC236}">
                <a16:creationId xmlns:a16="http://schemas.microsoft.com/office/drawing/2014/main" id="{3738B91E-FE23-4D8D-B8C1-FF27DC37B7C4}"/>
              </a:ext>
            </a:extLst>
          </p:cNvPr>
          <p:cNvSpPr txBox="1"/>
          <p:nvPr/>
        </p:nvSpPr>
        <p:spPr>
          <a:xfrm>
            <a:off x="152400" y="4953000"/>
            <a:ext cx="8915400" cy="1077218"/>
          </a:xfrm>
          <a:prstGeom prst="rect">
            <a:avLst/>
          </a:prstGeom>
          <a:solidFill>
            <a:schemeClr val="accent5">
              <a:lumMod val="40000"/>
              <a:lumOff val="60000"/>
            </a:schemeClr>
          </a:solidFill>
        </p:spPr>
        <p:txBody>
          <a:bodyPr wrap="square" rtlCol="0">
            <a:spAutoFit/>
          </a:bodyPr>
          <a:lstStyle/>
          <a:p>
            <a:r>
              <a:rPr lang="en-US" sz="1600" dirty="0">
                <a:solidFill>
                  <a:schemeClr val="bg1">
                    <a:lumMod val="75000"/>
                  </a:schemeClr>
                </a:solidFill>
              </a:rPr>
              <a:t>The ‘floor’ of the fovea is the </a:t>
            </a:r>
            <a:r>
              <a:rPr lang="en-US" sz="1600" i="1" dirty="0">
                <a:solidFill>
                  <a:schemeClr val="bg1">
                    <a:lumMod val="75000"/>
                  </a:schemeClr>
                </a:solidFill>
              </a:rPr>
              <a:t>foveola</a:t>
            </a:r>
            <a:r>
              <a:rPr lang="en-US" sz="1600" dirty="0">
                <a:solidFill>
                  <a:schemeClr val="bg1">
                    <a:lumMod val="75000"/>
                  </a:schemeClr>
                </a:solidFill>
              </a:rPr>
              <a:t>, an area ~0.35 mm in diameter—about the size of a small optic-disc cup. The foveola contains only cones and a few glial cells; the rest of the retinal layers were left behind along the walls of the fovea. Finally, at the very center of the foveola is a small depression called the </a:t>
            </a:r>
            <a:r>
              <a:rPr lang="en-US" sz="1600" i="1" dirty="0">
                <a:solidFill>
                  <a:schemeClr val="bg1">
                    <a:lumMod val="75000"/>
                  </a:schemeClr>
                </a:solidFill>
              </a:rPr>
              <a:t>umbo</a:t>
            </a:r>
            <a:r>
              <a:rPr lang="en-US" sz="1600" dirty="0">
                <a:solidFill>
                  <a:schemeClr val="bg1">
                    <a:lumMod val="75000"/>
                  </a:schemeClr>
                </a:solidFill>
              </a:rPr>
              <a:t>. The outer segs of cones within the umbo are especially tall.</a:t>
            </a:r>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
        <p:nvSpPr>
          <p:cNvPr id="23" name="TextBox 22">
            <a:extLst>
              <a:ext uri="{FF2B5EF4-FFF2-40B4-BE49-F238E27FC236}">
                <a16:creationId xmlns:a16="http://schemas.microsoft.com/office/drawing/2014/main" id="{BB6AA6CB-DC77-43C7-BA83-DFE22249BFE0}"/>
              </a:ext>
            </a:extLst>
          </p:cNvPr>
          <p:cNvSpPr txBox="1"/>
          <p:nvPr/>
        </p:nvSpPr>
        <p:spPr>
          <a:xfrm>
            <a:off x="4990875" y="2829194"/>
            <a:ext cx="821059" cy="307777"/>
          </a:xfrm>
          <a:prstGeom prst="rect">
            <a:avLst/>
          </a:prstGeom>
          <a:noFill/>
        </p:spPr>
        <p:txBody>
          <a:bodyPr wrap="none" rtlCol="0">
            <a:spAutoFit/>
          </a:bodyPr>
          <a:lstStyle/>
          <a:p>
            <a:r>
              <a:rPr lang="en-US" sz="1400" i="1" dirty="0">
                <a:solidFill>
                  <a:srgbClr val="33CC33"/>
                </a:solidFill>
              </a:rPr>
              <a:t>Foveola</a:t>
            </a:r>
          </a:p>
        </p:txBody>
      </p:sp>
      <p:sp>
        <p:nvSpPr>
          <p:cNvPr id="24" name="TextBox 23">
            <a:extLst>
              <a:ext uri="{FF2B5EF4-FFF2-40B4-BE49-F238E27FC236}">
                <a16:creationId xmlns:a16="http://schemas.microsoft.com/office/drawing/2014/main" id="{F74FCF96-EFEF-4FD3-87B1-2FFFBCB86555}"/>
              </a:ext>
            </a:extLst>
          </p:cNvPr>
          <p:cNvSpPr txBox="1"/>
          <p:nvPr/>
        </p:nvSpPr>
        <p:spPr>
          <a:xfrm>
            <a:off x="4353225" y="3940827"/>
            <a:ext cx="662362" cy="307777"/>
          </a:xfrm>
          <a:prstGeom prst="rect">
            <a:avLst/>
          </a:prstGeom>
          <a:noFill/>
        </p:spPr>
        <p:txBody>
          <a:bodyPr wrap="none" rtlCol="0">
            <a:spAutoFit/>
          </a:bodyPr>
          <a:lstStyle/>
          <a:p>
            <a:pPr algn="ctr"/>
            <a:r>
              <a:rPr lang="en-US" sz="1400" i="1" dirty="0"/>
              <a:t>Umbo</a:t>
            </a:r>
          </a:p>
        </p:txBody>
      </p:sp>
      <p:cxnSp>
        <p:nvCxnSpPr>
          <p:cNvPr id="13" name="Straight Arrow Connector 12">
            <a:extLst>
              <a:ext uri="{FF2B5EF4-FFF2-40B4-BE49-F238E27FC236}">
                <a16:creationId xmlns:a16="http://schemas.microsoft.com/office/drawing/2014/main" id="{09A07EB4-B3F0-443E-B628-526E4F95D83C}"/>
              </a:ext>
            </a:extLst>
          </p:cNvPr>
          <p:cNvCxnSpPr>
            <a:cxnSpLocks/>
          </p:cNvCxnSpPr>
          <p:nvPr/>
        </p:nvCxnSpPr>
        <p:spPr>
          <a:xfrm flipH="1" flipV="1">
            <a:off x="4633652" y="3431251"/>
            <a:ext cx="25377" cy="53114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62051B2-03FB-418B-ABF0-E394DD1352BF}"/>
              </a:ext>
            </a:extLst>
          </p:cNvPr>
          <p:cNvCxnSpPr>
            <a:cxnSpLocks/>
          </p:cNvCxnSpPr>
          <p:nvPr/>
        </p:nvCxnSpPr>
        <p:spPr>
          <a:xfrm flipH="1">
            <a:off x="4751357" y="3096558"/>
            <a:ext cx="455075" cy="204640"/>
          </a:xfrm>
          <a:prstGeom prst="straightConnector1">
            <a:avLst/>
          </a:prstGeom>
          <a:ln>
            <a:solidFill>
              <a:srgbClr val="33CC33"/>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6E08047-32F8-4B06-8312-9F80BB538161}"/>
              </a:ext>
            </a:extLst>
          </p:cNvPr>
          <p:cNvSpPr txBox="1"/>
          <p:nvPr/>
        </p:nvSpPr>
        <p:spPr>
          <a:xfrm>
            <a:off x="1126184" y="6172200"/>
            <a:ext cx="6891631" cy="369332"/>
          </a:xfrm>
          <a:prstGeom prst="rect">
            <a:avLst/>
          </a:prstGeom>
          <a:noFill/>
        </p:spPr>
        <p:txBody>
          <a:bodyPr wrap="none" rtlCol="0">
            <a:spAutoFit/>
          </a:bodyPr>
          <a:lstStyle/>
          <a:p>
            <a:pPr algn="ctr"/>
            <a:r>
              <a:rPr lang="en-US" i="1" dirty="0">
                <a:effectLst>
                  <a:outerShdw blurRad="38100" dist="38100" dir="2700000" algn="tl">
                    <a:srgbClr val="000000">
                      <a:alpha val="43137"/>
                    </a:srgbClr>
                  </a:outerShdw>
                </a:effectLst>
              </a:rPr>
              <a:t>Next we’ll describe the rest of the macula from the fovea </a:t>
            </a:r>
            <a:r>
              <a:rPr lang="en-US" b="1" dirty="0">
                <a:effectLst>
                  <a:outerShdw blurRad="38100" dist="38100" dir="2700000" algn="tl">
                    <a:srgbClr val="000000">
                      <a:alpha val="43137"/>
                    </a:srgbClr>
                  </a:outerShdw>
                </a:effectLst>
              </a:rPr>
              <a:t>outward</a:t>
            </a:r>
          </a:p>
        </p:txBody>
      </p:sp>
      <p:sp>
        <p:nvSpPr>
          <p:cNvPr id="34" name="TextBox 33">
            <a:extLst>
              <a:ext uri="{FF2B5EF4-FFF2-40B4-BE49-F238E27FC236}">
                <a16:creationId xmlns:a16="http://schemas.microsoft.com/office/drawing/2014/main" id="{D8EC5C62-E87F-454B-A0D2-A6E89EF7A5B9}"/>
              </a:ext>
            </a:extLst>
          </p:cNvPr>
          <p:cNvSpPr txBox="1"/>
          <p:nvPr/>
        </p:nvSpPr>
        <p:spPr>
          <a:xfrm>
            <a:off x="3505200" y="2589311"/>
            <a:ext cx="681597" cy="307777"/>
          </a:xfrm>
          <a:prstGeom prst="rect">
            <a:avLst/>
          </a:prstGeom>
          <a:noFill/>
        </p:spPr>
        <p:txBody>
          <a:bodyPr wrap="none" rtlCol="0">
            <a:spAutoFit/>
          </a:bodyPr>
          <a:lstStyle/>
          <a:p>
            <a:r>
              <a:rPr lang="en-US" sz="1400" i="1" dirty="0">
                <a:solidFill>
                  <a:srgbClr val="0000FF"/>
                </a:solidFill>
              </a:rPr>
              <a:t>Fovea</a:t>
            </a:r>
          </a:p>
        </p:txBody>
      </p:sp>
      <p:cxnSp>
        <p:nvCxnSpPr>
          <p:cNvPr id="35" name="Straight Arrow Connector 34">
            <a:extLst>
              <a:ext uri="{FF2B5EF4-FFF2-40B4-BE49-F238E27FC236}">
                <a16:creationId xmlns:a16="http://schemas.microsoft.com/office/drawing/2014/main" id="{0965E57A-3FED-4B18-A1A6-76437DDDBE02}"/>
              </a:ext>
            </a:extLst>
          </p:cNvPr>
          <p:cNvCxnSpPr/>
          <p:nvPr/>
        </p:nvCxnSpPr>
        <p:spPr>
          <a:xfrm>
            <a:off x="3932551" y="2876345"/>
            <a:ext cx="367749" cy="294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3617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57F7BF2-AF13-4F78-BCD9-3B4E6791EE68}"/>
              </a:ext>
            </a:extLst>
          </p:cNvPr>
          <p:cNvSpPr/>
          <p:nvPr/>
        </p:nvSpPr>
        <p:spPr>
          <a:xfrm>
            <a:off x="3224481" y="2145338"/>
            <a:ext cx="2869096" cy="2528681"/>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81</a:t>
            </a:fld>
            <a:endParaRPr lang="en-US" alt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
        <p:nvSpPr>
          <p:cNvPr id="3" name="TextBox 2">
            <a:extLst>
              <a:ext uri="{FF2B5EF4-FFF2-40B4-BE49-F238E27FC236}">
                <a16:creationId xmlns:a16="http://schemas.microsoft.com/office/drawing/2014/main" id="{66E08047-32F8-4B06-8312-9F80BB538161}"/>
              </a:ext>
            </a:extLst>
          </p:cNvPr>
          <p:cNvSpPr txBox="1"/>
          <p:nvPr/>
        </p:nvSpPr>
        <p:spPr>
          <a:xfrm>
            <a:off x="1126184" y="6172200"/>
            <a:ext cx="6891631" cy="369332"/>
          </a:xfrm>
          <a:prstGeom prst="rect">
            <a:avLst/>
          </a:prstGeom>
          <a:noFill/>
        </p:spPr>
        <p:txBody>
          <a:bodyPr wrap="none" rtlCol="0">
            <a:spAutoFit/>
          </a:bodyPr>
          <a:lstStyle/>
          <a:p>
            <a:pPr algn="ctr"/>
            <a:r>
              <a:rPr lang="en-US" i="1" dirty="0">
                <a:effectLst>
                  <a:outerShdw blurRad="38100" dist="38100" dir="2700000" algn="tl">
                    <a:srgbClr val="000000">
                      <a:alpha val="43137"/>
                    </a:srgbClr>
                  </a:outerShdw>
                </a:effectLst>
              </a:rPr>
              <a:t>Next we’ll describe the rest of the macula from the fovea </a:t>
            </a:r>
            <a:r>
              <a:rPr lang="en-US" b="1" dirty="0">
                <a:effectLst>
                  <a:outerShdw blurRad="38100" dist="38100" dir="2700000" algn="tl">
                    <a:srgbClr val="000000">
                      <a:alpha val="43137"/>
                    </a:srgbClr>
                  </a:outerShdw>
                </a:effectLst>
              </a:rPr>
              <a:t>outward</a:t>
            </a:r>
          </a:p>
        </p:txBody>
      </p:sp>
      <p:sp>
        <p:nvSpPr>
          <p:cNvPr id="35" name="TextBox 34">
            <a:extLst>
              <a:ext uri="{FF2B5EF4-FFF2-40B4-BE49-F238E27FC236}">
                <a16:creationId xmlns:a16="http://schemas.microsoft.com/office/drawing/2014/main" id="{618B3192-0085-4CED-8CCC-317975591AEA}"/>
              </a:ext>
            </a:extLst>
          </p:cNvPr>
          <p:cNvSpPr txBox="1"/>
          <p:nvPr/>
        </p:nvSpPr>
        <p:spPr>
          <a:xfrm>
            <a:off x="181374" y="5104179"/>
            <a:ext cx="8915400" cy="830997"/>
          </a:xfrm>
          <a:prstGeom prst="rect">
            <a:avLst/>
          </a:prstGeom>
          <a:solidFill>
            <a:schemeClr val="accent6">
              <a:lumMod val="20000"/>
              <a:lumOff val="80000"/>
            </a:schemeClr>
          </a:solidFill>
        </p:spPr>
        <p:txBody>
          <a:bodyPr wrap="square" rtlCol="0">
            <a:spAutoFit/>
          </a:bodyPr>
          <a:lstStyle/>
          <a:p>
            <a:r>
              <a:rPr lang="en-US" sz="1600" dirty="0">
                <a:solidFill>
                  <a:srgbClr val="0000FF"/>
                </a:solidFill>
              </a:rPr>
              <a:t>The </a:t>
            </a:r>
            <a:r>
              <a:rPr lang="en-US" sz="1600" i="1" dirty="0">
                <a:solidFill>
                  <a:srgbClr val="0000FF"/>
                </a:solidFill>
              </a:rPr>
              <a:t>parafoveal zone </a:t>
            </a:r>
            <a:r>
              <a:rPr lang="en-US" sz="1600" dirty="0">
                <a:solidFill>
                  <a:srgbClr val="0000FF"/>
                </a:solidFill>
              </a:rPr>
              <a:t>is the donut-shaped area about 0.5 mm in width that surrounds the fovea. (The inner edge of the donut = the outer edge of the fovea.). </a:t>
            </a:r>
            <a:r>
              <a:rPr lang="en-US" sz="1600" dirty="0">
                <a:solidFill>
                  <a:schemeClr val="accent6">
                    <a:lumMod val="20000"/>
                    <a:lumOff val="80000"/>
                  </a:schemeClr>
                </a:solidFill>
              </a:rPr>
              <a:t>The parafoveal zone is where the GCL, INL and OPL are all at their thickest.</a:t>
            </a:r>
          </a:p>
        </p:txBody>
      </p:sp>
      <p:sp>
        <p:nvSpPr>
          <p:cNvPr id="19" name="Oval 18">
            <a:extLst>
              <a:ext uri="{FF2B5EF4-FFF2-40B4-BE49-F238E27FC236}">
                <a16:creationId xmlns:a16="http://schemas.microsoft.com/office/drawing/2014/main" id="{28BE1F80-40A5-464D-B89C-6DB5D0B19DF6}"/>
              </a:ext>
            </a:extLst>
          </p:cNvPr>
          <p:cNvSpPr/>
          <p:nvPr/>
        </p:nvSpPr>
        <p:spPr>
          <a:xfrm>
            <a:off x="4089107" y="2924704"/>
            <a:ext cx="1127321" cy="1039994"/>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B1E775-A287-4182-8608-56D309BED748}"/>
              </a:ext>
            </a:extLst>
          </p:cNvPr>
          <p:cNvSpPr txBox="1"/>
          <p:nvPr/>
        </p:nvSpPr>
        <p:spPr>
          <a:xfrm>
            <a:off x="4490778" y="2906092"/>
            <a:ext cx="387256" cy="707886"/>
          </a:xfrm>
          <a:prstGeom prst="rect">
            <a:avLst/>
          </a:prstGeom>
          <a:noFill/>
        </p:spPr>
        <p:txBody>
          <a:bodyPr wrap="square" rtlCol="0">
            <a:spAutoFit/>
          </a:bodyPr>
          <a:lstStyle/>
          <a:p>
            <a:r>
              <a:rPr lang="en-US" sz="4000" dirty="0"/>
              <a:t>.</a:t>
            </a:r>
          </a:p>
        </p:txBody>
      </p:sp>
      <p:sp>
        <p:nvSpPr>
          <p:cNvPr id="6" name="Oval 5">
            <a:extLst>
              <a:ext uri="{FF2B5EF4-FFF2-40B4-BE49-F238E27FC236}">
                <a16:creationId xmlns:a16="http://schemas.microsoft.com/office/drawing/2014/main" id="{9269A3BF-0ABB-4E77-94BF-20BFF139B24E}"/>
              </a:ext>
            </a:extLst>
          </p:cNvPr>
          <p:cNvSpPr/>
          <p:nvPr/>
        </p:nvSpPr>
        <p:spPr>
          <a:xfrm>
            <a:off x="4507521" y="3260035"/>
            <a:ext cx="303018" cy="299291"/>
          </a:xfrm>
          <a:prstGeom prst="ellipse">
            <a:avLst/>
          </a:prstGeom>
          <a:noFill/>
          <a:ln>
            <a:solidFill>
              <a:srgbClr val="33CC3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Circle: Hollow 21">
            <a:extLst>
              <a:ext uri="{FF2B5EF4-FFF2-40B4-BE49-F238E27FC236}">
                <a16:creationId xmlns:a16="http://schemas.microsoft.com/office/drawing/2014/main" id="{682BF91A-F244-4001-9FD4-258AFE073E5E}"/>
              </a:ext>
            </a:extLst>
          </p:cNvPr>
          <p:cNvSpPr/>
          <p:nvPr/>
        </p:nvSpPr>
        <p:spPr>
          <a:xfrm>
            <a:off x="3962400" y="2743200"/>
            <a:ext cx="1397269" cy="1337832"/>
          </a:xfrm>
          <a:prstGeom prst="donut">
            <a:avLst>
              <a:gd name="adj" fmla="val 21185"/>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8D107B8B-B9EB-4115-8182-C65F716A78E1}"/>
              </a:ext>
            </a:extLst>
          </p:cNvPr>
          <p:cNvSpPr txBox="1"/>
          <p:nvPr/>
        </p:nvSpPr>
        <p:spPr>
          <a:xfrm>
            <a:off x="3505200" y="2589311"/>
            <a:ext cx="681597" cy="307777"/>
          </a:xfrm>
          <a:prstGeom prst="rect">
            <a:avLst/>
          </a:prstGeom>
          <a:noFill/>
        </p:spPr>
        <p:txBody>
          <a:bodyPr wrap="none" rtlCol="0">
            <a:spAutoFit/>
          </a:bodyPr>
          <a:lstStyle/>
          <a:p>
            <a:r>
              <a:rPr lang="en-US" sz="1400" i="1" dirty="0">
                <a:solidFill>
                  <a:srgbClr val="0000FF"/>
                </a:solidFill>
              </a:rPr>
              <a:t>Fovea</a:t>
            </a:r>
          </a:p>
        </p:txBody>
      </p:sp>
      <p:cxnSp>
        <p:nvCxnSpPr>
          <p:cNvPr id="5" name="Straight Arrow Connector 4">
            <a:extLst>
              <a:ext uri="{FF2B5EF4-FFF2-40B4-BE49-F238E27FC236}">
                <a16:creationId xmlns:a16="http://schemas.microsoft.com/office/drawing/2014/main" id="{CCF801C5-A3FA-4E0D-9761-D88A3202A7F8}"/>
              </a:ext>
            </a:extLst>
          </p:cNvPr>
          <p:cNvCxnSpPr/>
          <p:nvPr/>
        </p:nvCxnSpPr>
        <p:spPr>
          <a:xfrm>
            <a:off x="3932551" y="2876345"/>
            <a:ext cx="367749" cy="294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60F6D20-165D-4F46-A1B0-52767B0DA5B3}"/>
              </a:ext>
            </a:extLst>
          </p:cNvPr>
          <p:cNvSpPr txBox="1"/>
          <p:nvPr/>
        </p:nvSpPr>
        <p:spPr>
          <a:xfrm>
            <a:off x="4080953" y="4075238"/>
            <a:ext cx="1116243" cy="451406"/>
          </a:xfrm>
          <a:prstGeom prst="rect">
            <a:avLst/>
          </a:prstGeom>
          <a:noFill/>
        </p:spPr>
        <p:txBody>
          <a:bodyPr wrap="square" rtlCol="0">
            <a:spAutoFit/>
          </a:bodyPr>
          <a:lstStyle/>
          <a:p>
            <a:pPr algn="ctr">
              <a:lnSpc>
                <a:spcPts val="1400"/>
              </a:lnSpc>
            </a:pPr>
            <a:r>
              <a:rPr lang="en-US" sz="1400" i="1" dirty="0">
                <a:solidFill>
                  <a:schemeClr val="accent1">
                    <a:lumMod val="50000"/>
                  </a:schemeClr>
                </a:solidFill>
              </a:rPr>
              <a:t>Parafoveal zone</a:t>
            </a:r>
          </a:p>
        </p:txBody>
      </p:sp>
      <p:cxnSp>
        <p:nvCxnSpPr>
          <p:cNvPr id="8" name="Straight Arrow Connector 7">
            <a:extLst>
              <a:ext uri="{FF2B5EF4-FFF2-40B4-BE49-F238E27FC236}">
                <a16:creationId xmlns:a16="http://schemas.microsoft.com/office/drawing/2014/main" id="{18AA1504-C338-4F16-A1B3-10C58F311030}"/>
              </a:ext>
            </a:extLst>
          </p:cNvPr>
          <p:cNvCxnSpPr>
            <a:cxnSpLocks/>
            <a:endCxn id="22" idx="4"/>
          </p:cNvCxnSpPr>
          <p:nvPr/>
        </p:nvCxnSpPr>
        <p:spPr>
          <a:xfrm>
            <a:off x="4661035" y="3810000"/>
            <a:ext cx="0" cy="271032"/>
          </a:xfrm>
          <a:prstGeom prst="straightConnector1">
            <a:avLst/>
          </a:prstGeom>
          <a:ln w="25400">
            <a:solidFill>
              <a:schemeClr val="accent1">
                <a:lumMod val="50000"/>
              </a:schemeClr>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26801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57F7BF2-AF13-4F78-BCD9-3B4E6791EE68}"/>
              </a:ext>
            </a:extLst>
          </p:cNvPr>
          <p:cNvSpPr/>
          <p:nvPr/>
        </p:nvSpPr>
        <p:spPr>
          <a:xfrm>
            <a:off x="3224481" y="2145338"/>
            <a:ext cx="2869096" cy="2528681"/>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82</a:t>
            </a:fld>
            <a:endParaRPr lang="en-US" alt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
        <p:nvSpPr>
          <p:cNvPr id="3" name="TextBox 2">
            <a:extLst>
              <a:ext uri="{FF2B5EF4-FFF2-40B4-BE49-F238E27FC236}">
                <a16:creationId xmlns:a16="http://schemas.microsoft.com/office/drawing/2014/main" id="{66E08047-32F8-4B06-8312-9F80BB538161}"/>
              </a:ext>
            </a:extLst>
          </p:cNvPr>
          <p:cNvSpPr txBox="1"/>
          <p:nvPr/>
        </p:nvSpPr>
        <p:spPr>
          <a:xfrm>
            <a:off x="1126184" y="6172200"/>
            <a:ext cx="6891631" cy="369332"/>
          </a:xfrm>
          <a:prstGeom prst="rect">
            <a:avLst/>
          </a:prstGeom>
          <a:noFill/>
        </p:spPr>
        <p:txBody>
          <a:bodyPr wrap="none" rtlCol="0">
            <a:spAutoFit/>
          </a:bodyPr>
          <a:lstStyle/>
          <a:p>
            <a:pPr algn="ctr"/>
            <a:r>
              <a:rPr lang="en-US" i="1" dirty="0">
                <a:effectLst>
                  <a:outerShdw blurRad="38100" dist="38100" dir="2700000" algn="tl">
                    <a:srgbClr val="000000">
                      <a:alpha val="43137"/>
                    </a:srgbClr>
                  </a:outerShdw>
                </a:effectLst>
              </a:rPr>
              <a:t>Next we’ll describe the rest of the macula from the fovea </a:t>
            </a:r>
            <a:r>
              <a:rPr lang="en-US" b="1" dirty="0">
                <a:effectLst>
                  <a:outerShdw blurRad="38100" dist="38100" dir="2700000" algn="tl">
                    <a:srgbClr val="000000">
                      <a:alpha val="43137"/>
                    </a:srgbClr>
                  </a:outerShdw>
                </a:effectLst>
              </a:rPr>
              <a:t>outward</a:t>
            </a:r>
          </a:p>
        </p:txBody>
      </p:sp>
      <p:sp>
        <p:nvSpPr>
          <p:cNvPr id="35" name="TextBox 34">
            <a:extLst>
              <a:ext uri="{FF2B5EF4-FFF2-40B4-BE49-F238E27FC236}">
                <a16:creationId xmlns:a16="http://schemas.microsoft.com/office/drawing/2014/main" id="{618B3192-0085-4CED-8CCC-317975591AEA}"/>
              </a:ext>
            </a:extLst>
          </p:cNvPr>
          <p:cNvSpPr txBox="1"/>
          <p:nvPr/>
        </p:nvSpPr>
        <p:spPr>
          <a:xfrm>
            <a:off x="181374" y="914400"/>
            <a:ext cx="8915400" cy="830997"/>
          </a:xfrm>
          <a:prstGeom prst="rect">
            <a:avLst/>
          </a:prstGeom>
          <a:solidFill>
            <a:schemeClr val="accent6">
              <a:lumMod val="20000"/>
              <a:lumOff val="80000"/>
            </a:schemeClr>
          </a:solidFill>
        </p:spPr>
        <p:txBody>
          <a:bodyPr wrap="square" rtlCol="0">
            <a:spAutoFit/>
          </a:bodyPr>
          <a:lstStyle/>
          <a:p>
            <a:r>
              <a:rPr lang="en-US" sz="1600" dirty="0">
                <a:solidFill>
                  <a:srgbClr val="0000FF"/>
                </a:solidFill>
              </a:rPr>
              <a:t>The </a:t>
            </a:r>
            <a:r>
              <a:rPr lang="en-US" sz="1600" i="1" dirty="0">
                <a:solidFill>
                  <a:srgbClr val="0000FF"/>
                </a:solidFill>
              </a:rPr>
              <a:t>parafoveal zone </a:t>
            </a:r>
            <a:r>
              <a:rPr lang="en-US" sz="1600" dirty="0">
                <a:solidFill>
                  <a:srgbClr val="0000FF"/>
                </a:solidFill>
              </a:rPr>
              <a:t>is the donut-shaped area about 0.5 mm in width that surrounds the fovea. (The inner edge of the donut = the outer edge of the fovea.). </a:t>
            </a:r>
            <a:r>
              <a:rPr lang="en-US" sz="1600" dirty="0">
                <a:solidFill>
                  <a:schemeClr val="accent6">
                    <a:lumMod val="20000"/>
                    <a:lumOff val="80000"/>
                  </a:schemeClr>
                </a:solidFill>
              </a:rPr>
              <a:t>The parafoveal zone is where the GCL, INL and OPL are all at their thickest.</a:t>
            </a:r>
          </a:p>
        </p:txBody>
      </p:sp>
      <p:sp>
        <p:nvSpPr>
          <p:cNvPr id="19" name="Oval 18">
            <a:extLst>
              <a:ext uri="{FF2B5EF4-FFF2-40B4-BE49-F238E27FC236}">
                <a16:creationId xmlns:a16="http://schemas.microsoft.com/office/drawing/2014/main" id="{28BE1F80-40A5-464D-B89C-6DB5D0B19DF6}"/>
              </a:ext>
            </a:extLst>
          </p:cNvPr>
          <p:cNvSpPr/>
          <p:nvPr/>
        </p:nvSpPr>
        <p:spPr>
          <a:xfrm>
            <a:off x="4089107" y="2924704"/>
            <a:ext cx="1127321" cy="1039994"/>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B1E775-A287-4182-8608-56D309BED748}"/>
              </a:ext>
            </a:extLst>
          </p:cNvPr>
          <p:cNvSpPr txBox="1"/>
          <p:nvPr/>
        </p:nvSpPr>
        <p:spPr>
          <a:xfrm>
            <a:off x="4490778" y="2906092"/>
            <a:ext cx="387256" cy="707886"/>
          </a:xfrm>
          <a:prstGeom prst="rect">
            <a:avLst/>
          </a:prstGeom>
          <a:noFill/>
        </p:spPr>
        <p:txBody>
          <a:bodyPr wrap="square" rtlCol="0">
            <a:spAutoFit/>
          </a:bodyPr>
          <a:lstStyle/>
          <a:p>
            <a:r>
              <a:rPr lang="en-US" sz="4000" dirty="0"/>
              <a:t>.</a:t>
            </a:r>
          </a:p>
        </p:txBody>
      </p:sp>
      <p:sp>
        <p:nvSpPr>
          <p:cNvPr id="6" name="Oval 5">
            <a:extLst>
              <a:ext uri="{FF2B5EF4-FFF2-40B4-BE49-F238E27FC236}">
                <a16:creationId xmlns:a16="http://schemas.microsoft.com/office/drawing/2014/main" id="{9269A3BF-0ABB-4E77-94BF-20BFF139B24E}"/>
              </a:ext>
            </a:extLst>
          </p:cNvPr>
          <p:cNvSpPr/>
          <p:nvPr/>
        </p:nvSpPr>
        <p:spPr>
          <a:xfrm>
            <a:off x="4507521" y="3260035"/>
            <a:ext cx="303018" cy="299291"/>
          </a:xfrm>
          <a:prstGeom prst="ellipse">
            <a:avLst/>
          </a:prstGeom>
          <a:noFill/>
          <a:ln>
            <a:solidFill>
              <a:srgbClr val="33CC3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Circle: Hollow 21">
            <a:extLst>
              <a:ext uri="{FF2B5EF4-FFF2-40B4-BE49-F238E27FC236}">
                <a16:creationId xmlns:a16="http://schemas.microsoft.com/office/drawing/2014/main" id="{682BF91A-F244-4001-9FD4-258AFE073E5E}"/>
              </a:ext>
            </a:extLst>
          </p:cNvPr>
          <p:cNvSpPr/>
          <p:nvPr/>
        </p:nvSpPr>
        <p:spPr>
          <a:xfrm>
            <a:off x="3962400" y="2743200"/>
            <a:ext cx="1397269" cy="1337832"/>
          </a:xfrm>
          <a:prstGeom prst="donut">
            <a:avLst>
              <a:gd name="adj" fmla="val 21185"/>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8D107B8B-B9EB-4115-8182-C65F716A78E1}"/>
              </a:ext>
            </a:extLst>
          </p:cNvPr>
          <p:cNvSpPr txBox="1"/>
          <p:nvPr/>
        </p:nvSpPr>
        <p:spPr>
          <a:xfrm>
            <a:off x="3505200" y="2589311"/>
            <a:ext cx="681597" cy="307777"/>
          </a:xfrm>
          <a:prstGeom prst="rect">
            <a:avLst/>
          </a:prstGeom>
          <a:noFill/>
        </p:spPr>
        <p:txBody>
          <a:bodyPr wrap="none" rtlCol="0">
            <a:spAutoFit/>
          </a:bodyPr>
          <a:lstStyle/>
          <a:p>
            <a:r>
              <a:rPr lang="en-US" sz="1400" i="1" dirty="0">
                <a:solidFill>
                  <a:srgbClr val="0000FF"/>
                </a:solidFill>
              </a:rPr>
              <a:t>Fovea</a:t>
            </a:r>
          </a:p>
        </p:txBody>
      </p:sp>
      <p:cxnSp>
        <p:nvCxnSpPr>
          <p:cNvPr id="5" name="Straight Arrow Connector 4">
            <a:extLst>
              <a:ext uri="{FF2B5EF4-FFF2-40B4-BE49-F238E27FC236}">
                <a16:creationId xmlns:a16="http://schemas.microsoft.com/office/drawing/2014/main" id="{CCF801C5-A3FA-4E0D-9761-D88A3202A7F8}"/>
              </a:ext>
            </a:extLst>
          </p:cNvPr>
          <p:cNvCxnSpPr/>
          <p:nvPr/>
        </p:nvCxnSpPr>
        <p:spPr>
          <a:xfrm>
            <a:off x="3932551" y="2876345"/>
            <a:ext cx="367749" cy="294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60F6D20-165D-4F46-A1B0-52767B0DA5B3}"/>
              </a:ext>
            </a:extLst>
          </p:cNvPr>
          <p:cNvSpPr txBox="1"/>
          <p:nvPr/>
        </p:nvSpPr>
        <p:spPr>
          <a:xfrm>
            <a:off x="4080953" y="4075238"/>
            <a:ext cx="1116243" cy="451406"/>
          </a:xfrm>
          <a:prstGeom prst="rect">
            <a:avLst/>
          </a:prstGeom>
          <a:noFill/>
        </p:spPr>
        <p:txBody>
          <a:bodyPr wrap="square" rtlCol="0">
            <a:spAutoFit/>
          </a:bodyPr>
          <a:lstStyle/>
          <a:p>
            <a:pPr algn="ctr">
              <a:lnSpc>
                <a:spcPts val="1400"/>
              </a:lnSpc>
            </a:pPr>
            <a:r>
              <a:rPr lang="en-US" sz="1400" i="1" dirty="0">
                <a:solidFill>
                  <a:schemeClr val="accent1">
                    <a:lumMod val="50000"/>
                  </a:schemeClr>
                </a:solidFill>
              </a:rPr>
              <a:t>Parafoveal zone</a:t>
            </a:r>
          </a:p>
        </p:txBody>
      </p:sp>
      <p:cxnSp>
        <p:nvCxnSpPr>
          <p:cNvPr id="8" name="Straight Arrow Connector 7">
            <a:extLst>
              <a:ext uri="{FF2B5EF4-FFF2-40B4-BE49-F238E27FC236}">
                <a16:creationId xmlns:a16="http://schemas.microsoft.com/office/drawing/2014/main" id="{18AA1504-C338-4F16-A1B3-10C58F311030}"/>
              </a:ext>
            </a:extLst>
          </p:cNvPr>
          <p:cNvCxnSpPr>
            <a:cxnSpLocks/>
            <a:endCxn id="22" idx="4"/>
          </p:cNvCxnSpPr>
          <p:nvPr/>
        </p:nvCxnSpPr>
        <p:spPr>
          <a:xfrm>
            <a:off x="4661035" y="3810000"/>
            <a:ext cx="0" cy="271032"/>
          </a:xfrm>
          <a:prstGeom prst="straightConnector1">
            <a:avLst/>
          </a:prstGeom>
          <a:ln w="25400">
            <a:solidFill>
              <a:schemeClr val="accent1">
                <a:lumMod val="50000"/>
              </a:schemeClr>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48879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57F7BF2-AF13-4F78-BCD9-3B4E6791EE68}"/>
              </a:ext>
            </a:extLst>
          </p:cNvPr>
          <p:cNvSpPr/>
          <p:nvPr/>
        </p:nvSpPr>
        <p:spPr>
          <a:xfrm>
            <a:off x="3224481" y="2145338"/>
            <a:ext cx="2869096" cy="2528681"/>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83</a:t>
            </a:fld>
            <a:endParaRPr lang="en-US" alt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
        <p:nvSpPr>
          <p:cNvPr id="3" name="TextBox 2">
            <a:extLst>
              <a:ext uri="{FF2B5EF4-FFF2-40B4-BE49-F238E27FC236}">
                <a16:creationId xmlns:a16="http://schemas.microsoft.com/office/drawing/2014/main" id="{66E08047-32F8-4B06-8312-9F80BB538161}"/>
              </a:ext>
            </a:extLst>
          </p:cNvPr>
          <p:cNvSpPr txBox="1"/>
          <p:nvPr/>
        </p:nvSpPr>
        <p:spPr>
          <a:xfrm>
            <a:off x="1126184" y="6172200"/>
            <a:ext cx="6891631" cy="369332"/>
          </a:xfrm>
          <a:prstGeom prst="rect">
            <a:avLst/>
          </a:prstGeom>
          <a:noFill/>
        </p:spPr>
        <p:txBody>
          <a:bodyPr wrap="none" rtlCol="0">
            <a:spAutoFit/>
          </a:bodyPr>
          <a:lstStyle/>
          <a:p>
            <a:pPr algn="ctr"/>
            <a:r>
              <a:rPr lang="en-US" i="1" dirty="0">
                <a:effectLst>
                  <a:outerShdw blurRad="38100" dist="38100" dir="2700000" algn="tl">
                    <a:srgbClr val="000000">
                      <a:alpha val="43137"/>
                    </a:srgbClr>
                  </a:outerShdw>
                </a:effectLst>
              </a:rPr>
              <a:t>Next we’ll describe the rest of the macula from the fovea </a:t>
            </a:r>
            <a:r>
              <a:rPr lang="en-US" b="1" dirty="0">
                <a:effectLst>
                  <a:outerShdw blurRad="38100" dist="38100" dir="2700000" algn="tl">
                    <a:srgbClr val="000000">
                      <a:alpha val="43137"/>
                    </a:srgbClr>
                  </a:outerShdw>
                </a:effectLst>
              </a:rPr>
              <a:t>outward</a:t>
            </a:r>
          </a:p>
        </p:txBody>
      </p:sp>
      <p:sp>
        <p:nvSpPr>
          <p:cNvPr id="35" name="TextBox 34">
            <a:extLst>
              <a:ext uri="{FF2B5EF4-FFF2-40B4-BE49-F238E27FC236}">
                <a16:creationId xmlns:a16="http://schemas.microsoft.com/office/drawing/2014/main" id="{618B3192-0085-4CED-8CCC-317975591AEA}"/>
              </a:ext>
            </a:extLst>
          </p:cNvPr>
          <p:cNvSpPr txBox="1"/>
          <p:nvPr/>
        </p:nvSpPr>
        <p:spPr>
          <a:xfrm>
            <a:off x="181374" y="914400"/>
            <a:ext cx="8915400" cy="830997"/>
          </a:xfrm>
          <a:prstGeom prst="rect">
            <a:avLst/>
          </a:prstGeom>
          <a:solidFill>
            <a:schemeClr val="accent6">
              <a:lumMod val="20000"/>
              <a:lumOff val="80000"/>
            </a:schemeClr>
          </a:solidFill>
        </p:spPr>
        <p:txBody>
          <a:bodyPr wrap="square" rtlCol="0">
            <a:spAutoFit/>
          </a:bodyPr>
          <a:lstStyle/>
          <a:p>
            <a:r>
              <a:rPr lang="en-US" sz="1600" dirty="0">
                <a:solidFill>
                  <a:srgbClr val="0000FF"/>
                </a:solidFill>
              </a:rPr>
              <a:t>The </a:t>
            </a:r>
            <a:r>
              <a:rPr lang="en-US" sz="1600" i="1" dirty="0">
                <a:solidFill>
                  <a:srgbClr val="0000FF"/>
                </a:solidFill>
              </a:rPr>
              <a:t>parafoveal zone </a:t>
            </a:r>
            <a:r>
              <a:rPr lang="en-US" sz="1600" dirty="0">
                <a:solidFill>
                  <a:srgbClr val="0000FF"/>
                </a:solidFill>
              </a:rPr>
              <a:t>is the donut-shaped area about 0.5 mm in width that surrounds the fovea. (The inner edge of the donut = the outer edge of the fovea.). </a:t>
            </a:r>
            <a:r>
              <a:rPr lang="en-US" sz="1600" dirty="0"/>
              <a:t>The parafoveal zone is where the GCL, INL and OPL are all at their thickest.</a:t>
            </a:r>
            <a:endParaRPr lang="en-US" sz="1600" dirty="0">
              <a:solidFill>
                <a:srgbClr val="0000FF"/>
              </a:solidFill>
            </a:endParaRPr>
          </a:p>
        </p:txBody>
      </p:sp>
      <p:sp>
        <p:nvSpPr>
          <p:cNvPr id="19" name="Oval 18">
            <a:extLst>
              <a:ext uri="{FF2B5EF4-FFF2-40B4-BE49-F238E27FC236}">
                <a16:creationId xmlns:a16="http://schemas.microsoft.com/office/drawing/2014/main" id="{28BE1F80-40A5-464D-B89C-6DB5D0B19DF6}"/>
              </a:ext>
            </a:extLst>
          </p:cNvPr>
          <p:cNvSpPr/>
          <p:nvPr/>
        </p:nvSpPr>
        <p:spPr>
          <a:xfrm>
            <a:off x="4089107" y="2924704"/>
            <a:ext cx="1127321" cy="1039994"/>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B1E775-A287-4182-8608-56D309BED748}"/>
              </a:ext>
            </a:extLst>
          </p:cNvPr>
          <p:cNvSpPr txBox="1"/>
          <p:nvPr/>
        </p:nvSpPr>
        <p:spPr>
          <a:xfrm>
            <a:off x="4490778" y="2906092"/>
            <a:ext cx="387256" cy="707886"/>
          </a:xfrm>
          <a:prstGeom prst="rect">
            <a:avLst/>
          </a:prstGeom>
          <a:noFill/>
        </p:spPr>
        <p:txBody>
          <a:bodyPr wrap="square" rtlCol="0">
            <a:spAutoFit/>
          </a:bodyPr>
          <a:lstStyle/>
          <a:p>
            <a:r>
              <a:rPr lang="en-US" sz="4000" dirty="0"/>
              <a:t>.</a:t>
            </a:r>
          </a:p>
        </p:txBody>
      </p:sp>
      <p:sp>
        <p:nvSpPr>
          <p:cNvPr id="6" name="Oval 5">
            <a:extLst>
              <a:ext uri="{FF2B5EF4-FFF2-40B4-BE49-F238E27FC236}">
                <a16:creationId xmlns:a16="http://schemas.microsoft.com/office/drawing/2014/main" id="{9269A3BF-0ABB-4E77-94BF-20BFF139B24E}"/>
              </a:ext>
            </a:extLst>
          </p:cNvPr>
          <p:cNvSpPr/>
          <p:nvPr/>
        </p:nvSpPr>
        <p:spPr>
          <a:xfrm>
            <a:off x="4507521" y="3260035"/>
            <a:ext cx="303018" cy="299291"/>
          </a:xfrm>
          <a:prstGeom prst="ellipse">
            <a:avLst/>
          </a:prstGeom>
          <a:noFill/>
          <a:ln>
            <a:solidFill>
              <a:srgbClr val="33CC3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Circle: Hollow 21">
            <a:extLst>
              <a:ext uri="{FF2B5EF4-FFF2-40B4-BE49-F238E27FC236}">
                <a16:creationId xmlns:a16="http://schemas.microsoft.com/office/drawing/2014/main" id="{682BF91A-F244-4001-9FD4-258AFE073E5E}"/>
              </a:ext>
            </a:extLst>
          </p:cNvPr>
          <p:cNvSpPr/>
          <p:nvPr/>
        </p:nvSpPr>
        <p:spPr>
          <a:xfrm>
            <a:off x="3962400" y="2743200"/>
            <a:ext cx="1397269" cy="1337832"/>
          </a:xfrm>
          <a:prstGeom prst="donut">
            <a:avLst>
              <a:gd name="adj" fmla="val 21185"/>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8D107B8B-B9EB-4115-8182-C65F716A78E1}"/>
              </a:ext>
            </a:extLst>
          </p:cNvPr>
          <p:cNvSpPr txBox="1"/>
          <p:nvPr/>
        </p:nvSpPr>
        <p:spPr>
          <a:xfrm>
            <a:off x="3505200" y="2589311"/>
            <a:ext cx="681597" cy="307777"/>
          </a:xfrm>
          <a:prstGeom prst="rect">
            <a:avLst/>
          </a:prstGeom>
          <a:noFill/>
        </p:spPr>
        <p:txBody>
          <a:bodyPr wrap="none" rtlCol="0">
            <a:spAutoFit/>
          </a:bodyPr>
          <a:lstStyle/>
          <a:p>
            <a:r>
              <a:rPr lang="en-US" sz="1400" i="1" dirty="0">
                <a:solidFill>
                  <a:srgbClr val="0000FF"/>
                </a:solidFill>
              </a:rPr>
              <a:t>Fovea</a:t>
            </a:r>
          </a:p>
        </p:txBody>
      </p:sp>
      <p:cxnSp>
        <p:nvCxnSpPr>
          <p:cNvPr id="5" name="Straight Arrow Connector 4">
            <a:extLst>
              <a:ext uri="{FF2B5EF4-FFF2-40B4-BE49-F238E27FC236}">
                <a16:creationId xmlns:a16="http://schemas.microsoft.com/office/drawing/2014/main" id="{CCF801C5-A3FA-4E0D-9761-D88A3202A7F8}"/>
              </a:ext>
            </a:extLst>
          </p:cNvPr>
          <p:cNvCxnSpPr/>
          <p:nvPr/>
        </p:nvCxnSpPr>
        <p:spPr>
          <a:xfrm>
            <a:off x="3932551" y="2876345"/>
            <a:ext cx="367749" cy="294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60F6D20-165D-4F46-A1B0-52767B0DA5B3}"/>
              </a:ext>
            </a:extLst>
          </p:cNvPr>
          <p:cNvSpPr txBox="1"/>
          <p:nvPr/>
        </p:nvSpPr>
        <p:spPr>
          <a:xfrm>
            <a:off x="4080953" y="4075238"/>
            <a:ext cx="1116243" cy="451406"/>
          </a:xfrm>
          <a:prstGeom prst="rect">
            <a:avLst/>
          </a:prstGeom>
          <a:noFill/>
        </p:spPr>
        <p:txBody>
          <a:bodyPr wrap="square" rtlCol="0">
            <a:spAutoFit/>
          </a:bodyPr>
          <a:lstStyle/>
          <a:p>
            <a:pPr algn="ctr">
              <a:lnSpc>
                <a:spcPts val="1400"/>
              </a:lnSpc>
            </a:pPr>
            <a:r>
              <a:rPr lang="en-US" sz="1400" i="1" dirty="0">
                <a:solidFill>
                  <a:schemeClr val="accent1">
                    <a:lumMod val="50000"/>
                  </a:schemeClr>
                </a:solidFill>
              </a:rPr>
              <a:t>Parafoveal zone</a:t>
            </a:r>
          </a:p>
        </p:txBody>
      </p:sp>
      <p:cxnSp>
        <p:nvCxnSpPr>
          <p:cNvPr id="8" name="Straight Arrow Connector 7">
            <a:extLst>
              <a:ext uri="{FF2B5EF4-FFF2-40B4-BE49-F238E27FC236}">
                <a16:creationId xmlns:a16="http://schemas.microsoft.com/office/drawing/2014/main" id="{18AA1504-C338-4F16-A1B3-10C58F311030}"/>
              </a:ext>
            </a:extLst>
          </p:cNvPr>
          <p:cNvCxnSpPr>
            <a:cxnSpLocks/>
            <a:endCxn id="22" idx="4"/>
          </p:cNvCxnSpPr>
          <p:nvPr/>
        </p:nvCxnSpPr>
        <p:spPr>
          <a:xfrm>
            <a:off x="4661035" y="3810000"/>
            <a:ext cx="0" cy="271032"/>
          </a:xfrm>
          <a:prstGeom prst="straightConnector1">
            <a:avLst/>
          </a:prstGeom>
          <a:ln w="25400">
            <a:solidFill>
              <a:schemeClr val="accent1">
                <a:lumMod val="50000"/>
              </a:schemeClr>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4004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90712A1-48CA-49C1-B115-439451AD9668}"/>
              </a:ext>
            </a:extLst>
          </p:cNvPr>
          <p:cNvSpPr/>
          <p:nvPr/>
        </p:nvSpPr>
        <p:spPr>
          <a:xfrm>
            <a:off x="3224481" y="2145338"/>
            <a:ext cx="2869096" cy="2528681"/>
          </a:xfrm>
          <a:prstGeom prst="ellipse">
            <a:avLst/>
          </a:prstGeom>
          <a:pattFill prst="ltHorz">
            <a:fgClr>
              <a:schemeClr val="accent5">
                <a:lumMod val="60000"/>
                <a:lumOff val="40000"/>
              </a:schemeClr>
            </a:fgClr>
            <a:bgClr>
              <a:schemeClr val="bg1"/>
            </a:bgClr>
          </a:patt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524E5A-9C0E-436A-8E31-54E3B8E7A152}"/>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25" name="Oval 24">
            <a:extLst>
              <a:ext uri="{FF2B5EF4-FFF2-40B4-BE49-F238E27FC236}">
                <a16:creationId xmlns:a16="http://schemas.microsoft.com/office/drawing/2014/main" id="{74DF9257-571D-4C6F-8774-B446974DB4A7}"/>
              </a:ext>
            </a:extLst>
          </p:cNvPr>
          <p:cNvSpPr/>
          <p:nvPr/>
        </p:nvSpPr>
        <p:spPr>
          <a:xfrm>
            <a:off x="6150965" y="3024526"/>
            <a:ext cx="524005" cy="639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7C367F8-9A55-4D69-BF3E-D1AAB3B6DB19}"/>
              </a:ext>
            </a:extLst>
          </p:cNvPr>
          <p:cNvSpPr>
            <a:spLocks noGrp="1"/>
          </p:cNvSpPr>
          <p:nvPr>
            <p:ph type="sldNum" sz="quarter" idx="12"/>
          </p:nvPr>
        </p:nvSpPr>
        <p:spPr/>
        <p:txBody>
          <a:bodyPr/>
          <a:lstStyle/>
          <a:p>
            <a:fld id="{B3980EE3-C97C-4692-9850-71E63D20762E}" type="slidenum">
              <a:rPr lang="en-US" altLang="en-US" smtClean="0"/>
              <a:pPr/>
              <a:t>84</a:t>
            </a:fld>
            <a:endParaRPr lang="en-US" altLang="en-US"/>
          </a:p>
        </p:txBody>
      </p:sp>
      <p:sp>
        <p:nvSpPr>
          <p:cNvPr id="28" name="Arc 27">
            <a:extLst>
              <a:ext uri="{FF2B5EF4-FFF2-40B4-BE49-F238E27FC236}">
                <a16:creationId xmlns:a16="http://schemas.microsoft.com/office/drawing/2014/main" id="{65CE3C61-2298-42CD-9943-705B91C651A5}"/>
              </a:ext>
            </a:extLst>
          </p:cNvPr>
          <p:cNvSpPr/>
          <p:nvPr/>
        </p:nvSpPr>
        <p:spPr>
          <a:xfrm>
            <a:off x="1527535" y="1994744"/>
            <a:ext cx="4843225" cy="2501056"/>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00FC3EF-7CB3-45F6-A2FF-8F52B9384D05}"/>
              </a:ext>
            </a:extLst>
          </p:cNvPr>
          <p:cNvSpPr/>
          <p:nvPr/>
        </p:nvSpPr>
        <p:spPr>
          <a:xfrm rot="21365155" flipV="1">
            <a:off x="1554039" y="2295930"/>
            <a:ext cx="4843225" cy="2528682"/>
          </a:xfrm>
          <a:prstGeom prst="arc">
            <a:avLst>
              <a:gd name="adj1" fmla="val 13252391"/>
              <a:gd name="adj2" fmla="val 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D700533F-E680-463C-AACF-938FB25EC434}"/>
              </a:ext>
            </a:extLst>
          </p:cNvPr>
          <p:cNvSpPr/>
          <p:nvPr/>
        </p:nvSpPr>
        <p:spPr>
          <a:xfrm flipH="1">
            <a:off x="6414007" y="2139430"/>
            <a:ext cx="855210" cy="2241209"/>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44B8A9A4-56B5-4EAA-AF35-0FE5B0E634D5}"/>
              </a:ext>
            </a:extLst>
          </p:cNvPr>
          <p:cNvSpPr/>
          <p:nvPr/>
        </p:nvSpPr>
        <p:spPr>
          <a:xfrm flipH="1" flipV="1">
            <a:off x="6400800" y="2159150"/>
            <a:ext cx="855210" cy="2501056"/>
          </a:xfrm>
          <a:prstGeom prst="arc">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80BC3DD-0276-47ED-AF97-8392254FA27B}"/>
              </a:ext>
            </a:extLst>
          </p:cNvPr>
          <p:cNvSpPr/>
          <p:nvPr/>
        </p:nvSpPr>
        <p:spPr>
          <a:xfrm>
            <a:off x="6280709" y="3200401"/>
            <a:ext cx="210419" cy="3047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1BE9DC74-451C-444C-8905-0BF3864E2A97}"/>
              </a:ext>
            </a:extLst>
          </p:cNvPr>
          <p:cNvSpPr txBox="1"/>
          <p:nvPr/>
        </p:nvSpPr>
        <p:spPr>
          <a:xfrm>
            <a:off x="2828588" y="2323472"/>
            <a:ext cx="761747" cy="307777"/>
          </a:xfrm>
          <a:prstGeom prst="rect">
            <a:avLst/>
          </a:prstGeom>
          <a:noFill/>
        </p:spPr>
        <p:txBody>
          <a:bodyPr wrap="none" rtlCol="0">
            <a:spAutoFit/>
          </a:bodyPr>
          <a:lstStyle/>
          <a:p>
            <a:r>
              <a:rPr lang="en-US" sz="1400" i="1" dirty="0"/>
              <a:t>Macula</a:t>
            </a:r>
          </a:p>
        </p:txBody>
      </p:sp>
      <p:sp>
        <p:nvSpPr>
          <p:cNvPr id="3" name="TextBox 2">
            <a:extLst>
              <a:ext uri="{FF2B5EF4-FFF2-40B4-BE49-F238E27FC236}">
                <a16:creationId xmlns:a16="http://schemas.microsoft.com/office/drawing/2014/main" id="{66E08047-32F8-4B06-8312-9F80BB538161}"/>
              </a:ext>
            </a:extLst>
          </p:cNvPr>
          <p:cNvSpPr txBox="1"/>
          <p:nvPr/>
        </p:nvSpPr>
        <p:spPr>
          <a:xfrm>
            <a:off x="1126184" y="6172200"/>
            <a:ext cx="6891631" cy="369332"/>
          </a:xfrm>
          <a:prstGeom prst="rect">
            <a:avLst/>
          </a:prstGeom>
          <a:noFill/>
        </p:spPr>
        <p:txBody>
          <a:bodyPr wrap="none" rtlCol="0">
            <a:spAutoFit/>
          </a:bodyPr>
          <a:lstStyle/>
          <a:p>
            <a:pPr algn="ctr"/>
            <a:r>
              <a:rPr lang="en-US" i="1" dirty="0">
                <a:effectLst>
                  <a:outerShdw blurRad="38100" dist="38100" dir="2700000" algn="tl">
                    <a:srgbClr val="000000">
                      <a:alpha val="43137"/>
                    </a:srgbClr>
                  </a:outerShdw>
                </a:effectLst>
              </a:rPr>
              <a:t>Next we’ll describe the rest of the macula from the fovea </a:t>
            </a:r>
            <a:r>
              <a:rPr lang="en-US" b="1" dirty="0">
                <a:effectLst>
                  <a:outerShdw blurRad="38100" dist="38100" dir="2700000" algn="tl">
                    <a:srgbClr val="000000">
                      <a:alpha val="43137"/>
                    </a:srgbClr>
                  </a:outerShdw>
                </a:effectLst>
              </a:rPr>
              <a:t>outward</a:t>
            </a:r>
          </a:p>
        </p:txBody>
      </p:sp>
      <p:sp>
        <p:nvSpPr>
          <p:cNvPr id="19" name="Oval 18">
            <a:extLst>
              <a:ext uri="{FF2B5EF4-FFF2-40B4-BE49-F238E27FC236}">
                <a16:creationId xmlns:a16="http://schemas.microsoft.com/office/drawing/2014/main" id="{28BE1F80-40A5-464D-B89C-6DB5D0B19DF6}"/>
              </a:ext>
            </a:extLst>
          </p:cNvPr>
          <p:cNvSpPr/>
          <p:nvPr/>
        </p:nvSpPr>
        <p:spPr>
          <a:xfrm>
            <a:off x="4089107" y="2924704"/>
            <a:ext cx="1127321" cy="1039994"/>
          </a:xfrm>
          <a:prstGeom prst="ellipse">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B1E775-A287-4182-8608-56D309BED748}"/>
              </a:ext>
            </a:extLst>
          </p:cNvPr>
          <p:cNvSpPr txBox="1"/>
          <p:nvPr/>
        </p:nvSpPr>
        <p:spPr>
          <a:xfrm>
            <a:off x="4490778" y="2906092"/>
            <a:ext cx="387256" cy="707886"/>
          </a:xfrm>
          <a:prstGeom prst="rect">
            <a:avLst/>
          </a:prstGeom>
          <a:noFill/>
        </p:spPr>
        <p:txBody>
          <a:bodyPr wrap="square" rtlCol="0">
            <a:spAutoFit/>
          </a:bodyPr>
          <a:lstStyle/>
          <a:p>
            <a:r>
              <a:rPr lang="en-US" sz="4000" dirty="0"/>
              <a:t>.</a:t>
            </a:r>
          </a:p>
        </p:txBody>
      </p:sp>
      <p:sp>
        <p:nvSpPr>
          <p:cNvPr id="6" name="Oval 5">
            <a:extLst>
              <a:ext uri="{FF2B5EF4-FFF2-40B4-BE49-F238E27FC236}">
                <a16:creationId xmlns:a16="http://schemas.microsoft.com/office/drawing/2014/main" id="{9269A3BF-0ABB-4E77-94BF-20BFF139B24E}"/>
              </a:ext>
            </a:extLst>
          </p:cNvPr>
          <p:cNvSpPr/>
          <p:nvPr/>
        </p:nvSpPr>
        <p:spPr>
          <a:xfrm>
            <a:off x="4507521" y="3260035"/>
            <a:ext cx="303018" cy="299291"/>
          </a:xfrm>
          <a:prstGeom prst="ellipse">
            <a:avLst/>
          </a:prstGeom>
          <a:noFill/>
          <a:ln>
            <a:solidFill>
              <a:srgbClr val="33CC3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Circle: Hollow 21">
            <a:extLst>
              <a:ext uri="{FF2B5EF4-FFF2-40B4-BE49-F238E27FC236}">
                <a16:creationId xmlns:a16="http://schemas.microsoft.com/office/drawing/2014/main" id="{682BF91A-F244-4001-9FD4-258AFE073E5E}"/>
              </a:ext>
            </a:extLst>
          </p:cNvPr>
          <p:cNvSpPr/>
          <p:nvPr/>
        </p:nvSpPr>
        <p:spPr>
          <a:xfrm>
            <a:off x="3962400" y="2743200"/>
            <a:ext cx="1397269" cy="1337832"/>
          </a:xfrm>
          <a:prstGeom prst="donut">
            <a:avLst>
              <a:gd name="adj" fmla="val 21185"/>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08BEA8C8-CEF2-4F48-BD0D-6543E14ADC26}"/>
              </a:ext>
            </a:extLst>
          </p:cNvPr>
          <p:cNvSpPr txBox="1"/>
          <p:nvPr/>
        </p:nvSpPr>
        <p:spPr>
          <a:xfrm>
            <a:off x="3505200" y="2589311"/>
            <a:ext cx="681597" cy="307777"/>
          </a:xfrm>
          <a:prstGeom prst="rect">
            <a:avLst/>
          </a:prstGeom>
          <a:noFill/>
        </p:spPr>
        <p:txBody>
          <a:bodyPr wrap="none" rtlCol="0">
            <a:spAutoFit/>
          </a:bodyPr>
          <a:lstStyle/>
          <a:p>
            <a:r>
              <a:rPr lang="en-US" sz="1400" i="1" dirty="0">
                <a:solidFill>
                  <a:srgbClr val="0000FF"/>
                </a:solidFill>
              </a:rPr>
              <a:t>Fovea</a:t>
            </a:r>
          </a:p>
        </p:txBody>
      </p:sp>
      <p:cxnSp>
        <p:nvCxnSpPr>
          <p:cNvPr id="21" name="Straight Arrow Connector 20">
            <a:extLst>
              <a:ext uri="{FF2B5EF4-FFF2-40B4-BE49-F238E27FC236}">
                <a16:creationId xmlns:a16="http://schemas.microsoft.com/office/drawing/2014/main" id="{7508391E-8333-46C1-8CD9-64C2407EFC2D}"/>
              </a:ext>
            </a:extLst>
          </p:cNvPr>
          <p:cNvCxnSpPr/>
          <p:nvPr/>
        </p:nvCxnSpPr>
        <p:spPr>
          <a:xfrm>
            <a:off x="3932551" y="2876345"/>
            <a:ext cx="367749" cy="294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C59B3DA-002E-4897-B784-91BE988B4F22}"/>
              </a:ext>
            </a:extLst>
          </p:cNvPr>
          <p:cNvSpPr txBox="1"/>
          <p:nvPr/>
        </p:nvSpPr>
        <p:spPr>
          <a:xfrm>
            <a:off x="4080953" y="4075238"/>
            <a:ext cx="1116243" cy="451406"/>
          </a:xfrm>
          <a:prstGeom prst="rect">
            <a:avLst/>
          </a:prstGeom>
          <a:noFill/>
        </p:spPr>
        <p:txBody>
          <a:bodyPr wrap="square" rtlCol="0">
            <a:spAutoFit/>
          </a:bodyPr>
          <a:lstStyle/>
          <a:p>
            <a:pPr algn="ctr">
              <a:lnSpc>
                <a:spcPts val="1400"/>
              </a:lnSpc>
            </a:pPr>
            <a:r>
              <a:rPr lang="en-US" sz="1400" i="1" dirty="0">
                <a:solidFill>
                  <a:schemeClr val="accent1">
                    <a:lumMod val="50000"/>
                  </a:schemeClr>
                </a:solidFill>
              </a:rPr>
              <a:t>Parafoveal zone</a:t>
            </a:r>
          </a:p>
        </p:txBody>
      </p:sp>
      <p:cxnSp>
        <p:nvCxnSpPr>
          <p:cNvPr id="24" name="Straight Arrow Connector 23">
            <a:extLst>
              <a:ext uri="{FF2B5EF4-FFF2-40B4-BE49-F238E27FC236}">
                <a16:creationId xmlns:a16="http://schemas.microsoft.com/office/drawing/2014/main" id="{0B590DF7-D233-4BFE-828F-74B7FDAE8120}"/>
              </a:ext>
            </a:extLst>
          </p:cNvPr>
          <p:cNvCxnSpPr>
            <a:cxnSpLocks/>
          </p:cNvCxnSpPr>
          <p:nvPr/>
        </p:nvCxnSpPr>
        <p:spPr>
          <a:xfrm>
            <a:off x="4661035" y="3810000"/>
            <a:ext cx="0" cy="271032"/>
          </a:xfrm>
          <a:prstGeom prst="straightConnector1">
            <a:avLst/>
          </a:prstGeom>
          <a:ln w="25400">
            <a:solidFill>
              <a:schemeClr val="accent1">
                <a:lumMod val="50000"/>
              </a:schemeClr>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DF1C4A42-CABF-40A5-9AA8-10D332594218}"/>
              </a:ext>
            </a:extLst>
          </p:cNvPr>
          <p:cNvCxnSpPr>
            <a:stCxn id="8" idx="2"/>
            <a:endCxn id="22" idx="2"/>
          </p:cNvCxnSpPr>
          <p:nvPr/>
        </p:nvCxnSpPr>
        <p:spPr>
          <a:xfrm>
            <a:off x="3224481" y="3409679"/>
            <a:ext cx="737919" cy="2437"/>
          </a:xfrm>
          <a:prstGeom prst="straightConnector1">
            <a:avLst/>
          </a:prstGeom>
          <a:ln w="22225">
            <a:headEnd type="triangle"/>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BD2151B5-CD14-4482-94F1-AD3A48039677}"/>
              </a:ext>
            </a:extLst>
          </p:cNvPr>
          <p:cNvSpPr txBox="1"/>
          <p:nvPr/>
        </p:nvSpPr>
        <p:spPr>
          <a:xfrm>
            <a:off x="490278" y="5206425"/>
            <a:ext cx="8001000" cy="584775"/>
          </a:xfrm>
          <a:prstGeom prst="rect">
            <a:avLst/>
          </a:prstGeom>
          <a:solidFill>
            <a:schemeClr val="accent6">
              <a:lumMod val="20000"/>
              <a:lumOff val="80000"/>
            </a:schemeClr>
          </a:solidFill>
        </p:spPr>
        <p:txBody>
          <a:bodyPr wrap="square" rtlCol="0">
            <a:spAutoFit/>
          </a:bodyPr>
          <a:lstStyle/>
          <a:p>
            <a:r>
              <a:rPr lang="en-US" sz="1600" dirty="0">
                <a:solidFill>
                  <a:srgbClr val="0000FF"/>
                </a:solidFill>
              </a:rPr>
              <a:t>The remainder of the clinical macula—</a:t>
            </a:r>
            <a:r>
              <a:rPr lang="en-US" sz="1600" dirty="0" err="1">
                <a:solidFill>
                  <a:srgbClr val="0000FF"/>
                </a:solidFill>
              </a:rPr>
              <a:t>ie</a:t>
            </a:r>
            <a:r>
              <a:rPr lang="en-US" sz="1600" dirty="0">
                <a:solidFill>
                  <a:srgbClr val="0000FF"/>
                </a:solidFill>
              </a:rPr>
              <a:t>, the portion beyond the parafoveal zone—is the </a:t>
            </a:r>
            <a:r>
              <a:rPr lang="en-US" sz="1600" i="1" dirty="0">
                <a:solidFill>
                  <a:srgbClr val="0000FF"/>
                </a:solidFill>
              </a:rPr>
              <a:t>perifoveal zone. </a:t>
            </a:r>
            <a:r>
              <a:rPr lang="en-US" sz="1600" dirty="0">
                <a:solidFill>
                  <a:srgbClr val="0000FF"/>
                </a:solidFill>
              </a:rPr>
              <a:t>It is about 1.5 mm wide. </a:t>
            </a:r>
          </a:p>
        </p:txBody>
      </p:sp>
      <p:sp>
        <p:nvSpPr>
          <p:cNvPr id="38" name="TextBox 37">
            <a:extLst>
              <a:ext uri="{FF2B5EF4-FFF2-40B4-BE49-F238E27FC236}">
                <a16:creationId xmlns:a16="http://schemas.microsoft.com/office/drawing/2014/main" id="{DD740E28-5B7A-4208-9B27-87F5FCDDBE7E}"/>
              </a:ext>
            </a:extLst>
          </p:cNvPr>
          <p:cNvSpPr txBox="1"/>
          <p:nvPr/>
        </p:nvSpPr>
        <p:spPr>
          <a:xfrm>
            <a:off x="2218624" y="3200400"/>
            <a:ext cx="1005857" cy="451406"/>
          </a:xfrm>
          <a:prstGeom prst="rect">
            <a:avLst/>
          </a:prstGeom>
          <a:noFill/>
        </p:spPr>
        <p:txBody>
          <a:bodyPr wrap="square" rtlCol="0">
            <a:spAutoFit/>
          </a:bodyPr>
          <a:lstStyle/>
          <a:p>
            <a:pPr algn="r">
              <a:lnSpc>
                <a:spcPts val="1400"/>
              </a:lnSpc>
            </a:pPr>
            <a:r>
              <a:rPr lang="en-US" sz="1400" i="1" dirty="0"/>
              <a:t>Perifoveal zone</a:t>
            </a:r>
          </a:p>
        </p:txBody>
      </p:sp>
      <p:sp>
        <p:nvSpPr>
          <p:cNvPr id="26" name="TextBox 25">
            <a:extLst>
              <a:ext uri="{FF2B5EF4-FFF2-40B4-BE49-F238E27FC236}">
                <a16:creationId xmlns:a16="http://schemas.microsoft.com/office/drawing/2014/main" id="{DE55C3D4-BF8A-4258-999D-00F608704BC0}"/>
              </a:ext>
            </a:extLst>
          </p:cNvPr>
          <p:cNvSpPr txBox="1"/>
          <p:nvPr/>
        </p:nvSpPr>
        <p:spPr>
          <a:xfrm>
            <a:off x="181374" y="914400"/>
            <a:ext cx="8915400" cy="830997"/>
          </a:xfrm>
          <a:prstGeom prst="rect">
            <a:avLst/>
          </a:prstGeom>
          <a:solidFill>
            <a:schemeClr val="accent6">
              <a:lumMod val="20000"/>
              <a:lumOff val="80000"/>
            </a:schemeClr>
          </a:solidFill>
        </p:spPr>
        <p:txBody>
          <a:bodyPr wrap="square" rtlCol="0">
            <a:spAutoFit/>
          </a:bodyPr>
          <a:lstStyle/>
          <a:p>
            <a:r>
              <a:rPr lang="en-US" sz="1600" dirty="0">
                <a:solidFill>
                  <a:schemeClr val="bg1">
                    <a:lumMod val="75000"/>
                  </a:schemeClr>
                </a:solidFill>
              </a:rPr>
              <a:t>The </a:t>
            </a:r>
            <a:r>
              <a:rPr lang="en-US" sz="1600" i="1" dirty="0">
                <a:solidFill>
                  <a:schemeClr val="bg1">
                    <a:lumMod val="75000"/>
                  </a:schemeClr>
                </a:solidFill>
              </a:rPr>
              <a:t>parafoveal zone </a:t>
            </a:r>
            <a:r>
              <a:rPr lang="en-US" sz="1600" dirty="0">
                <a:solidFill>
                  <a:schemeClr val="bg1">
                    <a:lumMod val="75000"/>
                  </a:schemeClr>
                </a:solidFill>
              </a:rPr>
              <a:t>is the donut-shaped area about 0.5 mm in width that surrounds the fovea. (The inner edge of the donut = the outer edge of the fovea.). The parafoveal zone is where the GCL, INL and OPL are all at their thickest.</a:t>
            </a:r>
          </a:p>
        </p:txBody>
      </p:sp>
    </p:spTree>
    <p:extLst>
      <p:ext uri="{BB962C8B-B14F-4D97-AF65-F5344CB8AC3E}">
        <p14:creationId xmlns:p14="http://schemas.microsoft.com/office/powerpoint/2010/main" val="330711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85</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pic>
        <p:nvPicPr>
          <p:cNvPr id="6" name="Picture 5">
            <a:extLst>
              <a:ext uri="{FF2B5EF4-FFF2-40B4-BE49-F238E27FC236}">
                <a16:creationId xmlns:a16="http://schemas.microsoft.com/office/drawing/2014/main" id="{396DC9CD-DCA6-4058-A5C1-E624D1F7B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09650"/>
            <a:ext cx="7620000" cy="4838700"/>
          </a:xfrm>
          <a:prstGeom prst="rect">
            <a:avLst/>
          </a:prstGeom>
        </p:spPr>
      </p:pic>
      <p:sp>
        <p:nvSpPr>
          <p:cNvPr id="3" name="TextBox 2">
            <a:extLst>
              <a:ext uri="{FF2B5EF4-FFF2-40B4-BE49-F238E27FC236}">
                <a16:creationId xmlns:a16="http://schemas.microsoft.com/office/drawing/2014/main" id="{A4FE3941-4BA8-48E1-9D37-B93ACC533B14}"/>
              </a:ext>
            </a:extLst>
          </p:cNvPr>
          <p:cNvSpPr txBox="1"/>
          <p:nvPr/>
        </p:nvSpPr>
        <p:spPr>
          <a:xfrm>
            <a:off x="3977567" y="3343245"/>
            <a:ext cx="670633" cy="400110"/>
          </a:xfrm>
          <a:prstGeom prst="rect">
            <a:avLst/>
          </a:prstGeom>
          <a:noFill/>
        </p:spPr>
        <p:txBody>
          <a:bodyPr wrap="none" rtlCol="0">
            <a:spAutoFit/>
          </a:bodyPr>
          <a:lstStyle/>
          <a:p>
            <a:r>
              <a:rPr lang="en-US" sz="2000" b="1" dirty="0">
                <a:solidFill>
                  <a:srgbClr val="FFFF00"/>
                </a:solidFill>
              </a:rPr>
              <a:t>FAZ</a:t>
            </a:r>
          </a:p>
        </p:txBody>
      </p:sp>
      <p:sp>
        <p:nvSpPr>
          <p:cNvPr id="8" name="TextBox 7">
            <a:extLst>
              <a:ext uri="{FF2B5EF4-FFF2-40B4-BE49-F238E27FC236}">
                <a16:creationId xmlns:a16="http://schemas.microsoft.com/office/drawing/2014/main" id="{AF8B5C28-B724-4893-A508-998352B12779}"/>
              </a:ext>
            </a:extLst>
          </p:cNvPr>
          <p:cNvSpPr txBox="1"/>
          <p:nvPr/>
        </p:nvSpPr>
        <p:spPr>
          <a:xfrm>
            <a:off x="914670" y="5498645"/>
            <a:ext cx="7314657" cy="830997"/>
          </a:xfrm>
          <a:prstGeom prst="rect">
            <a:avLst/>
          </a:prstGeom>
          <a:solidFill>
            <a:srgbClr val="00B0F0"/>
          </a:solidFill>
        </p:spPr>
        <p:txBody>
          <a:bodyPr wrap="square" rtlCol="0">
            <a:spAutoFit/>
          </a:bodyPr>
          <a:lstStyle/>
          <a:p>
            <a:r>
              <a:rPr lang="en-US" sz="1600" dirty="0">
                <a:solidFill>
                  <a:srgbClr val="FFFF00"/>
                </a:solidFill>
              </a:rPr>
              <a:t>In the fovea lies an area—the </a:t>
            </a:r>
            <a:r>
              <a:rPr lang="en-US" sz="1600" i="1" dirty="0">
                <a:solidFill>
                  <a:srgbClr val="FFFF00"/>
                </a:solidFill>
              </a:rPr>
              <a:t>foveal avascular zone (FAZ)—</a:t>
            </a:r>
            <a:r>
              <a:rPr lang="en-US" sz="1600" dirty="0">
                <a:solidFill>
                  <a:srgbClr val="FFFF00"/>
                </a:solidFill>
              </a:rPr>
              <a:t>within which no vasculature is present. The FAZ is typically about the same size as the foveola, but considerable variability exists among individuals.</a:t>
            </a:r>
          </a:p>
        </p:txBody>
      </p:sp>
    </p:spTree>
    <p:extLst>
      <p:ext uri="{BB962C8B-B14F-4D97-AF65-F5344CB8AC3E}">
        <p14:creationId xmlns:p14="http://schemas.microsoft.com/office/powerpoint/2010/main" val="3347785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EE6ADB-6A98-494C-ADA5-72E186D70D24}"/>
              </a:ext>
            </a:extLst>
          </p:cNvPr>
          <p:cNvSpPr/>
          <p:nvPr/>
        </p:nvSpPr>
        <p:spPr>
          <a:xfrm>
            <a:off x="3162590" y="2895600"/>
            <a:ext cx="1926245" cy="4219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86</a:t>
            </a:fld>
            <a:endParaRPr lang="en-US" altLang="en-US"/>
          </a:p>
        </p:txBody>
      </p:sp>
      <p:sp>
        <p:nvSpPr>
          <p:cNvPr id="9" name="TextBox 8">
            <a:extLst>
              <a:ext uri="{FF2B5EF4-FFF2-40B4-BE49-F238E27FC236}">
                <a16:creationId xmlns:a16="http://schemas.microsoft.com/office/drawing/2014/main" id="{FBADA5BD-AF46-4F1D-86E9-A006C2EA74B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4" name="TextBox 3">
            <a:extLst>
              <a:ext uri="{FF2B5EF4-FFF2-40B4-BE49-F238E27FC236}">
                <a16:creationId xmlns:a16="http://schemas.microsoft.com/office/drawing/2014/main" id="{B750B2AF-6656-4470-86C5-E4F659CF2DBC}"/>
              </a:ext>
            </a:extLst>
          </p:cNvPr>
          <p:cNvSpPr txBox="1"/>
          <p:nvPr/>
        </p:nvSpPr>
        <p:spPr>
          <a:xfrm>
            <a:off x="2286000" y="2514600"/>
            <a:ext cx="3636188" cy="400110"/>
          </a:xfrm>
          <a:prstGeom prst="rect">
            <a:avLst/>
          </a:prstGeom>
          <a:noFill/>
          <a:ln>
            <a:noFill/>
          </a:ln>
        </p:spPr>
        <p:txBody>
          <a:bodyPr wrap="none" rtlCol="0">
            <a:spAutoFit/>
          </a:bodyPr>
          <a:lstStyle/>
          <a:p>
            <a:pPr algn="ctr"/>
            <a:r>
              <a:rPr lang="en-US" sz="2000" b="1" i="1" dirty="0"/>
              <a:t>Next let’s look at the retina’s</a:t>
            </a:r>
            <a:endParaRPr lang="en-US" sz="2000" b="1" i="1" dirty="0">
              <a:solidFill>
                <a:srgbClr val="FF0000"/>
              </a:solidFill>
            </a:endParaRPr>
          </a:p>
        </p:txBody>
      </p:sp>
      <p:sp>
        <p:nvSpPr>
          <p:cNvPr id="14" name="Text Box 6">
            <a:extLst>
              <a:ext uri="{FF2B5EF4-FFF2-40B4-BE49-F238E27FC236}">
                <a16:creationId xmlns:a16="http://schemas.microsoft.com/office/drawing/2014/main" id="{5604CA02-96BC-43A5-86B6-C37ED07D78C4}"/>
              </a:ext>
            </a:extLst>
          </p:cNvPr>
          <p:cNvSpPr txBox="1">
            <a:spLocks noChangeArrowheads="1"/>
          </p:cNvSpPr>
          <p:nvPr/>
        </p:nvSpPr>
        <p:spPr bwMode="auto">
          <a:xfrm>
            <a:off x="2065124" y="2895600"/>
            <a:ext cx="30780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1" dirty="0">
                <a:solidFill>
                  <a:schemeClr val="bg1"/>
                </a:solidFill>
              </a:rPr>
              <a:t>How many </a:t>
            </a:r>
            <a:r>
              <a:rPr lang="en-US" sz="2000" b="1" i="1" dirty="0"/>
              <a:t>blood supplies</a:t>
            </a:r>
            <a:endParaRPr lang="en-US" sz="1600" b="1" i="1" dirty="0">
              <a:solidFill>
                <a:srgbClr val="FF0000"/>
              </a:solidFill>
            </a:endParaRPr>
          </a:p>
        </p:txBody>
      </p:sp>
    </p:spTree>
    <p:extLst>
      <p:ext uri="{BB962C8B-B14F-4D97-AF65-F5344CB8AC3E}">
        <p14:creationId xmlns:p14="http://schemas.microsoft.com/office/powerpoint/2010/main" val="2390769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7683A5-B91E-4CA8-B5BA-B07EE8BE34AD}" type="slidenum">
              <a:rPr lang="en-US" altLang="en-US" smtClean="0"/>
              <a:pPr/>
              <a:t>87</a:t>
            </a:fld>
            <a:endParaRPr lang="en-US" altLang="en-US"/>
          </a:p>
        </p:txBody>
      </p:sp>
      <p:sp>
        <p:nvSpPr>
          <p:cNvPr id="9" name="TextBox 8">
            <a:extLst>
              <a:ext uri="{FF2B5EF4-FFF2-40B4-BE49-F238E27FC236}">
                <a16:creationId xmlns:a16="http://schemas.microsoft.com/office/drawing/2014/main" id="{FBADA5BD-AF46-4F1D-86E9-A006C2EA74B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7" name="Text Box 4">
            <a:extLst>
              <a:ext uri="{FF2B5EF4-FFF2-40B4-BE49-F238E27FC236}">
                <a16:creationId xmlns:a16="http://schemas.microsoft.com/office/drawing/2014/main" id="{6482BABC-3C6B-4489-8D6D-3BEEF9405416}"/>
              </a:ext>
            </a:extLst>
          </p:cNvPr>
          <p:cNvSpPr txBox="1">
            <a:spLocks noChangeArrowheads="1"/>
          </p:cNvSpPr>
          <p:nvPr/>
        </p:nvSpPr>
        <p:spPr bwMode="auto">
          <a:xfrm>
            <a:off x="6935788" y="2125663"/>
            <a:ext cx="153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8" name="Text Box 5">
            <a:extLst>
              <a:ext uri="{FF2B5EF4-FFF2-40B4-BE49-F238E27FC236}">
                <a16:creationId xmlns:a16="http://schemas.microsoft.com/office/drawing/2014/main" id="{634F04FA-43FC-4627-B7B0-F4FF9B6A0982}"/>
              </a:ext>
            </a:extLst>
          </p:cNvPr>
          <p:cNvSpPr txBox="1">
            <a:spLocks noChangeArrowheads="1"/>
          </p:cNvSpPr>
          <p:nvPr/>
        </p:nvSpPr>
        <p:spPr bwMode="auto">
          <a:xfrm>
            <a:off x="6961461" y="3649663"/>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10" name="Text Box 4">
            <a:extLst>
              <a:ext uri="{FF2B5EF4-FFF2-40B4-BE49-F238E27FC236}">
                <a16:creationId xmlns:a16="http://schemas.microsoft.com/office/drawing/2014/main" id="{EA8CCB88-ABB3-4E71-8B9D-2822377FA4D8}"/>
              </a:ext>
            </a:extLst>
          </p:cNvPr>
          <p:cNvSpPr txBox="1">
            <a:spLocks noChangeArrowheads="1"/>
          </p:cNvSpPr>
          <p:nvPr/>
        </p:nvSpPr>
        <p:spPr bwMode="auto">
          <a:xfrm>
            <a:off x="279127" y="1479332"/>
            <a:ext cx="153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11" name="Text Box 5">
            <a:extLst>
              <a:ext uri="{FF2B5EF4-FFF2-40B4-BE49-F238E27FC236}">
                <a16:creationId xmlns:a16="http://schemas.microsoft.com/office/drawing/2014/main" id="{E040F22D-3E22-4A41-834A-A97F7EC6A8B7}"/>
              </a:ext>
            </a:extLst>
          </p:cNvPr>
          <p:cNvSpPr txBox="1">
            <a:spLocks noChangeArrowheads="1"/>
          </p:cNvSpPr>
          <p:nvPr/>
        </p:nvSpPr>
        <p:spPr bwMode="auto">
          <a:xfrm>
            <a:off x="304800" y="3003332"/>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12" name="Text Box 4">
            <a:extLst>
              <a:ext uri="{FF2B5EF4-FFF2-40B4-BE49-F238E27FC236}">
                <a16:creationId xmlns:a16="http://schemas.microsoft.com/office/drawing/2014/main" id="{AF7A7D8D-6AB6-4ADA-862A-196ECA4A9AD4}"/>
              </a:ext>
            </a:extLst>
          </p:cNvPr>
          <p:cNvSpPr txBox="1">
            <a:spLocks noChangeArrowheads="1"/>
          </p:cNvSpPr>
          <p:nvPr/>
        </p:nvSpPr>
        <p:spPr bwMode="auto">
          <a:xfrm>
            <a:off x="1792013" y="3972828"/>
            <a:ext cx="153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13" name="Text Box 5">
            <a:extLst>
              <a:ext uri="{FF2B5EF4-FFF2-40B4-BE49-F238E27FC236}">
                <a16:creationId xmlns:a16="http://schemas.microsoft.com/office/drawing/2014/main" id="{079F44D3-E466-430F-8F2F-34B04FA68D60}"/>
              </a:ext>
            </a:extLst>
          </p:cNvPr>
          <p:cNvSpPr txBox="1">
            <a:spLocks noChangeArrowheads="1"/>
          </p:cNvSpPr>
          <p:nvPr/>
        </p:nvSpPr>
        <p:spPr bwMode="auto">
          <a:xfrm>
            <a:off x="4636814" y="3617221"/>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16" name="Text Box 4">
            <a:extLst>
              <a:ext uri="{FF2B5EF4-FFF2-40B4-BE49-F238E27FC236}">
                <a16:creationId xmlns:a16="http://schemas.microsoft.com/office/drawing/2014/main" id="{111FB895-F4E2-4ADB-BC59-0EF9342A3C9C}"/>
              </a:ext>
            </a:extLst>
          </p:cNvPr>
          <p:cNvSpPr txBox="1">
            <a:spLocks noChangeArrowheads="1"/>
          </p:cNvSpPr>
          <p:nvPr/>
        </p:nvSpPr>
        <p:spPr bwMode="auto">
          <a:xfrm>
            <a:off x="2466142" y="979627"/>
            <a:ext cx="153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17" name="Text Box 5">
            <a:extLst>
              <a:ext uri="{FF2B5EF4-FFF2-40B4-BE49-F238E27FC236}">
                <a16:creationId xmlns:a16="http://schemas.microsoft.com/office/drawing/2014/main" id="{F9E42554-9740-4B4B-9BB7-91C059D4B6AC}"/>
              </a:ext>
            </a:extLst>
          </p:cNvPr>
          <p:cNvSpPr txBox="1">
            <a:spLocks noChangeArrowheads="1"/>
          </p:cNvSpPr>
          <p:nvPr/>
        </p:nvSpPr>
        <p:spPr bwMode="auto">
          <a:xfrm>
            <a:off x="3926950" y="1792790"/>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18" name="Text Box 5">
            <a:extLst>
              <a:ext uri="{FF2B5EF4-FFF2-40B4-BE49-F238E27FC236}">
                <a16:creationId xmlns:a16="http://schemas.microsoft.com/office/drawing/2014/main" id="{F6A540A2-CA83-4904-8B37-D79FE6FEDA5B}"/>
              </a:ext>
            </a:extLst>
          </p:cNvPr>
          <p:cNvSpPr txBox="1">
            <a:spLocks noChangeArrowheads="1"/>
          </p:cNvSpPr>
          <p:nvPr/>
        </p:nvSpPr>
        <p:spPr bwMode="auto">
          <a:xfrm>
            <a:off x="7129776" y="5636310"/>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19" name="Text Box 5">
            <a:extLst>
              <a:ext uri="{FF2B5EF4-FFF2-40B4-BE49-F238E27FC236}">
                <a16:creationId xmlns:a16="http://schemas.microsoft.com/office/drawing/2014/main" id="{CA3795F4-BD50-4ED7-BE6B-45A2A69B2DE8}"/>
              </a:ext>
            </a:extLst>
          </p:cNvPr>
          <p:cNvSpPr txBox="1">
            <a:spLocks noChangeArrowheads="1"/>
          </p:cNvSpPr>
          <p:nvPr/>
        </p:nvSpPr>
        <p:spPr bwMode="auto">
          <a:xfrm>
            <a:off x="239986" y="4329845"/>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20" name="Text Box 4">
            <a:extLst>
              <a:ext uri="{FF2B5EF4-FFF2-40B4-BE49-F238E27FC236}">
                <a16:creationId xmlns:a16="http://schemas.microsoft.com/office/drawing/2014/main" id="{8844F961-DD62-48CB-971E-8ACE4E10370D}"/>
              </a:ext>
            </a:extLst>
          </p:cNvPr>
          <p:cNvSpPr txBox="1">
            <a:spLocks noChangeArrowheads="1"/>
          </p:cNvSpPr>
          <p:nvPr/>
        </p:nvSpPr>
        <p:spPr bwMode="auto">
          <a:xfrm>
            <a:off x="3070548" y="5174971"/>
            <a:ext cx="153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21" name="Text Box 5">
            <a:extLst>
              <a:ext uri="{FF2B5EF4-FFF2-40B4-BE49-F238E27FC236}">
                <a16:creationId xmlns:a16="http://schemas.microsoft.com/office/drawing/2014/main" id="{BEC805B4-900C-4E9D-B61E-06B1C59E4995}"/>
              </a:ext>
            </a:extLst>
          </p:cNvPr>
          <p:cNvSpPr txBox="1">
            <a:spLocks noChangeArrowheads="1"/>
          </p:cNvSpPr>
          <p:nvPr/>
        </p:nvSpPr>
        <p:spPr bwMode="auto">
          <a:xfrm>
            <a:off x="5029200" y="4528640"/>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22" name="Text Box 5">
            <a:extLst>
              <a:ext uri="{FF2B5EF4-FFF2-40B4-BE49-F238E27FC236}">
                <a16:creationId xmlns:a16="http://schemas.microsoft.com/office/drawing/2014/main" id="{F5EA914B-8E61-4230-9378-3A81BE622310}"/>
              </a:ext>
            </a:extLst>
          </p:cNvPr>
          <p:cNvSpPr txBox="1">
            <a:spLocks noChangeArrowheads="1"/>
          </p:cNvSpPr>
          <p:nvPr/>
        </p:nvSpPr>
        <p:spPr bwMode="auto">
          <a:xfrm>
            <a:off x="5401552" y="1178297"/>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23" name="Rectangle 22">
            <a:extLst>
              <a:ext uri="{FF2B5EF4-FFF2-40B4-BE49-F238E27FC236}">
                <a16:creationId xmlns:a16="http://schemas.microsoft.com/office/drawing/2014/main" id="{9031B34D-5092-4985-8812-290E3E44E445}"/>
              </a:ext>
            </a:extLst>
          </p:cNvPr>
          <p:cNvSpPr/>
          <p:nvPr/>
        </p:nvSpPr>
        <p:spPr>
          <a:xfrm>
            <a:off x="2065124" y="2895600"/>
            <a:ext cx="5935876" cy="4219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6">
            <a:extLst>
              <a:ext uri="{FF2B5EF4-FFF2-40B4-BE49-F238E27FC236}">
                <a16:creationId xmlns:a16="http://schemas.microsoft.com/office/drawing/2014/main" id="{515BFD5B-7F21-410A-9507-0787A8AD72D3}"/>
              </a:ext>
            </a:extLst>
          </p:cNvPr>
          <p:cNvSpPr txBox="1">
            <a:spLocks noChangeArrowheads="1"/>
          </p:cNvSpPr>
          <p:nvPr/>
        </p:nvSpPr>
        <p:spPr bwMode="auto">
          <a:xfrm>
            <a:off x="2065124" y="2895600"/>
            <a:ext cx="5556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1" dirty="0"/>
              <a:t>How many </a:t>
            </a:r>
            <a:r>
              <a:rPr lang="en-US" sz="2000" b="1" i="1" dirty="0"/>
              <a:t>blood supplies </a:t>
            </a:r>
            <a:r>
              <a:rPr lang="en-US" sz="1600" b="1" i="1" dirty="0"/>
              <a:t>does the retina receive? </a:t>
            </a:r>
            <a:endParaRPr lang="en-US" sz="1600" b="1" i="1" dirty="0">
              <a:solidFill>
                <a:srgbClr val="FF0000"/>
              </a:solidFill>
            </a:endParaRPr>
          </a:p>
        </p:txBody>
      </p:sp>
    </p:spTree>
    <p:extLst>
      <p:ext uri="{BB962C8B-B14F-4D97-AF65-F5344CB8AC3E}">
        <p14:creationId xmlns:p14="http://schemas.microsoft.com/office/powerpoint/2010/main" val="16187420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169688-C4F2-40EE-A713-119A69E7406C}"/>
              </a:ext>
            </a:extLst>
          </p:cNvPr>
          <p:cNvSpPr/>
          <p:nvPr/>
        </p:nvSpPr>
        <p:spPr>
          <a:xfrm>
            <a:off x="2065124" y="2895600"/>
            <a:ext cx="5935876" cy="4219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2" name="Text Box 4"/>
          <p:cNvSpPr txBox="1">
            <a:spLocks noChangeArrowheads="1"/>
          </p:cNvSpPr>
          <p:nvPr/>
        </p:nvSpPr>
        <p:spPr bwMode="auto">
          <a:xfrm>
            <a:off x="6935788" y="2125663"/>
            <a:ext cx="153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32773" name="Text Box 5"/>
          <p:cNvSpPr txBox="1">
            <a:spLocks noChangeArrowheads="1"/>
          </p:cNvSpPr>
          <p:nvPr/>
        </p:nvSpPr>
        <p:spPr bwMode="auto">
          <a:xfrm>
            <a:off x="6961461" y="3649663"/>
            <a:ext cx="1552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r>
              <a:rPr lang="en-US" sz="1600" b="1" dirty="0">
                <a:solidFill>
                  <a:schemeClr val="bg1"/>
                </a:solidFill>
              </a:rPr>
              <a:t>:</a:t>
            </a:r>
          </a:p>
          <a:p>
            <a:pPr algn="ctr"/>
            <a:r>
              <a:rPr lang="en-US" sz="2000" b="1" i="1" dirty="0">
                <a:solidFill>
                  <a:schemeClr val="bg1"/>
                </a:solidFill>
              </a:rPr>
              <a:t>?</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88</a:t>
            </a:fld>
            <a:endParaRPr lang="en-US" altLang="en-US"/>
          </a:p>
        </p:txBody>
      </p:sp>
      <p:sp>
        <p:nvSpPr>
          <p:cNvPr id="9" name="TextBox 8">
            <a:extLst>
              <a:ext uri="{FF2B5EF4-FFF2-40B4-BE49-F238E27FC236}">
                <a16:creationId xmlns:a16="http://schemas.microsoft.com/office/drawing/2014/main" id="{05947BCE-60DA-40AA-BF65-9C27A31B56C1}"/>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3" name="Text Box 6">
            <a:extLst>
              <a:ext uri="{FF2B5EF4-FFF2-40B4-BE49-F238E27FC236}">
                <a16:creationId xmlns:a16="http://schemas.microsoft.com/office/drawing/2014/main" id="{4A0E5F35-58AD-407F-B371-AA080303FE1F}"/>
              </a:ext>
            </a:extLst>
          </p:cNvPr>
          <p:cNvSpPr txBox="1">
            <a:spLocks noChangeArrowheads="1"/>
          </p:cNvSpPr>
          <p:nvPr/>
        </p:nvSpPr>
        <p:spPr bwMode="auto">
          <a:xfrm>
            <a:off x="2065124" y="2895600"/>
            <a:ext cx="5959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1" dirty="0"/>
              <a:t>How many </a:t>
            </a:r>
            <a:r>
              <a:rPr lang="en-US" sz="2000" b="1" i="1" dirty="0"/>
              <a:t>blood supplies </a:t>
            </a:r>
            <a:r>
              <a:rPr lang="en-US" sz="1600" b="1" i="1" dirty="0"/>
              <a:t>does the retina receive? </a:t>
            </a:r>
            <a:r>
              <a:rPr lang="en-US" sz="1600" b="1" i="1" dirty="0">
                <a:solidFill>
                  <a:srgbClr val="FF0000"/>
                </a:solidFill>
              </a:rPr>
              <a:t>Two</a:t>
            </a:r>
          </a:p>
        </p:txBody>
      </p:sp>
    </p:spTree>
    <p:extLst>
      <p:ext uri="{BB962C8B-B14F-4D97-AF65-F5344CB8AC3E}">
        <p14:creationId xmlns:p14="http://schemas.microsoft.com/office/powerpoint/2010/main" val="25517500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7683A5-B91E-4CA8-B5BA-B07EE8BE34AD}" type="slidenum">
              <a:rPr lang="en-US" altLang="en-US" smtClean="0"/>
              <a:pPr/>
              <a:t>89</a:t>
            </a:fld>
            <a:endParaRPr lang="en-US" altLang="en-US"/>
          </a:p>
        </p:txBody>
      </p:sp>
      <p:sp>
        <p:nvSpPr>
          <p:cNvPr id="9" name="Text Box 4"/>
          <p:cNvSpPr txBox="1">
            <a:spLocks noChangeArrowheads="1"/>
          </p:cNvSpPr>
          <p:nvPr/>
        </p:nvSpPr>
        <p:spPr bwMode="auto">
          <a:xfrm>
            <a:off x="6330134" y="2125663"/>
            <a:ext cx="274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p>
          <a:p>
            <a:pPr algn="ctr"/>
            <a:r>
              <a:rPr lang="en-US" sz="2000" b="1" i="1" dirty="0">
                <a:solidFill>
                  <a:srgbClr val="CC0000"/>
                </a:solidFill>
              </a:rPr>
              <a:t>Central retinal artery</a:t>
            </a:r>
          </a:p>
        </p:txBody>
      </p:sp>
      <p:sp>
        <p:nvSpPr>
          <p:cNvPr id="10" name="Text Box 5"/>
          <p:cNvSpPr txBox="1">
            <a:spLocks noChangeArrowheads="1"/>
          </p:cNvSpPr>
          <p:nvPr/>
        </p:nvSpPr>
        <p:spPr bwMode="auto">
          <a:xfrm>
            <a:off x="6686550" y="3649663"/>
            <a:ext cx="2101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solidFill>
                  <a:srgbClr val="CC0000"/>
                </a:solidFill>
              </a:rPr>
              <a:t>Blood supply:</a:t>
            </a:r>
          </a:p>
          <a:p>
            <a:pPr algn="ctr"/>
            <a:r>
              <a:rPr lang="en-US" sz="2000" b="1" i="1">
                <a:solidFill>
                  <a:srgbClr val="CC0000"/>
                </a:solidFill>
              </a:rPr>
              <a:t>Choriocapillaris</a:t>
            </a:r>
          </a:p>
        </p:txBody>
      </p:sp>
      <p:sp>
        <p:nvSpPr>
          <p:cNvPr id="15" name="Rectangle 14">
            <a:extLst>
              <a:ext uri="{FF2B5EF4-FFF2-40B4-BE49-F238E27FC236}">
                <a16:creationId xmlns:a16="http://schemas.microsoft.com/office/drawing/2014/main" id="{06431E13-9BE6-4072-AC8A-1B9481309126}"/>
              </a:ext>
            </a:extLst>
          </p:cNvPr>
          <p:cNvSpPr/>
          <p:nvPr/>
        </p:nvSpPr>
        <p:spPr>
          <a:xfrm>
            <a:off x="6248400" y="2854831"/>
            <a:ext cx="2895600" cy="6413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6">
            <a:extLst>
              <a:ext uri="{FF2B5EF4-FFF2-40B4-BE49-F238E27FC236}">
                <a16:creationId xmlns:a16="http://schemas.microsoft.com/office/drawing/2014/main" id="{C82AE37D-BA83-4D0F-9637-1510CC0F9B62}"/>
              </a:ext>
            </a:extLst>
          </p:cNvPr>
          <p:cNvSpPr txBox="1">
            <a:spLocks noChangeArrowheads="1"/>
          </p:cNvSpPr>
          <p:nvPr/>
        </p:nvSpPr>
        <p:spPr bwMode="auto">
          <a:xfrm>
            <a:off x="6172200" y="2883118"/>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b="1" i="1" dirty="0"/>
              <a:t>These are the sources of the retina’s two blood supplies</a:t>
            </a:r>
          </a:p>
        </p:txBody>
      </p:sp>
      <p:sp>
        <p:nvSpPr>
          <p:cNvPr id="11" name="TextBox 10">
            <a:extLst>
              <a:ext uri="{FF2B5EF4-FFF2-40B4-BE49-F238E27FC236}">
                <a16:creationId xmlns:a16="http://schemas.microsoft.com/office/drawing/2014/main" id="{12825B91-BD12-4E53-9FD1-9B4A1C7CFC3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43520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0A19548-33B1-42DE-A3B7-9BD3544D94F2}"/>
              </a:ext>
            </a:extLst>
          </p:cNvPr>
          <p:cNvSpPr txBox="1"/>
          <p:nvPr/>
        </p:nvSpPr>
        <p:spPr>
          <a:xfrm>
            <a:off x="685800" y="1061621"/>
            <a:ext cx="6934200" cy="5755422"/>
          </a:xfrm>
          <a:prstGeom prst="rect">
            <a:avLst/>
          </a:prstGeom>
          <a:noFill/>
        </p:spPr>
        <p:txBody>
          <a:bodyPr wrap="square" rtlCol="0">
            <a:spAutoFit/>
          </a:bodyPr>
          <a:lstStyle/>
          <a:p>
            <a:r>
              <a:rPr lang="en-US" sz="1600" i="1" dirty="0">
                <a:solidFill>
                  <a:schemeClr val="bg1">
                    <a:lumMod val="75000"/>
                  </a:schemeClr>
                </a:solidFill>
              </a:rPr>
              <a:t>What is the difference between the </a:t>
            </a:r>
            <a:r>
              <a:rPr lang="en-US" sz="1600" dirty="0">
                <a:solidFill>
                  <a:schemeClr val="bg1">
                    <a:lumMod val="75000"/>
                  </a:schemeClr>
                </a:solidFill>
              </a:rPr>
              <a:t>retina</a:t>
            </a:r>
            <a:r>
              <a:rPr lang="en-US" sz="1600" i="1" dirty="0">
                <a:solidFill>
                  <a:schemeClr val="bg1">
                    <a:lumMod val="75000"/>
                  </a:schemeClr>
                </a:solidFill>
              </a:rPr>
              <a:t> and the </a:t>
            </a:r>
            <a:r>
              <a:rPr lang="en-US" sz="1600" b="1" dirty="0">
                <a:solidFill>
                  <a:schemeClr val="bg1">
                    <a:lumMod val="75000"/>
                  </a:schemeClr>
                </a:solidFill>
              </a:rPr>
              <a:t>neurosensory</a:t>
            </a:r>
            <a:r>
              <a:rPr lang="en-US" sz="1600" i="1" dirty="0">
                <a:solidFill>
                  <a:schemeClr val="bg1">
                    <a:lumMod val="75000"/>
                  </a:schemeClr>
                </a:solidFill>
              </a:rPr>
              <a:t> </a:t>
            </a:r>
            <a:r>
              <a:rPr lang="en-US" sz="1600" dirty="0">
                <a:solidFill>
                  <a:schemeClr val="bg1">
                    <a:lumMod val="75000"/>
                  </a:schemeClr>
                </a:solidFill>
              </a:rPr>
              <a:t>retina</a:t>
            </a:r>
            <a:r>
              <a:rPr lang="en-US" sz="1600" i="1" dirty="0">
                <a:solidFill>
                  <a:schemeClr val="bg1">
                    <a:lumMod val="75000"/>
                  </a:schemeClr>
                </a:solidFill>
              </a:rPr>
              <a:t>?</a:t>
            </a:r>
          </a:p>
          <a:p>
            <a:r>
              <a:rPr lang="en-US" sz="1600" dirty="0">
                <a:solidFill>
                  <a:schemeClr val="bg1">
                    <a:lumMod val="75000"/>
                  </a:schemeClr>
                </a:solidFill>
              </a:rPr>
              <a:t>While often used interchangeably (including, on occasion, in this slide-set), these are technically not synonyms. The term </a:t>
            </a:r>
            <a:r>
              <a:rPr lang="en-US" sz="1600" i="1" dirty="0">
                <a:solidFill>
                  <a:schemeClr val="bg1">
                    <a:lumMod val="75000"/>
                  </a:schemeClr>
                </a:solidFill>
              </a:rPr>
              <a:t>neurosensory retina </a:t>
            </a:r>
            <a:r>
              <a:rPr lang="en-US" sz="1600" dirty="0">
                <a:solidFill>
                  <a:schemeClr val="bg1">
                    <a:lumMod val="75000"/>
                  </a:schemeClr>
                </a:solidFill>
              </a:rPr>
              <a:t>refers to the neural lining on the inside of the eye, whereas the term </a:t>
            </a:r>
            <a:r>
              <a:rPr lang="en-US" sz="1600" i="1" dirty="0">
                <a:solidFill>
                  <a:schemeClr val="bg1">
                    <a:lumMod val="75000"/>
                  </a:schemeClr>
                </a:solidFill>
              </a:rPr>
              <a:t>retina</a:t>
            </a:r>
            <a:r>
              <a:rPr lang="en-US" sz="1600" dirty="0">
                <a:solidFill>
                  <a:schemeClr val="bg1">
                    <a:lumMod val="75000"/>
                  </a:schemeClr>
                </a:solidFill>
              </a:rPr>
              <a:t> refers to this neural lining along with the  retinal pigment epithelium (RPE).</a:t>
            </a:r>
          </a:p>
          <a:p>
            <a:endParaRPr lang="en-US" sz="1600" u="sng" dirty="0">
              <a:solidFill>
                <a:schemeClr val="bg1">
                  <a:lumMod val="75000"/>
                </a:schemeClr>
              </a:solidFill>
            </a:endParaRPr>
          </a:p>
          <a:p>
            <a:r>
              <a:rPr lang="en-US" sz="1600" i="1" dirty="0">
                <a:solidFill>
                  <a:schemeClr val="bg1">
                    <a:lumMod val="75000"/>
                  </a:schemeClr>
                </a:solidFill>
              </a:rPr>
              <a:t>The neurosensory retina contains three classes of cells:</a:t>
            </a:r>
          </a:p>
          <a:p>
            <a:r>
              <a:rPr lang="en-US" sz="1600" i="1" dirty="0">
                <a:solidFill>
                  <a:schemeClr val="bg1">
                    <a:lumMod val="75000"/>
                  </a:schemeClr>
                </a:solidFill>
              </a:rPr>
              <a:t>There are five types of neural elements:</a:t>
            </a:r>
          </a:p>
          <a:p>
            <a:r>
              <a:rPr lang="en-US" sz="1600" i="1" dirty="0">
                <a:solidFill>
                  <a:schemeClr val="bg1">
                    <a:lumMod val="75000"/>
                  </a:schemeClr>
                </a:solidFill>
              </a:rPr>
              <a:t>Three types of glial cells:</a:t>
            </a:r>
          </a:p>
          <a:p>
            <a:r>
              <a:rPr lang="en-US" sz="1600" i="1" dirty="0">
                <a:solidFill>
                  <a:schemeClr val="bg1">
                    <a:lumMod val="75000"/>
                  </a:schemeClr>
                </a:solidFill>
              </a:rPr>
              <a:t>And lastly, two vascular cell types:</a:t>
            </a:r>
          </a:p>
          <a:p>
            <a:r>
              <a:rPr lang="en-US" sz="1600" dirty="0">
                <a:solidFill>
                  <a:schemeClr val="bg1">
                    <a:lumMod val="75000"/>
                  </a:schemeClr>
                </a:solidFill>
              </a:rPr>
              <a:t>--Neurons:</a:t>
            </a:r>
          </a:p>
          <a:p>
            <a:r>
              <a:rPr lang="en-US" sz="1600" dirty="0">
                <a:solidFill>
                  <a:schemeClr val="bg1">
                    <a:lumMod val="75000"/>
                  </a:schemeClr>
                </a:solidFill>
              </a:rPr>
              <a:t>----Photoreceptors (PRs)</a:t>
            </a:r>
          </a:p>
          <a:p>
            <a:r>
              <a:rPr lang="en-US" sz="1600" dirty="0">
                <a:solidFill>
                  <a:schemeClr val="bg1">
                    <a:lumMod val="75000"/>
                  </a:schemeClr>
                </a:solidFill>
              </a:rPr>
              <a:t>----Bipolar cells</a:t>
            </a:r>
          </a:p>
          <a:p>
            <a:r>
              <a:rPr lang="en-US" sz="1600" dirty="0">
                <a:solidFill>
                  <a:schemeClr val="bg1">
                    <a:lumMod val="75000"/>
                  </a:schemeClr>
                </a:solidFill>
              </a:rPr>
              <a:t>----Ganglion cells</a:t>
            </a:r>
          </a:p>
          <a:p>
            <a:r>
              <a:rPr lang="en-US" sz="1600" dirty="0">
                <a:solidFill>
                  <a:srgbClr val="00B050"/>
                </a:solidFill>
              </a:rPr>
              <a:t>----</a:t>
            </a:r>
            <a:r>
              <a:rPr lang="en-US" sz="1600" b="1" dirty="0">
                <a:solidFill>
                  <a:srgbClr val="00B050"/>
                </a:solidFill>
              </a:rPr>
              <a:t>Amacrine cells</a:t>
            </a:r>
          </a:p>
          <a:p>
            <a:r>
              <a:rPr lang="en-US" sz="1600" dirty="0">
                <a:solidFill>
                  <a:srgbClr val="00B050"/>
                </a:solidFill>
              </a:rPr>
              <a:t>----</a:t>
            </a:r>
            <a:r>
              <a:rPr lang="en-US" sz="1600" b="1" dirty="0">
                <a:solidFill>
                  <a:srgbClr val="00B050"/>
                </a:solidFill>
              </a:rPr>
              <a:t>Horizontal cells</a:t>
            </a:r>
            <a:endParaRPr lang="en-US" sz="1600" b="1" dirty="0">
              <a:solidFill>
                <a:schemeClr val="bg1">
                  <a:lumMod val="75000"/>
                </a:schemeClr>
              </a:solidFill>
            </a:endParaRPr>
          </a:p>
          <a:p>
            <a:r>
              <a:rPr lang="en-US" sz="1600" dirty="0">
                <a:solidFill>
                  <a:schemeClr val="bg1">
                    <a:lumMod val="75000"/>
                  </a:schemeClr>
                </a:solidFill>
              </a:rPr>
              <a:t>--Glial:</a:t>
            </a:r>
          </a:p>
          <a:p>
            <a:r>
              <a:rPr lang="en-US" sz="1600" dirty="0">
                <a:solidFill>
                  <a:schemeClr val="bg1">
                    <a:lumMod val="75000"/>
                  </a:schemeClr>
                </a:solidFill>
              </a:rPr>
              <a:t>----</a:t>
            </a:r>
            <a:r>
              <a:rPr lang="en-US" sz="1600" dirty="0" err="1">
                <a:solidFill>
                  <a:schemeClr val="bg1">
                    <a:lumMod val="75000"/>
                  </a:schemeClr>
                </a:solidFill>
              </a:rPr>
              <a:t>Müeller</a:t>
            </a:r>
            <a:r>
              <a:rPr lang="en-US" sz="1600" dirty="0">
                <a:solidFill>
                  <a:schemeClr val="bg1">
                    <a:lumMod val="75000"/>
                  </a:schemeClr>
                </a:solidFill>
              </a:rPr>
              <a:t> cells</a:t>
            </a:r>
          </a:p>
          <a:p>
            <a:r>
              <a:rPr lang="en-US" sz="1600" dirty="0">
                <a:solidFill>
                  <a:schemeClr val="bg1">
                    <a:lumMod val="75000"/>
                  </a:schemeClr>
                </a:solidFill>
              </a:rPr>
              <a:t>----Astrocytes</a:t>
            </a:r>
          </a:p>
          <a:p>
            <a:r>
              <a:rPr lang="en-US" sz="1600" dirty="0">
                <a:solidFill>
                  <a:schemeClr val="bg1">
                    <a:lumMod val="75000"/>
                  </a:schemeClr>
                </a:solidFill>
              </a:rPr>
              <a:t>----Microglia</a:t>
            </a:r>
          </a:p>
          <a:p>
            <a:r>
              <a:rPr lang="en-US" sz="1600" dirty="0">
                <a:solidFill>
                  <a:schemeClr val="bg1">
                    <a:lumMod val="75000"/>
                  </a:schemeClr>
                </a:solidFill>
              </a:rPr>
              <a:t>--</a:t>
            </a:r>
            <a:r>
              <a:rPr lang="en-US" sz="1600" b="1" dirty="0">
                <a:solidFill>
                  <a:schemeClr val="bg1">
                    <a:lumMod val="75000"/>
                  </a:schemeClr>
                </a:solidFill>
              </a:rPr>
              <a:t>Vascular</a:t>
            </a:r>
            <a:r>
              <a:rPr lang="en-US" sz="1600" dirty="0">
                <a:solidFill>
                  <a:schemeClr val="bg1">
                    <a:lumMod val="75000"/>
                  </a:schemeClr>
                </a:solidFill>
              </a:rPr>
              <a:t>:</a:t>
            </a:r>
          </a:p>
          <a:p>
            <a:r>
              <a:rPr lang="en-US" sz="1600" dirty="0">
                <a:solidFill>
                  <a:schemeClr val="bg1">
                    <a:lumMod val="75000"/>
                  </a:schemeClr>
                </a:solidFill>
              </a:rPr>
              <a:t>----Endothelial cells</a:t>
            </a:r>
          </a:p>
          <a:p>
            <a:r>
              <a:rPr lang="en-US" sz="1600" dirty="0">
                <a:solidFill>
                  <a:schemeClr val="bg1">
                    <a:lumMod val="75000"/>
                  </a:schemeClr>
                </a:solidFill>
              </a:rPr>
              <a:t>----Pericytes</a:t>
            </a:r>
          </a:p>
        </p:txBody>
      </p:sp>
      <p:sp>
        <p:nvSpPr>
          <p:cNvPr id="4" name="Slide Number Placeholder 3">
            <a:extLst>
              <a:ext uri="{FF2B5EF4-FFF2-40B4-BE49-F238E27FC236}">
                <a16:creationId xmlns:a16="http://schemas.microsoft.com/office/drawing/2014/main" id="{2E61A0AF-72E5-4058-AE69-A9BF3759D300}"/>
              </a:ext>
            </a:extLst>
          </p:cNvPr>
          <p:cNvSpPr>
            <a:spLocks noGrp="1"/>
          </p:cNvSpPr>
          <p:nvPr>
            <p:ph type="sldNum" sz="quarter" idx="12"/>
          </p:nvPr>
        </p:nvSpPr>
        <p:spPr/>
        <p:txBody>
          <a:bodyPr/>
          <a:lstStyle/>
          <a:p>
            <a:fld id="{B47683A5-B91E-4CA8-B5BA-B07EE8BE34AD}" type="slidenum">
              <a:rPr lang="en-US" altLang="en-US" smtClean="0"/>
              <a:pPr/>
              <a:t>9</a:t>
            </a:fld>
            <a:endParaRPr lang="en-US" altLang="en-US"/>
          </a:p>
        </p:txBody>
      </p:sp>
      <p:sp>
        <p:nvSpPr>
          <p:cNvPr id="5" name="TextBox 4">
            <a:extLst>
              <a:ext uri="{FF2B5EF4-FFF2-40B4-BE49-F238E27FC236}">
                <a16:creationId xmlns:a16="http://schemas.microsoft.com/office/drawing/2014/main" id="{879B5EE7-47CA-4CAF-9AE4-B4DDCE2E800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6" name="Right Brace 5">
            <a:extLst>
              <a:ext uri="{FF2B5EF4-FFF2-40B4-BE49-F238E27FC236}">
                <a16:creationId xmlns:a16="http://schemas.microsoft.com/office/drawing/2014/main" id="{4F27FC63-D94A-4431-B728-4B05F72E7C13}"/>
              </a:ext>
            </a:extLst>
          </p:cNvPr>
          <p:cNvSpPr/>
          <p:nvPr/>
        </p:nvSpPr>
        <p:spPr>
          <a:xfrm>
            <a:off x="2403233" y="4498100"/>
            <a:ext cx="416167" cy="533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30D58AC-D61B-419A-84B7-2495AC76AA54}"/>
              </a:ext>
            </a:extLst>
          </p:cNvPr>
          <p:cNvSpPr txBox="1"/>
          <p:nvPr/>
        </p:nvSpPr>
        <p:spPr>
          <a:xfrm>
            <a:off x="2948609" y="4366736"/>
            <a:ext cx="5983358" cy="738664"/>
          </a:xfrm>
          <a:prstGeom prst="rect">
            <a:avLst/>
          </a:prstGeom>
          <a:noFill/>
        </p:spPr>
        <p:txBody>
          <a:bodyPr wrap="square" rtlCol="0">
            <a:spAutoFit/>
          </a:bodyPr>
          <a:lstStyle/>
          <a:p>
            <a:r>
              <a:rPr lang="en-US" sz="1400" dirty="0">
                <a:solidFill>
                  <a:srgbClr val="00B050"/>
                </a:solidFill>
              </a:rPr>
              <a:t>The amacrine cells and horizontal cells are </a:t>
            </a:r>
            <a:r>
              <a:rPr lang="en-US" sz="1400" b="1" dirty="0">
                <a:solidFill>
                  <a:srgbClr val="00B050"/>
                </a:solidFill>
              </a:rPr>
              <a:t>interneurons</a:t>
            </a:r>
            <a:r>
              <a:rPr lang="en-US" sz="1400" dirty="0">
                <a:solidFill>
                  <a:srgbClr val="00B050"/>
                </a:solidFill>
              </a:rPr>
              <a:t> connecting other neural elements. </a:t>
            </a:r>
            <a:r>
              <a:rPr lang="en-US" sz="1400" dirty="0"/>
              <a:t>The horizontal cells interconnect PRs with one another; the amacrine cells interconnect bipolar cells, and ganglion cells.</a:t>
            </a:r>
          </a:p>
        </p:txBody>
      </p:sp>
    </p:spTree>
    <p:extLst>
      <p:ext uri="{BB962C8B-B14F-4D97-AF65-F5344CB8AC3E}">
        <p14:creationId xmlns:p14="http://schemas.microsoft.com/office/powerpoint/2010/main" val="1155944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26E1AD2-7C80-406A-9748-9FF3EC0C9C69}"/>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2" name="Rectangle 11">
            <a:extLst>
              <a:ext uri="{FF2B5EF4-FFF2-40B4-BE49-F238E27FC236}">
                <a16:creationId xmlns:a16="http://schemas.microsoft.com/office/drawing/2014/main" id="{A843F40C-E939-497C-82F6-1138EF23E9F5}"/>
              </a:ext>
            </a:extLst>
          </p:cNvPr>
          <p:cNvSpPr/>
          <p:nvPr/>
        </p:nvSpPr>
        <p:spPr>
          <a:xfrm>
            <a:off x="6400800" y="2854831"/>
            <a:ext cx="2678934" cy="6413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5" name="Rectangle 3"/>
          <p:cNvSpPr>
            <a:spLocks noGrp="1" noChangeArrowheads="1"/>
          </p:cNvSpPr>
          <p:nvPr>
            <p:ph type="body" idx="1"/>
          </p:nvPr>
        </p:nvSpPr>
        <p:spPr>
          <a:xfrm>
            <a:off x="457200" y="1143000"/>
            <a:ext cx="8229600" cy="5029200"/>
          </a:xfrm>
        </p:spPr>
        <p:txBody>
          <a:bodyPr/>
          <a:lstStyle/>
          <a:p>
            <a:pPr>
              <a:lnSpc>
                <a:spcPct val="85000"/>
              </a:lnSpc>
            </a:pPr>
            <a:r>
              <a:rPr lang="en-US" sz="2600" b="1" dirty="0"/>
              <a:t>Retinal Layers</a:t>
            </a:r>
            <a:endParaRPr lang="en-US" sz="2600" dirty="0"/>
          </a:p>
          <a:p>
            <a:pPr marL="669925" lvl="1" indent="-325438">
              <a:lnSpc>
                <a:spcPct val="85000"/>
              </a:lnSpc>
            </a:pPr>
            <a:r>
              <a:rPr lang="en-US" sz="2200" dirty="0"/>
              <a:t>Internal limiting membrane</a:t>
            </a:r>
          </a:p>
          <a:p>
            <a:pPr marL="669925" lvl="1" indent="-325438">
              <a:lnSpc>
                <a:spcPct val="85000"/>
              </a:lnSpc>
            </a:pPr>
            <a:r>
              <a:rPr lang="en-US" sz="2200" dirty="0">
                <a:solidFill>
                  <a:srgbClr val="00CC00"/>
                </a:solidFill>
              </a:rPr>
              <a:t>Nerve fiber layer</a:t>
            </a:r>
          </a:p>
          <a:p>
            <a:pPr marL="669925" lvl="1" indent="-325438">
              <a:lnSpc>
                <a:spcPct val="85000"/>
              </a:lnSpc>
            </a:pPr>
            <a:r>
              <a:rPr lang="en-US" sz="2200" dirty="0">
                <a:solidFill>
                  <a:srgbClr val="FF0000"/>
                </a:solidFill>
              </a:rPr>
              <a:t>Ganglion cell layer</a:t>
            </a:r>
          </a:p>
          <a:p>
            <a:pPr marL="669925" lvl="1" indent="-325438">
              <a:lnSpc>
                <a:spcPct val="85000"/>
              </a:lnSpc>
            </a:pPr>
            <a:r>
              <a:rPr lang="en-US" sz="2200" dirty="0">
                <a:solidFill>
                  <a:srgbClr val="00CC00"/>
                </a:solidFill>
              </a:rPr>
              <a:t>Inner plexiform layer</a:t>
            </a:r>
          </a:p>
          <a:p>
            <a:pPr marL="669925" lvl="1" indent="-325438">
              <a:lnSpc>
                <a:spcPct val="85000"/>
              </a:lnSpc>
            </a:pPr>
            <a:r>
              <a:rPr lang="en-US" sz="2200" dirty="0">
                <a:solidFill>
                  <a:srgbClr val="FF0000"/>
                </a:solidFill>
              </a:rPr>
              <a:t>Inner nuclear layer</a:t>
            </a:r>
          </a:p>
          <a:p>
            <a:pPr marL="669925" lvl="1" indent="-325438">
              <a:lnSpc>
                <a:spcPct val="85000"/>
              </a:lnSpc>
            </a:pPr>
            <a:r>
              <a:rPr lang="en-US" sz="2200" dirty="0">
                <a:solidFill>
                  <a:srgbClr val="00CC00"/>
                </a:solidFill>
              </a:rPr>
              <a:t>Outer plexiform layer</a:t>
            </a:r>
          </a:p>
          <a:p>
            <a:pPr marL="669925" lvl="1" indent="-325438">
              <a:lnSpc>
                <a:spcPct val="85000"/>
              </a:lnSpc>
            </a:pPr>
            <a:r>
              <a:rPr lang="en-US" sz="2200" dirty="0">
                <a:solidFill>
                  <a:srgbClr val="FF0000"/>
                </a:solidFill>
              </a:rPr>
              <a:t>Outer nuclear layer</a:t>
            </a:r>
          </a:p>
          <a:p>
            <a:pPr marL="669925" lvl="1" indent="-325438">
              <a:lnSpc>
                <a:spcPct val="85000"/>
              </a:lnSpc>
            </a:pPr>
            <a:r>
              <a:rPr lang="en-US" sz="2200" dirty="0"/>
              <a:t>External limiting membrane</a:t>
            </a:r>
          </a:p>
          <a:p>
            <a:pPr marL="669925" lvl="1" indent="-325438">
              <a:lnSpc>
                <a:spcPct val="85000"/>
              </a:lnSpc>
            </a:pPr>
            <a:r>
              <a:rPr lang="en-US" sz="2200" dirty="0">
                <a:solidFill>
                  <a:srgbClr val="0000FF"/>
                </a:solidFill>
              </a:rPr>
              <a:t>Rod &amp; cone inner and outer segments</a:t>
            </a:r>
          </a:p>
          <a:p>
            <a:pPr>
              <a:lnSpc>
                <a:spcPct val="85000"/>
              </a:lnSpc>
            </a:pPr>
            <a:r>
              <a:rPr lang="en-US" sz="2600" b="1" dirty="0"/>
              <a:t>RPE</a:t>
            </a:r>
          </a:p>
          <a:p>
            <a:pPr>
              <a:lnSpc>
                <a:spcPct val="85000"/>
              </a:lnSpc>
            </a:pPr>
            <a:r>
              <a:rPr lang="en-US" sz="2600" b="1" dirty="0"/>
              <a:t>Bruch’s membrane</a:t>
            </a:r>
          </a:p>
        </p:txBody>
      </p:sp>
      <p:sp>
        <p:nvSpPr>
          <p:cNvPr id="16" name="Text Box 5"/>
          <p:cNvSpPr txBox="1">
            <a:spLocks noChangeArrowheads="1"/>
          </p:cNvSpPr>
          <p:nvPr/>
        </p:nvSpPr>
        <p:spPr bwMode="auto">
          <a:xfrm>
            <a:off x="6686550" y="3649663"/>
            <a:ext cx="2101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p>
          <a:p>
            <a:pPr algn="ctr"/>
            <a:r>
              <a:rPr lang="en-US" sz="2000" b="1" i="1" dirty="0" err="1">
                <a:solidFill>
                  <a:srgbClr val="CC0000"/>
                </a:solidFill>
              </a:rPr>
              <a:t>Choriocapillaris</a:t>
            </a:r>
            <a:endParaRPr lang="en-US" sz="2000" b="1" i="1" dirty="0">
              <a:solidFill>
                <a:srgbClr val="CC0000"/>
              </a:solidFill>
            </a:endParaRPr>
          </a:p>
        </p:txBody>
      </p:sp>
      <p:sp>
        <p:nvSpPr>
          <p:cNvPr id="17" name="Text Box 6"/>
          <p:cNvSpPr txBox="1">
            <a:spLocks noChangeArrowheads="1"/>
          </p:cNvSpPr>
          <p:nvPr/>
        </p:nvSpPr>
        <p:spPr bwMode="auto">
          <a:xfrm>
            <a:off x="6388866" y="2895600"/>
            <a:ext cx="26789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b="1" i="1" dirty="0">
                <a:solidFill>
                  <a:srgbClr val="0000FF"/>
                </a:solidFill>
              </a:rPr>
              <a:t>These are the layers supplied by each source</a:t>
            </a:r>
          </a:p>
        </p:txBody>
      </p:sp>
      <p:sp>
        <p:nvSpPr>
          <p:cNvPr id="33798" name="AutoShape 6"/>
          <p:cNvSpPr>
            <a:spLocks noChangeArrowheads="1"/>
          </p:cNvSpPr>
          <p:nvPr/>
        </p:nvSpPr>
        <p:spPr bwMode="auto">
          <a:xfrm>
            <a:off x="5943600" y="399246"/>
            <a:ext cx="514350" cy="2801154"/>
          </a:xfrm>
          <a:prstGeom prst="upDownArrow">
            <a:avLst>
              <a:gd name="adj1" fmla="val 68182"/>
              <a:gd name="adj2" fmla="val 58788"/>
            </a:avLst>
          </a:prstGeom>
          <a:solidFill>
            <a:srgbClr val="FF0000"/>
          </a:solidFill>
          <a:ln w="9525">
            <a:solidFill>
              <a:schemeClr val="tx1"/>
            </a:solidFill>
            <a:miter lim="800000"/>
            <a:headEnd/>
            <a:tailEnd/>
          </a:ln>
          <a:effectLst/>
        </p:spPr>
        <p:txBody>
          <a:bodyPr vert="vert270" wrap="none" anchor="ctr"/>
          <a:lstStyle/>
          <a:p>
            <a:pPr algn="ctr"/>
            <a:r>
              <a:rPr lang="en-US" sz="1600" b="1" dirty="0">
                <a:solidFill>
                  <a:schemeClr val="bg1"/>
                </a:solidFill>
              </a:rPr>
              <a:t>Inner 2/3 of INL on in</a:t>
            </a:r>
          </a:p>
        </p:txBody>
      </p:sp>
      <p:sp>
        <p:nvSpPr>
          <p:cNvPr id="20" name="AutoShape 6"/>
          <p:cNvSpPr>
            <a:spLocks noChangeArrowheads="1"/>
          </p:cNvSpPr>
          <p:nvPr/>
        </p:nvSpPr>
        <p:spPr bwMode="auto">
          <a:xfrm>
            <a:off x="5943600" y="3200398"/>
            <a:ext cx="514350" cy="2776331"/>
          </a:xfrm>
          <a:prstGeom prst="upDownArrow">
            <a:avLst>
              <a:gd name="adj1" fmla="val 68182"/>
              <a:gd name="adj2" fmla="val 58788"/>
            </a:avLst>
          </a:prstGeom>
          <a:solidFill>
            <a:srgbClr val="FF0000"/>
          </a:solidFill>
          <a:ln w="9525">
            <a:solidFill>
              <a:schemeClr val="tx1"/>
            </a:solidFill>
            <a:miter lim="800000"/>
            <a:headEnd/>
            <a:tailEnd/>
          </a:ln>
          <a:effectLst/>
        </p:spPr>
        <p:txBody>
          <a:bodyPr vert="vert270" wrap="none" anchor="ctr"/>
          <a:lstStyle/>
          <a:p>
            <a:pPr algn="ctr"/>
            <a:r>
              <a:rPr lang="en-US" sz="1600" b="1" dirty="0">
                <a:solidFill>
                  <a:schemeClr val="bg1"/>
                </a:solidFill>
              </a:rPr>
              <a:t>Outer 1/3 of INL on out</a:t>
            </a:r>
          </a:p>
        </p:txBody>
      </p:sp>
      <p:sp>
        <p:nvSpPr>
          <p:cNvPr id="2" name="Slide Number Placeholder 1"/>
          <p:cNvSpPr>
            <a:spLocks noGrp="1"/>
          </p:cNvSpPr>
          <p:nvPr>
            <p:ph type="sldNum" sz="quarter" idx="12"/>
          </p:nvPr>
        </p:nvSpPr>
        <p:spPr/>
        <p:txBody>
          <a:bodyPr/>
          <a:lstStyle/>
          <a:p>
            <a:fld id="{B47683A5-B91E-4CA8-B5BA-B07EE8BE34AD}" type="slidenum">
              <a:rPr lang="en-US" altLang="en-US" smtClean="0"/>
              <a:pPr/>
              <a:t>90</a:t>
            </a:fld>
            <a:endParaRPr lang="en-US" altLang="en-US"/>
          </a:p>
        </p:txBody>
      </p:sp>
      <p:sp>
        <p:nvSpPr>
          <p:cNvPr id="21" name="Text Box 4">
            <a:extLst>
              <a:ext uri="{FF2B5EF4-FFF2-40B4-BE49-F238E27FC236}">
                <a16:creationId xmlns:a16="http://schemas.microsoft.com/office/drawing/2014/main" id="{805C74FD-EC91-461D-94EA-2368CE6C5B77}"/>
              </a:ext>
            </a:extLst>
          </p:cNvPr>
          <p:cNvSpPr txBox="1">
            <a:spLocks noChangeArrowheads="1"/>
          </p:cNvSpPr>
          <p:nvPr/>
        </p:nvSpPr>
        <p:spPr bwMode="auto">
          <a:xfrm>
            <a:off x="6330134" y="2125663"/>
            <a:ext cx="274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CC0000"/>
                </a:solidFill>
              </a:rPr>
              <a:t>Blood supply:</a:t>
            </a:r>
          </a:p>
          <a:p>
            <a:pPr algn="ctr"/>
            <a:r>
              <a:rPr lang="en-US" sz="2000" b="1" i="1" dirty="0">
                <a:solidFill>
                  <a:srgbClr val="CC0000"/>
                </a:solidFill>
              </a:rPr>
              <a:t>Central retinal artery</a:t>
            </a:r>
          </a:p>
        </p:txBody>
      </p:sp>
      <p:sp>
        <p:nvSpPr>
          <p:cNvPr id="23" name="Line 4">
            <a:extLst>
              <a:ext uri="{FF2B5EF4-FFF2-40B4-BE49-F238E27FC236}">
                <a16:creationId xmlns:a16="http://schemas.microsoft.com/office/drawing/2014/main" id="{3307789E-2A90-41C8-B959-A57C5A4BC6E8}"/>
              </a:ext>
            </a:extLst>
          </p:cNvPr>
          <p:cNvSpPr>
            <a:spLocks noChangeShapeType="1"/>
          </p:cNvSpPr>
          <p:nvPr/>
        </p:nvSpPr>
        <p:spPr bwMode="auto">
          <a:xfrm>
            <a:off x="3810000" y="3200398"/>
            <a:ext cx="4953000" cy="2"/>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7892167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2" name="TextBox 1">
            <a:extLst>
              <a:ext uri="{FF2B5EF4-FFF2-40B4-BE49-F238E27FC236}">
                <a16:creationId xmlns:a16="http://schemas.microsoft.com/office/drawing/2014/main" id="{96EFBCE8-0878-4E1C-9B74-895F15D4ED55}"/>
              </a:ext>
            </a:extLst>
          </p:cNvPr>
          <p:cNvSpPr txBox="1"/>
          <p:nvPr/>
        </p:nvSpPr>
        <p:spPr>
          <a:xfrm>
            <a:off x="6028571" y="2601927"/>
            <a:ext cx="3039229" cy="646331"/>
          </a:xfrm>
          <a:prstGeom prst="rect">
            <a:avLst/>
          </a:prstGeom>
          <a:noFill/>
        </p:spPr>
        <p:txBody>
          <a:bodyPr wrap="square" rtlCol="0">
            <a:spAutoFit/>
          </a:bodyPr>
          <a:lstStyle/>
          <a:p>
            <a:r>
              <a:rPr lang="en-US" dirty="0"/>
              <a:t>Here is a photomicrograph of the normal human retina</a:t>
            </a:r>
          </a:p>
        </p:txBody>
      </p:sp>
      <p:sp>
        <p:nvSpPr>
          <p:cNvPr id="15" name="TextBox 14">
            <a:extLst>
              <a:ext uri="{FF2B5EF4-FFF2-40B4-BE49-F238E27FC236}">
                <a16:creationId xmlns:a16="http://schemas.microsoft.com/office/drawing/2014/main" id="{FFEADDB7-7715-4D19-8777-36A40BF96FD1}"/>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7" name="TextBox 6">
            <a:extLst>
              <a:ext uri="{FF2B5EF4-FFF2-40B4-BE49-F238E27FC236}">
                <a16:creationId xmlns:a16="http://schemas.microsoft.com/office/drawing/2014/main" id="{C746D821-F63C-4A46-AFD7-7F18E313D8EB}"/>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20470290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11" name="Line 4">
            <a:extLst>
              <a:ext uri="{FF2B5EF4-FFF2-40B4-BE49-F238E27FC236}">
                <a16:creationId xmlns:a16="http://schemas.microsoft.com/office/drawing/2014/main" id="{27AD19E8-664D-455E-87BB-443C918AEDD2}"/>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96EFBCE8-0878-4E1C-9B74-895F15D4ED55}"/>
              </a:ext>
            </a:extLst>
          </p:cNvPr>
          <p:cNvSpPr txBox="1"/>
          <p:nvPr/>
        </p:nvSpPr>
        <p:spPr>
          <a:xfrm>
            <a:off x="6028571" y="2601927"/>
            <a:ext cx="3039229" cy="646331"/>
          </a:xfrm>
          <a:prstGeom prst="rect">
            <a:avLst/>
          </a:prstGeom>
          <a:noFill/>
        </p:spPr>
        <p:txBody>
          <a:bodyPr wrap="square" rtlCol="0">
            <a:spAutoFit/>
          </a:bodyPr>
          <a:lstStyle/>
          <a:p>
            <a:r>
              <a:rPr lang="en-US" dirty="0"/>
              <a:t>Here is a photomicrograph of the normal human retina</a:t>
            </a:r>
          </a:p>
        </p:txBody>
      </p:sp>
      <p:sp>
        <p:nvSpPr>
          <p:cNvPr id="13" name="TextBox 12">
            <a:extLst>
              <a:ext uri="{FF2B5EF4-FFF2-40B4-BE49-F238E27FC236}">
                <a16:creationId xmlns:a16="http://schemas.microsoft.com/office/drawing/2014/main" id="{886DF3F9-1574-4E9C-B491-BF462CEBF90F}"/>
              </a:ext>
            </a:extLst>
          </p:cNvPr>
          <p:cNvSpPr txBox="1"/>
          <p:nvPr/>
        </p:nvSpPr>
        <p:spPr>
          <a:xfrm>
            <a:off x="6008693" y="3258197"/>
            <a:ext cx="3039229" cy="1200329"/>
          </a:xfrm>
          <a:prstGeom prst="rect">
            <a:avLst/>
          </a:prstGeom>
          <a:noFill/>
        </p:spPr>
        <p:txBody>
          <a:bodyPr wrap="square" rtlCol="0">
            <a:spAutoFit/>
          </a:bodyPr>
          <a:lstStyle/>
          <a:p>
            <a:r>
              <a:rPr lang="en-US" dirty="0">
                <a:solidFill>
                  <a:srgbClr val="0000FF"/>
                </a:solidFill>
              </a:rPr>
              <a:t>Here, approximately, is the demarcation between the layers perfused by the CRA vs the choriocapillaris</a:t>
            </a:r>
          </a:p>
        </p:txBody>
      </p:sp>
      <p:sp>
        <p:nvSpPr>
          <p:cNvPr id="8" name="TextBox 7">
            <a:extLst>
              <a:ext uri="{FF2B5EF4-FFF2-40B4-BE49-F238E27FC236}">
                <a16:creationId xmlns:a16="http://schemas.microsoft.com/office/drawing/2014/main" id="{4E4D08EC-1EC1-4189-989E-381D28D6EB4D}"/>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9" name="TextBox 8">
            <a:extLst>
              <a:ext uri="{FF2B5EF4-FFF2-40B4-BE49-F238E27FC236}">
                <a16:creationId xmlns:a16="http://schemas.microsoft.com/office/drawing/2014/main" id="{2215AF00-36EB-42FB-991E-940A5FD290DA}"/>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3613501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11" name="Line 4">
            <a:extLst>
              <a:ext uri="{FF2B5EF4-FFF2-40B4-BE49-F238E27FC236}">
                <a16:creationId xmlns:a16="http://schemas.microsoft.com/office/drawing/2014/main" id="{27AD19E8-664D-455E-87BB-443C918AEDD2}"/>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96EFBCE8-0878-4E1C-9B74-895F15D4ED55}"/>
              </a:ext>
            </a:extLst>
          </p:cNvPr>
          <p:cNvSpPr txBox="1"/>
          <p:nvPr/>
        </p:nvSpPr>
        <p:spPr>
          <a:xfrm>
            <a:off x="6028571" y="2601927"/>
            <a:ext cx="3039229" cy="646331"/>
          </a:xfrm>
          <a:prstGeom prst="rect">
            <a:avLst/>
          </a:prstGeom>
          <a:noFill/>
        </p:spPr>
        <p:txBody>
          <a:bodyPr wrap="square" rtlCol="0">
            <a:spAutoFit/>
          </a:bodyPr>
          <a:lstStyle/>
          <a:p>
            <a:r>
              <a:rPr lang="en-US" dirty="0">
                <a:solidFill>
                  <a:schemeClr val="bg1">
                    <a:lumMod val="75000"/>
                  </a:schemeClr>
                </a:solidFill>
              </a:rPr>
              <a:t>Here is a photomicrograph of the normal human retina</a:t>
            </a:r>
          </a:p>
        </p:txBody>
      </p:sp>
      <p:sp>
        <p:nvSpPr>
          <p:cNvPr id="13" name="TextBox 12">
            <a:extLst>
              <a:ext uri="{FF2B5EF4-FFF2-40B4-BE49-F238E27FC236}">
                <a16:creationId xmlns:a16="http://schemas.microsoft.com/office/drawing/2014/main" id="{886DF3F9-1574-4E9C-B491-BF462CEBF90F}"/>
              </a:ext>
            </a:extLst>
          </p:cNvPr>
          <p:cNvSpPr txBox="1"/>
          <p:nvPr/>
        </p:nvSpPr>
        <p:spPr>
          <a:xfrm>
            <a:off x="6008693" y="3258197"/>
            <a:ext cx="3039229" cy="1200329"/>
          </a:xfrm>
          <a:prstGeom prst="rect">
            <a:avLst/>
          </a:prstGeom>
          <a:noFill/>
        </p:spPr>
        <p:txBody>
          <a:bodyPr wrap="square" rtlCol="0">
            <a:spAutoFit/>
          </a:bodyPr>
          <a:lstStyle/>
          <a:p>
            <a:r>
              <a:rPr lang="en-US" dirty="0">
                <a:solidFill>
                  <a:schemeClr val="bg1">
                    <a:lumMod val="75000"/>
                  </a:schemeClr>
                </a:solidFill>
              </a:rPr>
              <a:t>Here, approximately, is the demarcation between the layers perfused by the CRA vs the choriocapillaris</a:t>
            </a:r>
          </a:p>
        </p:txBody>
      </p:sp>
      <p:pic>
        <p:nvPicPr>
          <p:cNvPr id="8" name="Picture 7">
            <a:extLst>
              <a:ext uri="{FF2B5EF4-FFF2-40B4-BE49-F238E27FC236}">
                <a16:creationId xmlns:a16="http://schemas.microsoft.com/office/drawing/2014/main" id="{DEDCA278-DD35-4A6F-9FAC-7E88DC7D7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974" y="1753304"/>
            <a:ext cx="3814982" cy="3712878"/>
          </a:xfrm>
          <a:prstGeom prst="rect">
            <a:avLst/>
          </a:prstGeom>
        </p:spPr>
      </p:pic>
      <p:sp>
        <p:nvSpPr>
          <p:cNvPr id="3" name="TextBox 2">
            <a:extLst>
              <a:ext uri="{FF2B5EF4-FFF2-40B4-BE49-F238E27FC236}">
                <a16:creationId xmlns:a16="http://schemas.microsoft.com/office/drawing/2014/main" id="{71FB588A-F094-4E44-B889-7B3530E7D0DE}"/>
              </a:ext>
            </a:extLst>
          </p:cNvPr>
          <p:cNvSpPr txBox="1"/>
          <p:nvPr/>
        </p:nvSpPr>
        <p:spPr>
          <a:xfrm>
            <a:off x="4359640" y="5508248"/>
            <a:ext cx="4555760" cy="1077218"/>
          </a:xfrm>
          <a:prstGeom prst="rect">
            <a:avLst/>
          </a:prstGeom>
          <a:solidFill>
            <a:srgbClr val="0070C0"/>
          </a:solidFill>
        </p:spPr>
        <p:txBody>
          <a:bodyPr wrap="square" rtlCol="0">
            <a:spAutoFit/>
          </a:bodyPr>
          <a:lstStyle/>
          <a:p>
            <a:r>
              <a:rPr lang="en-US" sz="1600" dirty="0">
                <a:solidFill>
                  <a:schemeClr val="bg1"/>
                </a:solidFill>
              </a:rPr>
              <a:t>Standard (</a:t>
            </a:r>
            <a:r>
              <a:rPr lang="en-US" sz="1600" dirty="0" err="1">
                <a:solidFill>
                  <a:schemeClr val="bg1"/>
                </a:solidFill>
              </a:rPr>
              <a:t>ie</a:t>
            </a:r>
            <a:r>
              <a:rPr lang="en-US" sz="1600" dirty="0">
                <a:solidFill>
                  <a:schemeClr val="bg1"/>
                </a:solidFill>
              </a:rPr>
              <a:t>, dye-based) FA allows visualization of the retinal and choroidal vasculatures, but the layers are all superimposed upon one another, making it impossible to distinguish among them</a:t>
            </a:r>
          </a:p>
        </p:txBody>
      </p:sp>
      <p:sp>
        <p:nvSpPr>
          <p:cNvPr id="10" name="TextBox 9">
            <a:extLst>
              <a:ext uri="{FF2B5EF4-FFF2-40B4-BE49-F238E27FC236}">
                <a16:creationId xmlns:a16="http://schemas.microsoft.com/office/drawing/2014/main" id="{51492C59-ADAF-4570-BAF4-D2C2E025A4B2}"/>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12" name="TextBox 11">
            <a:extLst>
              <a:ext uri="{FF2B5EF4-FFF2-40B4-BE49-F238E27FC236}">
                <a16:creationId xmlns:a16="http://schemas.microsoft.com/office/drawing/2014/main" id="{2935998A-195F-4906-BE7C-C6F8A4FCA98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0064999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11" name="Line 4">
            <a:extLst>
              <a:ext uri="{FF2B5EF4-FFF2-40B4-BE49-F238E27FC236}">
                <a16:creationId xmlns:a16="http://schemas.microsoft.com/office/drawing/2014/main" id="{27AD19E8-664D-455E-87BB-443C918AEDD2}"/>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96EFBCE8-0878-4E1C-9B74-895F15D4ED55}"/>
              </a:ext>
            </a:extLst>
          </p:cNvPr>
          <p:cNvSpPr txBox="1"/>
          <p:nvPr/>
        </p:nvSpPr>
        <p:spPr>
          <a:xfrm>
            <a:off x="6028571" y="3163669"/>
            <a:ext cx="3039229" cy="646331"/>
          </a:xfrm>
          <a:prstGeom prst="rect">
            <a:avLst/>
          </a:prstGeom>
          <a:noFill/>
        </p:spPr>
        <p:txBody>
          <a:bodyPr wrap="square" rtlCol="0">
            <a:spAutoFit/>
          </a:bodyPr>
          <a:lstStyle/>
          <a:p>
            <a:r>
              <a:rPr lang="en-US" dirty="0">
                <a:solidFill>
                  <a:schemeClr val="bg1">
                    <a:lumMod val="75000"/>
                  </a:schemeClr>
                </a:solidFill>
              </a:rPr>
              <a:t>Here is a photomicrograph of the normal human retina</a:t>
            </a:r>
          </a:p>
        </p:txBody>
      </p:sp>
      <p:sp>
        <p:nvSpPr>
          <p:cNvPr id="13" name="TextBox 12">
            <a:extLst>
              <a:ext uri="{FF2B5EF4-FFF2-40B4-BE49-F238E27FC236}">
                <a16:creationId xmlns:a16="http://schemas.microsoft.com/office/drawing/2014/main" id="{886DF3F9-1574-4E9C-B491-BF462CEBF90F}"/>
              </a:ext>
            </a:extLst>
          </p:cNvPr>
          <p:cNvSpPr txBox="1"/>
          <p:nvPr/>
        </p:nvSpPr>
        <p:spPr>
          <a:xfrm>
            <a:off x="6008693" y="3258197"/>
            <a:ext cx="3039229" cy="1200329"/>
          </a:xfrm>
          <a:prstGeom prst="rect">
            <a:avLst/>
          </a:prstGeom>
          <a:noFill/>
        </p:spPr>
        <p:txBody>
          <a:bodyPr wrap="square" rtlCol="0">
            <a:spAutoFit/>
          </a:bodyPr>
          <a:lstStyle/>
          <a:p>
            <a:r>
              <a:rPr lang="en-US" dirty="0">
                <a:solidFill>
                  <a:schemeClr val="bg1">
                    <a:lumMod val="75000"/>
                  </a:schemeClr>
                </a:solidFill>
              </a:rPr>
              <a:t>Here, approximately, is the demarcation between the layers perfused by the CRA vs the choriocapillaris</a:t>
            </a:r>
          </a:p>
        </p:txBody>
      </p:sp>
      <p:sp>
        <p:nvSpPr>
          <p:cNvPr id="9" name="TextBox 8">
            <a:extLst>
              <a:ext uri="{FF2B5EF4-FFF2-40B4-BE49-F238E27FC236}">
                <a16:creationId xmlns:a16="http://schemas.microsoft.com/office/drawing/2014/main" id="{B15922A7-B612-44BE-8759-49589A5D3D3A}"/>
              </a:ext>
            </a:extLst>
          </p:cNvPr>
          <p:cNvSpPr txBox="1"/>
          <p:nvPr/>
        </p:nvSpPr>
        <p:spPr>
          <a:xfrm>
            <a:off x="5486400" y="1504193"/>
            <a:ext cx="3597965" cy="1754326"/>
          </a:xfrm>
          <a:prstGeom prst="rect">
            <a:avLst/>
          </a:prstGeom>
          <a:solidFill>
            <a:schemeClr val="tx1"/>
          </a:solidFill>
        </p:spPr>
        <p:txBody>
          <a:bodyPr wrap="square" rtlCol="0">
            <a:spAutoFit/>
          </a:bodyPr>
          <a:lstStyle/>
          <a:p>
            <a:r>
              <a:rPr lang="en-US" dirty="0">
                <a:solidFill>
                  <a:schemeClr val="bg1"/>
                </a:solidFill>
              </a:rPr>
              <a:t>Instead, let’s use </a:t>
            </a:r>
            <a:r>
              <a:rPr lang="en-US" i="1" dirty="0" err="1">
                <a:solidFill>
                  <a:schemeClr val="bg1"/>
                </a:solidFill>
              </a:rPr>
              <a:t>en</a:t>
            </a:r>
            <a:r>
              <a:rPr lang="en-US" i="1" dirty="0">
                <a:solidFill>
                  <a:schemeClr val="bg1"/>
                </a:solidFill>
              </a:rPr>
              <a:t> face </a:t>
            </a:r>
            <a:r>
              <a:rPr lang="en-US" dirty="0">
                <a:solidFill>
                  <a:schemeClr val="bg1"/>
                </a:solidFill>
              </a:rPr>
              <a:t>OCTA to look at the ultrastructure of foveal circulation. </a:t>
            </a:r>
            <a:r>
              <a:rPr lang="en-US" dirty="0"/>
              <a:t>For illustration purposes, we’re </a:t>
            </a:r>
            <a:r>
              <a:rPr lang="en-US" dirty="0" err="1"/>
              <a:t>gonna</a:t>
            </a:r>
            <a:r>
              <a:rPr lang="en-US" dirty="0"/>
              <a:t> pretend this is a photomicrograph of the fovea (it’s not)</a:t>
            </a:r>
          </a:p>
        </p:txBody>
      </p:sp>
      <p:sp>
        <p:nvSpPr>
          <p:cNvPr id="12" name="TextBox 11">
            <a:extLst>
              <a:ext uri="{FF2B5EF4-FFF2-40B4-BE49-F238E27FC236}">
                <a16:creationId xmlns:a16="http://schemas.microsoft.com/office/drawing/2014/main" id="{FA9396CB-C08C-404A-B535-EF4C7E620FF3}"/>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15" name="TextBox 14">
            <a:extLst>
              <a:ext uri="{FF2B5EF4-FFF2-40B4-BE49-F238E27FC236}">
                <a16:creationId xmlns:a16="http://schemas.microsoft.com/office/drawing/2014/main" id="{0C6109F7-0E76-4CBD-9586-D01CB9DB0529}"/>
              </a:ext>
            </a:extLst>
          </p:cNvPr>
          <p:cNvSpPr txBox="1"/>
          <p:nvPr/>
        </p:nvSpPr>
        <p:spPr>
          <a:xfrm>
            <a:off x="5100278" y="6164759"/>
            <a:ext cx="3922869" cy="523220"/>
          </a:xfrm>
          <a:prstGeom prst="rect">
            <a:avLst/>
          </a:prstGeom>
          <a:solidFill>
            <a:schemeClr val="bg1"/>
          </a:solidFill>
        </p:spPr>
        <p:txBody>
          <a:bodyPr wrap="none" rtlCol="0">
            <a:spAutoFit/>
          </a:bodyPr>
          <a:lstStyle/>
          <a:p>
            <a:pPr algn="ctr"/>
            <a:r>
              <a:rPr lang="en-US" sz="1400" dirty="0"/>
              <a:t>Optical coherence tomography (OCT)</a:t>
            </a:r>
          </a:p>
          <a:p>
            <a:pPr algn="ctr"/>
            <a:r>
              <a:rPr lang="en-US" sz="1400" dirty="0"/>
              <a:t>through the fovea (cross-sectional, not </a:t>
            </a:r>
            <a:r>
              <a:rPr lang="en-US" sz="1400" i="1" dirty="0" err="1"/>
              <a:t>en</a:t>
            </a:r>
            <a:r>
              <a:rPr lang="en-US" sz="1400" i="1" dirty="0"/>
              <a:t> face</a:t>
            </a:r>
            <a:r>
              <a:rPr lang="en-US" sz="1400" dirty="0"/>
              <a:t>)</a:t>
            </a:r>
          </a:p>
        </p:txBody>
      </p:sp>
      <p:pic>
        <p:nvPicPr>
          <p:cNvPr id="16" name="Picture 15">
            <a:extLst>
              <a:ext uri="{FF2B5EF4-FFF2-40B4-BE49-F238E27FC236}">
                <a16:creationId xmlns:a16="http://schemas.microsoft.com/office/drawing/2014/main" id="{FAE9BBDB-768F-44EE-9046-8AB06D729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434" y="5021759"/>
            <a:ext cx="3928542" cy="1171960"/>
          </a:xfrm>
          <a:prstGeom prst="rect">
            <a:avLst/>
          </a:prstGeom>
        </p:spPr>
      </p:pic>
      <p:sp>
        <p:nvSpPr>
          <p:cNvPr id="3" name="Star: 5 Points 2">
            <a:extLst>
              <a:ext uri="{FF2B5EF4-FFF2-40B4-BE49-F238E27FC236}">
                <a16:creationId xmlns:a16="http://schemas.microsoft.com/office/drawing/2014/main" id="{0DAFCDAC-C017-4782-95BA-7D1443039F2D}"/>
              </a:ext>
            </a:extLst>
          </p:cNvPr>
          <p:cNvSpPr/>
          <p:nvPr/>
        </p:nvSpPr>
        <p:spPr>
          <a:xfrm>
            <a:off x="5988696" y="1005693"/>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CE5B85F2-914F-409B-ADE6-2F6FB90A3B05}"/>
              </a:ext>
            </a:extLst>
          </p:cNvPr>
          <p:cNvSpPr/>
          <p:nvPr/>
        </p:nvSpPr>
        <p:spPr>
          <a:xfrm>
            <a:off x="6676982" y="1008097"/>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2B376710-EA05-4DA7-B037-44BCA7BA5273}"/>
              </a:ext>
            </a:extLst>
          </p:cNvPr>
          <p:cNvSpPr/>
          <p:nvPr/>
        </p:nvSpPr>
        <p:spPr>
          <a:xfrm>
            <a:off x="7374605" y="1011222"/>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D5E17E7A-9AB8-4228-B30F-29BFBC51D1D1}"/>
              </a:ext>
            </a:extLst>
          </p:cNvPr>
          <p:cNvSpPr/>
          <p:nvPr/>
        </p:nvSpPr>
        <p:spPr>
          <a:xfrm>
            <a:off x="8062891" y="1013626"/>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3A884A7-0185-48F0-91F0-F95BBA431DFF}"/>
              </a:ext>
            </a:extLst>
          </p:cNvPr>
          <p:cNvSpPr/>
          <p:nvPr/>
        </p:nvSpPr>
        <p:spPr>
          <a:xfrm>
            <a:off x="5988696" y="3304942"/>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9A513FD-2317-4DC6-9101-E110DFE91EA9}"/>
              </a:ext>
            </a:extLst>
          </p:cNvPr>
          <p:cNvSpPr/>
          <p:nvPr/>
        </p:nvSpPr>
        <p:spPr>
          <a:xfrm>
            <a:off x="6676982" y="3307346"/>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E38483BB-CD8D-4E56-A6EE-11F968B61B42}"/>
              </a:ext>
            </a:extLst>
          </p:cNvPr>
          <p:cNvSpPr/>
          <p:nvPr/>
        </p:nvSpPr>
        <p:spPr>
          <a:xfrm>
            <a:off x="7374605" y="3310471"/>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632CF977-48AD-4162-A378-4C470FEE7B69}"/>
              </a:ext>
            </a:extLst>
          </p:cNvPr>
          <p:cNvSpPr/>
          <p:nvPr/>
        </p:nvSpPr>
        <p:spPr>
          <a:xfrm>
            <a:off x="8062891" y="3312875"/>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0AE891-08BE-49F1-9610-CC4933A1AD1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225042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11" name="Line 4">
            <a:extLst>
              <a:ext uri="{FF2B5EF4-FFF2-40B4-BE49-F238E27FC236}">
                <a16:creationId xmlns:a16="http://schemas.microsoft.com/office/drawing/2014/main" id="{27AD19E8-664D-455E-87BB-443C918AEDD2}"/>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96EFBCE8-0878-4E1C-9B74-895F15D4ED55}"/>
              </a:ext>
            </a:extLst>
          </p:cNvPr>
          <p:cNvSpPr txBox="1"/>
          <p:nvPr/>
        </p:nvSpPr>
        <p:spPr>
          <a:xfrm>
            <a:off x="6028571" y="3163669"/>
            <a:ext cx="3039229" cy="646331"/>
          </a:xfrm>
          <a:prstGeom prst="rect">
            <a:avLst/>
          </a:prstGeom>
          <a:noFill/>
        </p:spPr>
        <p:txBody>
          <a:bodyPr wrap="square" rtlCol="0">
            <a:spAutoFit/>
          </a:bodyPr>
          <a:lstStyle/>
          <a:p>
            <a:r>
              <a:rPr lang="en-US" dirty="0">
                <a:solidFill>
                  <a:schemeClr val="bg1">
                    <a:lumMod val="75000"/>
                  </a:schemeClr>
                </a:solidFill>
              </a:rPr>
              <a:t>Here is a photomicrograph of the normal human retina</a:t>
            </a:r>
          </a:p>
        </p:txBody>
      </p:sp>
      <p:sp>
        <p:nvSpPr>
          <p:cNvPr id="13" name="TextBox 12">
            <a:extLst>
              <a:ext uri="{FF2B5EF4-FFF2-40B4-BE49-F238E27FC236}">
                <a16:creationId xmlns:a16="http://schemas.microsoft.com/office/drawing/2014/main" id="{886DF3F9-1574-4E9C-B491-BF462CEBF90F}"/>
              </a:ext>
            </a:extLst>
          </p:cNvPr>
          <p:cNvSpPr txBox="1"/>
          <p:nvPr/>
        </p:nvSpPr>
        <p:spPr>
          <a:xfrm>
            <a:off x="6008693" y="3258197"/>
            <a:ext cx="3039229" cy="1200329"/>
          </a:xfrm>
          <a:prstGeom prst="rect">
            <a:avLst/>
          </a:prstGeom>
          <a:noFill/>
        </p:spPr>
        <p:txBody>
          <a:bodyPr wrap="square" rtlCol="0">
            <a:spAutoFit/>
          </a:bodyPr>
          <a:lstStyle/>
          <a:p>
            <a:r>
              <a:rPr lang="en-US" dirty="0">
                <a:solidFill>
                  <a:schemeClr val="bg1">
                    <a:lumMod val="75000"/>
                  </a:schemeClr>
                </a:solidFill>
              </a:rPr>
              <a:t>Here, approximately, is the demarcation between the layers perfused by the CRA vs the choriocapillaris</a:t>
            </a:r>
          </a:p>
        </p:txBody>
      </p:sp>
      <p:sp>
        <p:nvSpPr>
          <p:cNvPr id="9" name="TextBox 8">
            <a:extLst>
              <a:ext uri="{FF2B5EF4-FFF2-40B4-BE49-F238E27FC236}">
                <a16:creationId xmlns:a16="http://schemas.microsoft.com/office/drawing/2014/main" id="{B15922A7-B612-44BE-8759-49589A5D3D3A}"/>
              </a:ext>
            </a:extLst>
          </p:cNvPr>
          <p:cNvSpPr txBox="1"/>
          <p:nvPr/>
        </p:nvSpPr>
        <p:spPr>
          <a:xfrm>
            <a:off x="5486400" y="1504193"/>
            <a:ext cx="3597965" cy="1754326"/>
          </a:xfrm>
          <a:prstGeom prst="rect">
            <a:avLst/>
          </a:prstGeom>
          <a:solidFill>
            <a:schemeClr val="tx1"/>
          </a:solidFill>
        </p:spPr>
        <p:txBody>
          <a:bodyPr wrap="square" rtlCol="0">
            <a:spAutoFit/>
          </a:bodyPr>
          <a:lstStyle/>
          <a:p>
            <a:r>
              <a:rPr lang="en-US" dirty="0">
                <a:solidFill>
                  <a:schemeClr val="tx1">
                    <a:lumMod val="50000"/>
                    <a:lumOff val="50000"/>
                  </a:schemeClr>
                </a:solidFill>
              </a:rPr>
              <a:t>Instead, let’s use </a:t>
            </a:r>
            <a:r>
              <a:rPr lang="en-US" i="1" dirty="0" err="1">
                <a:solidFill>
                  <a:schemeClr val="tx1">
                    <a:lumMod val="50000"/>
                    <a:lumOff val="50000"/>
                  </a:schemeClr>
                </a:solidFill>
              </a:rPr>
              <a:t>en</a:t>
            </a:r>
            <a:r>
              <a:rPr lang="en-US" i="1" dirty="0">
                <a:solidFill>
                  <a:schemeClr val="tx1">
                    <a:lumMod val="50000"/>
                    <a:lumOff val="50000"/>
                  </a:schemeClr>
                </a:solidFill>
              </a:rPr>
              <a:t> face </a:t>
            </a:r>
            <a:r>
              <a:rPr lang="en-US" b="1" dirty="0">
                <a:solidFill>
                  <a:schemeClr val="bg1"/>
                </a:solidFill>
              </a:rPr>
              <a:t>OCTA</a:t>
            </a:r>
            <a:r>
              <a:rPr lang="en-US" dirty="0">
                <a:solidFill>
                  <a:schemeClr val="bg1"/>
                </a:solidFill>
              </a:rPr>
              <a:t> </a:t>
            </a:r>
            <a:r>
              <a:rPr lang="en-US" dirty="0">
                <a:solidFill>
                  <a:schemeClr val="tx1">
                    <a:lumMod val="50000"/>
                    <a:lumOff val="50000"/>
                  </a:schemeClr>
                </a:solidFill>
              </a:rPr>
              <a:t>to look at the ultrastructure of foveal circulation. </a:t>
            </a:r>
            <a:r>
              <a:rPr lang="en-US" dirty="0"/>
              <a:t>For illustration purposes, we’re </a:t>
            </a:r>
            <a:r>
              <a:rPr lang="en-US" dirty="0" err="1"/>
              <a:t>gonna</a:t>
            </a:r>
            <a:r>
              <a:rPr lang="en-US" dirty="0"/>
              <a:t> pretend this is a photomicrograph of the fovea (it’s not)</a:t>
            </a:r>
          </a:p>
        </p:txBody>
      </p:sp>
      <p:sp>
        <p:nvSpPr>
          <p:cNvPr id="12" name="TextBox 11">
            <a:extLst>
              <a:ext uri="{FF2B5EF4-FFF2-40B4-BE49-F238E27FC236}">
                <a16:creationId xmlns:a16="http://schemas.microsoft.com/office/drawing/2014/main" id="{FA9396CB-C08C-404A-B535-EF4C7E620FF3}"/>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15" name="TextBox 14">
            <a:extLst>
              <a:ext uri="{FF2B5EF4-FFF2-40B4-BE49-F238E27FC236}">
                <a16:creationId xmlns:a16="http://schemas.microsoft.com/office/drawing/2014/main" id="{0C6109F7-0E76-4CBD-9586-D01CB9DB0529}"/>
              </a:ext>
            </a:extLst>
          </p:cNvPr>
          <p:cNvSpPr txBox="1"/>
          <p:nvPr/>
        </p:nvSpPr>
        <p:spPr>
          <a:xfrm>
            <a:off x="5100278" y="6164759"/>
            <a:ext cx="3922869" cy="523220"/>
          </a:xfrm>
          <a:prstGeom prst="rect">
            <a:avLst/>
          </a:prstGeom>
          <a:solidFill>
            <a:schemeClr val="bg1"/>
          </a:solidFill>
        </p:spPr>
        <p:txBody>
          <a:bodyPr wrap="none" rtlCol="0">
            <a:spAutoFit/>
          </a:bodyPr>
          <a:lstStyle/>
          <a:p>
            <a:pPr algn="ctr"/>
            <a:r>
              <a:rPr lang="en-US" sz="1400" dirty="0"/>
              <a:t>Optical coherence tomography (OCT)</a:t>
            </a:r>
          </a:p>
          <a:p>
            <a:pPr algn="ctr"/>
            <a:r>
              <a:rPr lang="en-US" sz="1400" dirty="0"/>
              <a:t>through the fovea (cross-sectional, not </a:t>
            </a:r>
            <a:r>
              <a:rPr lang="en-US" sz="1400" i="1" dirty="0" err="1"/>
              <a:t>en</a:t>
            </a:r>
            <a:r>
              <a:rPr lang="en-US" sz="1400" i="1" dirty="0"/>
              <a:t> face</a:t>
            </a:r>
            <a:r>
              <a:rPr lang="en-US" sz="1400" dirty="0"/>
              <a:t>)</a:t>
            </a:r>
          </a:p>
        </p:txBody>
      </p:sp>
      <p:pic>
        <p:nvPicPr>
          <p:cNvPr id="16" name="Picture 15">
            <a:extLst>
              <a:ext uri="{FF2B5EF4-FFF2-40B4-BE49-F238E27FC236}">
                <a16:creationId xmlns:a16="http://schemas.microsoft.com/office/drawing/2014/main" id="{FAE9BBDB-768F-44EE-9046-8AB06D729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434" y="5021759"/>
            <a:ext cx="3928542" cy="1171960"/>
          </a:xfrm>
          <a:prstGeom prst="rect">
            <a:avLst/>
          </a:prstGeom>
        </p:spPr>
      </p:pic>
      <p:sp>
        <p:nvSpPr>
          <p:cNvPr id="3" name="Star: 5 Points 2">
            <a:extLst>
              <a:ext uri="{FF2B5EF4-FFF2-40B4-BE49-F238E27FC236}">
                <a16:creationId xmlns:a16="http://schemas.microsoft.com/office/drawing/2014/main" id="{0DAFCDAC-C017-4782-95BA-7D1443039F2D}"/>
              </a:ext>
            </a:extLst>
          </p:cNvPr>
          <p:cNvSpPr/>
          <p:nvPr/>
        </p:nvSpPr>
        <p:spPr>
          <a:xfrm>
            <a:off x="5988696" y="1005693"/>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CE5B85F2-914F-409B-ADE6-2F6FB90A3B05}"/>
              </a:ext>
            </a:extLst>
          </p:cNvPr>
          <p:cNvSpPr/>
          <p:nvPr/>
        </p:nvSpPr>
        <p:spPr>
          <a:xfrm>
            <a:off x="6676982" y="1008097"/>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2B376710-EA05-4DA7-B037-44BCA7BA5273}"/>
              </a:ext>
            </a:extLst>
          </p:cNvPr>
          <p:cNvSpPr/>
          <p:nvPr/>
        </p:nvSpPr>
        <p:spPr>
          <a:xfrm>
            <a:off x="7374605" y="1011222"/>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D5E17E7A-9AB8-4228-B30F-29BFBC51D1D1}"/>
              </a:ext>
            </a:extLst>
          </p:cNvPr>
          <p:cNvSpPr/>
          <p:nvPr/>
        </p:nvSpPr>
        <p:spPr>
          <a:xfrm>
            <a:off x="8062891" y="1013626"/>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3A884A7-0185-48F0-91F0-F95BBA431DFF}"/>
              </a:ext>
            </a:extLst>
          </p:cNvPr>
          <p:cNvSpPr/>
          <p:nvPr/>
        </p:nvSpPr>
        <p:spPr>
          <a:xfrm>
            <a:off x="5988696" y="3304942"/>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9A513FD-2317-4DC6-9101-E110DFE91EA9}"/>
              </a:ext>
            </a:extLst>
          </p:cNvPr>
          <p:cNvSpPr/>
          <p:nvPr/>
        </p:nvSpPr>
        <p:spPr>
          <a:xfrm>
            <a:off x="6676982" y="3307346"/>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E38483BB-CD8D-4E56-A6EE-11F968B61B42}"/>
              </a:ext>
            </a:extLst>
          </p:cNvPr>
          <p:cNvSpPr/>
          <p:nvPr/>
        </p:nvSpPr>
        <p:spPr>
          <a:xfrm>
            <a:off x="7374605" y="3310471"/>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632CF977-48AD-4162-A378-4C470FEE7B69}"/>
              </a:ext>
            </a:extLst>
          </p:cNvPr>
          <p:cNvSpPr/>
          <p:nvPr/>
        </p:nvSpPr>
        <p:spPr>
          <a:xfrm>
            <a:off x="8062891" y="3312875"/>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0AE891-08BE-49F1-9610-CC4933A1AD1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EC31C4A1-CE82-4D69-83B1-1F795D0E220A}"/>
              </a:ext>
            </a:extLst>
          </p:cNvPr>
          <p:cNvSpPr txBox="1"/>
          <p:nvPr/>
        </p:nvSpPr>
        <p:spPr>
          <a:xfrm>
            <a:off x="3886200" y="1859340"/>
            <a:ext cx="5029200" cy="1815882"/>
          </a:xfrm>
          <a:prstGeom prst="rect">
            <a:avLst/>
          </a:prstGeom>
          <a:solidFill>
            <a:srgbClr val="92D050"/>
          </a:solidFill>
        </p:spPr>
        <p:txBody>
          <a:bodyPr wrap="square" rtlCol="0">
            <a:spAutoFit/>
          </a:bodyPr>
          <a:lstStyle/>
          <a:p>
            <a:r>
              <a:rPr lang="en-US" sz="1600" dirty="0"/>
              <a:t>The </a:t>
            </a:r>
            <a:r>
              <a:rPr lang="en-US" sz="1600" b="1" dirty="0">
                <a:solidFill>
                  <a:schemeClr val="bg1"/>
                </a:solidFill>
              </a:rPr>
              <a:t>A</a:t>
            </a:r>
            <a:r>
              <a:rPr lang="en-US" sz="1600" dirty="0"/>
              <a:t> in OCT</a:t>
            </a:r>
            <a:r>
              <a:rPr lang="en-US" sz="1600" dirty="0">
                <a:solidFill>
                  <a:schemeClr val="bg1"/>
                </a:solidFill>
              </a:rPr>
              <a:t>A</a:t>
            </a:r>
            <a:r>
              <a:rPr lang="en-US" sz="1600" dirty="0"/>
              <a:t> stand for ‘angiography.’ OCTA makes possible the visualization of the retinal vasculature without the need for intravascular dye as in FA</a:t>
            </a:r>
            <a:r>
              <a:rPr lang="en-US" sz="1600" dirty="0">
                <a:solidFill>
                  <a:srgbClr val="92D050"/>
                </a:solidFill>
              </a:rPr>
              <a:t>. Further, </a:t>
            </a:r>
            <a:r>
              <a:rPr lang="en-US" sz="1600" dirty="0" err="1">
                <a:solidFill>
                  <a:srgbClr val="92D050"/>
                </a:solidFill>
              </a:rPr>
              <a:t>en</a:t>
            </a:r>
            <a:r>
              <a:rPr lang="en-US" sz="1600" dirty="0">
                <a:solidFill>
                  <a:srgbClr val="92D050"/>
                </a:solidFill>
              </a:rPr>
              <a:t> face OCTA not only allows us to see the vasculature, it allows us to ‘slice’ and inspect it layer by layer—something that cannot be done via conventional FA.</a:t>
            </a:r>
          </a:p>
        </p:txBody>
      </p:sp>
      <p:sp>
        <p:nvSpPr>
          <p:cNvPr id="4" name="Oval 3">
            <a:extLst>
              <a:ext uri="{FF2B5EF4-FFF2-40B4-BE49-F238E27FC236}">
                <a16:creationId xmlns:a16="http://schemas.microsoft.com/office/drawing/2014/main" id="{1495D286-F54C-4D8C-8A02-1F8F33A43438}"/>
              </a:ext>
            </a:extLst>
          </p:cNvPr>
          <p:cNvSpPr/>
          <p:nvPr/>
        </p:nvSpPr>
        <p:spPr>
          <a:xfrm>
            <a:off x="8062891" y="1504193"/>
            <a:ext cx="852509" cy="392215"/>
          </a:xfrm>
          <a:prstGeom prst="ellipse">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4252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11" name="Line 4">
            <a:extLst>
              <a:ext uri="{FF2B5EF4-FFF2-40B4-BE49-F238E27FC236}">
                <a16:creationId xmlns:a16="http://schemas.microsoft.com/office/drawing/2014/main" id="{27AD19E8-664D-455E-87BB-443C918AEDD2}"/>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96EFBCE8-0878-4E1C-9B74-895F15D4ED55}"/>
              </a:ext>
            </a:extLst>
          </p:cNvPr>
          <p:cNvSpPr txBox="1"/>
          <p:nvPr/>
        </p:nvSpPr>
        <p:spPr>
          <a:xfrm>
            <a:off x="6028571" y="3163669"/>
            <a:ext cx="3039229" cy="646331"/>
          </a:xfrm>
          <a:prstGeom prst="rect">
            <a:avLst/>
          </a:prstGeom>
          <a:noFill/>
        </p:spPr>
        <p:txBody>
          <a:bodyPr wrap="square" rtlCol="0">
            <a:spAutoFit/>
          </a:bodyPr>
          <a:lstStyle/>
          <a:p>
            <a:r>
              <a:rPr lang="en-US" dirty="0">
                <a:solidFill>
                  <a:schemeClr val="bg1">
                    <a:lumMod val="75000"/>
                  </a:schemeClr>
                </a:solidFill>
              </a:rPr>
              <a:t>Here is a photomicrograph of the normal human retina</a:t>
            </a:r>
          </a:p>
        </p:txBody>
      </p:sp>
      <p:sp>
        <p:nvSpPr>
          <p:cNvPr id="13" name="TextBox 12">
            <a:extLst>
              <a:ext uri="{FF2B5EF4-FFF2-40B4-BE49-F238E27FC236}">
                <a16:creationId xmlns:a16="http://schemas.microsoft.com/office/drawing/2014/main" id="{886DF3F9-1574-4E9C-B491-BF462CEBF90F}"/>
              </a:ext>
            </a:extLst>
          </p:cNvPr>
          <p:cNvSpPr txBox="1"/>
          <p:nvPr/>
        </p:nvSpPr>
        <p:spPr>
          <a:xfrm>
            <a:off x="6008693" y="3258197"/>
            <a:ext cx="3039229" cy="1200329"/>
          </a:xfrm>
          <a:prstGeom prst="rect">
            <a:avLst/>
          </a:prstGeom>
          <a:noFill/>
        </p:spPr>
        <p:txBody>
          <a:bodyPr wrap="square" rtlCol="0">
            <a:spAutoFit/>
          </a:bodyPr>
          <a:lstStyle/>
          <a:p>
            <a:r>
              <a:rPr lang="en-US" dirty="0">
                <a:solidFill>
                  <a:schemeClr val="bg1">
                    <a:lumMod val="75000"/>
                  </a:schemeClr>
                </a:solidFill>
              </a:rPr>
              <a:t>Here, approximately, is the demarcation between the layers perfused by the CRA vs the choriocapillaris</a:t>
            </a:r>
          </a:p>
        </p:txBody>
      </p:sp>
      <p:sp>
        <p:nvSpPr>
          <p:cNvPr id="9" name="TextBox 8">
            <a:extLst>
              <a:ext uri="{FF2B5EF4-FFF2-40B4-BE49-F238E27FC236}">
                <a16:creationId xmlns:a16="http://schemas.microsoft.com/office/drawing/2014/main" id="{B15922A7-B612-44BE-8759-49589A5D3D3A}"/>
              </a:ext>
            </a:extLst>
          </p:cNvPr>
          <p:cNvSpPr txBox="1"/>
          <p:nvPr/>
        </p:nvSpPr>
        <p:spPr>
          <a:xfrm>
            <a:off x="5486400" y="1504193"/>
            <a:ext cx="3597965" cy="1754326"/>
          </a:xfrm>
          <a:prstGeom prst="rect">
            <a:avLst/>
          </a:prstGeom>
          <a:solidFill>
            <a:schemeClr val="tx1"/>
          </a:solidFill>
        </p:spPr>
        <p:txBody>
          <a:bodyPr wrap="square" rtlCol="0">
            <a:spAutoFit/>
          </a:bodyPr>
          <a:lstStyle/>
          <a:p>
            <a:r>
              <a:rPr lang="en-US" dirty="0">
                <a:solidFill>
                  <a:schemeClr val="tx1">
                    <a:lumMod val="50000"/>
                    <a:lumOff val="50000"/>
                  </a:schemeClr>
                </a:solidFill>
              </a:rPr>
              <a:t>Instead, let’s use </a:t>
            </a:r>
            <a:r>
              <a:rPr lang="en-US" i="1" dirty="0" err="1">
                <a:solidFill>
                  <a:schemeClr val="tx1">
                    <a:lumMod val="50000"/>
                    <a:lumOff val="50000"/>
                  </a:schemeClr>
                </a:solidFill>
              </a:rPr>
              <a:t>en</a:t>
            </a:r>
            <a:r>
              <a:rPr lang="en-US" i="1" dirty="0">
                <a:solidFill>
                  <a:schemeClr val="tx1">
                    <a:lumMod val="50000"/>
                    <a:lumOff val="50000"/>
                  </a:schemeClr>
                </a:solidFill>
              </a:rPr>
              <a:t> face </a:t>
            </a:r>
            <a:r>
              <a:rPr lang="en-US" b="1" dirty="0">
                <a:solidFill>
                  <a:schemeClr val="bg1"/>
                </a:solidFill>
              </a:rPr>
              <a:t>OCTA</a:t>
            </a:r>
            <a:r>
              <a:rPr lang="en-US" dirty="0">
                <a:solidFill>
                  <a:schemeClr val="bg1"/>
                </a:solidFill>
              </a:rPr>
              <a:t> </a:t>
            </a:r>
            <a:r>
              <a:rPr lang="en-US" dirty="0">
                <a:solidFill>
                  <a:schemeClr val="tx1">
                    <a:lumMod val="50000"/>
                    <a:lumOff val="50000"/>
                  </a:schemeClr>
                </a:solidFill>
              </a:rPr>
              <a:t>to look at the ultrastructure of foveal circulation. </a:t>
            </a:r>
            <a:r>
              <a:rPr lang="en-US" dirty="0"/>
              <a:t>For illustration purposes, we’re </a:t>
            </a:r>
            <a:r>
              <a:rPr lang="en-US" dirty="0" err="1"/>
              <a:t>gonna</a:t>
            </a:r>
            <a:r>
              <a:rPr lang="en-US" dirty="0"/>
              <a:t> pretend this is a photomicrograph of the fovea (it’s not)</a:t>
            </a:r>
          </a:p>
        </p:txBody>
      </p:sp>
      <p:sp>
        <p:nvSpPr>
          <p:cNvPr id="12" name="TextBox 11">
            <a:extLst>
              <a:ext uri="{FF2B5EF4-FFF2-40B4-BE49-F238E27FC236}">
                <a16:creationId xmlns:a16="http://schemas.microsoft.com/office/drawing/2014/main" id="{FA9396CB-C08C-404A-B535-EF4C7E620FF3}"/>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15" name="TextBox 14">
            <a:extLst>
              <a:ext uri="{FF2B5EF4-FFF2-40B4-BE49-F238E27FC236}">
                <a16:creationId xmlns:a16="http://schemas.microsoft.com/office/drawing/2014/main" id="{0C6109F7-0E76-4CBD-9586-D01CB9DB0529}"/>
              </a:ext>
            </a:extLst>
          </p:cNvPr>
          <p:cNvSpPr txBox="1"/>
          <p:nvPr/>
        </p:nvSpPr>
        <p:spPr>
          <a:xfrm>
            <a:off x="5100278" y="6164759"/>
            <a:ext cx="3922869" cy="523220"/>
          </a:xfrm>
          <a:prstGeom prst="rect">
            <a:avLst/>
          </a:prstGeom>
          <a:solidFill>
            <a:schemeClr val="bg1"/>
          </a:solidFill>
        </p:spPr>
        <p:txBody>
          <a:bodyPr wrap="none" rtlCol="0">
            <a:spAutoFit/>
          </a:bodyPr>
          <a:lstStyle/>
          <a:p>
            <a:pPr algn="ctr"/>
            <a:r>
              <a:rPr lang="en-US" sz="1400" dirty="0"/>
              <a:t>Optical coherence tomography (OCT)</a:t>
            </a:r>
          </a:p>
          <a:p>
            <a:pPr algn="ctr"/>
            <a:r>
              <a:rPr lang="en-US" sz="1400" dirty="0"/>
              <a:t>through the fovea (cross-sectional, not </a:t>
            </a:r>
            <a:r>
              <a:rPr lang="en-US" sz="1400" i="1" dirty="0" err="1"/>
              <a:t>en</a:t>
            </a:r>
            <a:r>
              <a:rPr lang="en-US" sz="1400" i="1" dirty="0"/>
              <a:t> face</a:t>
            </a:r>
            <a:r>
              <a:rPr lang="en-US" sz="1400" dirty="0"/>
              <a:t>)</a:t>
            </a:r>
          </a:p>
        </p:txBody>
      </p:sp>
      <p:pic>
        <p:nvPicPr>
          <p:cNvPr id="16" name="Picture 15">
            <a:extLst>
              <a:ext uri="{FF2B5EF4-FFF2-40B4-BE49-F238E27FC236}">
                <a16:creationId xmlns:a16="http://schemas.microsoft.com/office/drawing/2014/main" id="{FAE9BBDB-768F-44EE-9046-8AB06D729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434" y="5021759"/>
            <a:ext cx="3928542" cy="1171960"/>
          </a:xfrm>
          <a:prstGeom prst="rect">
            <a:avLst/>
          </a:prstGeom>
        </p:spPr>
      </p:pic>
      <p:sp>
        <p:nvSpPr>
          <p:cNvPr id="3" name="Star: 5 Points 2">
            <a:extLst>
              <a:ext uri="{FF2B5EF4-FFF2-40B4-BE49-F238E27FC236}">
                <a16:creationId xmlns:a16="http://schemas.microsoft.com/office/drawing/2014/main" id="{0DAFCDAC-C017-4782-95BA-7D1443039F2D}"/>
              </a:ext>
            </a:extLst>
          </p:cNvPr>
          <p:cNvSpPr/>
          <p:nvPr/>
        </p:nvSpPr>
        <p:spPr>
          <a:xfrm>
            <a:off x="5988696" y="1005693"/>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CE5B85F2-914F-409B-ADE6-2F6FB90A3B05}"/>
              </a:ext>
            </a:extLst>
          </p:cNvPr>
          <p:cNvSpPr/>
          <p:nvPr/>
        </p:nvSpPr>
        <p:spPr>
          <a:xfrm>
            <a:off x="6676982" y="1008097"/>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2B376710-EA05-4DA7-B037-44BCA7BA5273}"/>
              </a:ext>
            </a:extLst>
          </p:cNvPr>
          <p:cNvSpPr/>
          <p:nvPr/>
        </p:nvSpPr>
        <p:spPr>
          <a:xfrm>
            <a:off x="7374605" y="1011222"/>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D5E17E7A-9AB8-4228-B30F-29BFBC51D1D1}"/>
              </a:ext>
            </a:extLst>
          </p:cNvPr>
          <p:cNvSpPr/>
          <p:nvPr/>
        </p:nvSpPr>
        <p:spPr>
          <a:xfrm>
            <a:off x="8062891" y="1013626"/>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3A884A7-0185-48F0-91F0-F95BBA431DFF}"/>
              </a:ext>
            </a:extLst>
          </p:cNvPr>
          <p:cNvSpPr/>
          <p:nvPr/>
        </p:nvSpPr>
        <p:spPr>
          <a:xfrm>
            <a:off x="5988696" y="3304942"/>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9A513FD-2317-4DC6-9101-E110DFE91EA9}"/>
              </a:ext>
            </a:extLst>
          </p:cNvPr>
          <p:cNvSpPr/>
          <p:nvPr/>
        </p:nvSpPr>
        <p:spPr>
          <a:xfrm>
            <a:off x="6676982" y="3307346"/>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E38483BB-CD8D-4E56-A6EE-11F968B61B42}"/>
              </a:ext>
            </a:extLst>
          </p:cNvPr>
          <p:cNvSpPr/>
          <p:nvPr/>
        </p:nvSpPr>
        <p:spPr>
          <a:xfrm>
            <a:off x="7374605" y="3310471"/>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632CF977-48AD-4162-A378-4C470FEE7B69}"/>
              </a:ext>
            </a:extLst>
          </p:cNvPr>
          <p:cNvSpPr/>
          <p:nvPr/>
        </p:nvSpPr>
        <p:spPr>
          <a:xfrm>
            <a:off x="8062891" y="3312875"/>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0AE891-08BE-49F1-9610-CC4933A1AD1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5" name="TextBox 4">
            <a:extLst>
              <a:ext uri="{FF2B5EF4-FFF2-40B4-BE49-F238E27FC236}">
                <a16:creationId xmlns:a16="http://schemas.microsoft.com/office/drawing/2014/main" id="{EC31C4A1-CE82-4D69-83B1-1F795D0E220A}"/>
              </a:ext>
            </a:extLst>
          </p:cNvPr>
          <p:cNvSpPr txBox="1"/>
          <p:nvPr/>
        </p:nvSpPr>
        <p:spPr>
          <a:xfrm>
            <a:off x="3886200" y="1859340"/>
            <a:ext cx="5029200" cy="1815882"/>
          </a:xfrm>
          <a:prstGeom prst="rect">
            <a:avLst/>
          </a:prstGeom>
          <a:solidFill>
            <a:srgbClr val="92D050"/>
          </a:solidFill>
        </p:spPr>
        <p:txBody>
          <a:bodyPr wrap="square" rtlCol="0">
            <a:spAutoFit/>
          </a:bodyPr>
          <a:lstStyle/>
          <a:p>
            <a:r>
              <a:rPr lang="en-US" sz="1600" dirty="0"/>
              <a:t>The </a:t>
            </a:r>
            <a:r>
              <a:rPr lang="en-US" sz="1600" b="1" dirty="0">
                <a:solidFill>
                  <a:schemeClr val="bg1"/>
                </a:solidFill>
              </a:rPr>
              <a:t>A</a:t>
            </a:r>
            <a:r>
              <a:rPr lang="en-US" sz="1600" dirty="0"/>
              <a:t> in OCT</a:t>
            </a:r>
            <a:r>
              <a:rPr lang="en-US" sz="1600" dirty="0">
                <a:solidFill>
                  <a:schemeClr val="bg1"/>
                </a:solidFill>
              </a:rPr>
              <a:t>A</a:t>
            </a:r>
            <a:r>
              <a:rPr lang="en-US" sz="1600" dirty="0"/>
              <a:t> stand for ‘angiography.’ OCTA makes possible the visualization of the retinal vasculature without the need for intravascular dye as in FA. </a:t>
            </a:r>
            <a:r>
              <a:rPr lang="en-US" sz="1600" dirty="0">
                <a:solidFill>
                  <a:schemeClr val="bg1"/>
                </a:solidFill>
              </a:rPr>
              <a:t>Further, </a:t>
            </a:r>
            <a:r>
              <a:rPr lang="en-US" sz="1600" dirty="0" err="1">
                <a:solidFill>
                  <a:schemeClr val="bg1"/>
                </a:solidFill>
              </a:rPr>
              <a:t>en</a:t>
            </a:r>
            <a:r>
              <a:rPr lang="en-US" sz="1600" dirty="0">
                <a:solidFill>
                  <a:schemeClr val="bg1"/>
                </a:solidFill>
              </a:rPr>
              <a:t> face OCTA not only allows us to see the vasculature, it allows us to ‘slice’ and inspect it layer by layer—something that cannot be done via conventional FA.</a:t>
            </a:r>
          </a:p>
        </p:txBody>
      </p:sp>
      <p:sp>
        <p:nvSpPr>
          <p:cNvPr id="4" name="Oval 3">
            <a:extLst>
              <a:ext uri="{FF2B5EF4-FFF2-40B4-BE49-F238E27FC236}">
                <a16:creationId xmlns:a16="http://schemas.microsoft.com/office/drawing/2014/main" id="{1495D286-F54C-4D8C-8A02-1F8F33A43438}"/>
              </a:ext>
            </a:extLst>
          </p:cNvPr>
          <p:cNvSpPr/>
          <p:nvPr/>
        </p:nvSpPr>
        <p:spPr>
          <a:xfrm>
            <a:off x="8062891" y="1504193"/>
            <a:ext cx="852509" cy="392215"/>
          </a:xfrm>
          <a:prstGeom prst="ellipse">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2610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11" name="Line 4">
            <a:extLst>
              <a:ext uri="{FF2B5EF4-FFF2-40B4-BE49-F238E27FC236}">
                <a16:creationId xmlns:a16="http://schemas.microsoft.com/office/drawing/2014/main" id="{27AD19E8-664D-455E-87BB-443C918AEDD2}"/>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96EFBCE8-0878-4E1C-9B74-895F15D4ED55}"/>
              </a:ext>
            </a:extLst>
          </p:cNvPr>
          <p:cNvSpPr txBox="1"/>
          <p:nvPr/>
        </p:nvSpPr>
        <p:spPr>
          <a:xfrm>
            <a:off x="6028571" y="3163669"/>
            <a:ext cx="3039229" cy="646331"/>
          </a:xfrm>
          <a:prstGeom prst="rect">
            <a:avLst/>
          </a:prstGeom>
          <a:noFill/>
        </p:spPr>
        <p:txBody>
          <a:bodyPr wrap="square" rtlCol="0">
            <a:spAutoFit/>
          </a:bodyPr>
          <a:lstStyle/>
          <a:p>
            <a:r>
              <a:rPr lang="en-US" dirty="0">
                <a:solidFill>
                  <a:schemeClr val="bg1">
                    <a:lumMod val="75000"/>
                  </a:schemeClr>
                </a:solidFill>
              </a:rPr>
              <a:t>Here is a photomicrograph of the normal human retina</a:t>
            </a:r>
          </a:p>
        </p:txBody>
      </p:sp>
      <p:sp>
        <p:nvSpPr>
          <p:cNvPr id="13" name="TextBox 12">
            <a:extLst>
              <a:ext uri="{FF2B5EF4-FFF2-40B4-BE49-F238E27FC236}">
                <a16:creationId xmlns:a16="http://schemas.microsoft.com/office/drawing/2014/main" id="{886DF3F9-1574-4E9C-B491-BF462CEBF90F}"/>
              </a:ext>
            </a:extLst>
          </p:cNvPr>
          <p:cNvSpPr txBox="1"/>
          <p:nvPr/>
        </p:nvSpPr>
        <p:spPr>
          <a:xfrm>
            <a:off x="6008693" y="3258197"/>
            <a:ext cx="3039229" cy="1200329"/>
          </a:xfrm>
          <a:prstGeom prst="rect">
            <a:avLst/>
          </a:prstGeom>
          <a:noFill/>
        </p:spPr>
        <p:txBody>
          <a:bodyPr wrap="square" rtlCol="0">
            <a:spAutoFit/>
          </a:bodyPr>
          <a:lstStyle/>
          <a:p>
            <a:r>
              <a:rPr lang="en-US" dirty="0">
                <a:solidFill>
                  <a:schemeClr val="bg1">
                    <a:lumMod val="75000"/>
                  </a:schemeClr>
                </a:solidFill>
              </a:rPr>
              <a:t>Here, approximately, is the demarcation between the layers perfused by the CRA vs the choriocapillaris</a:t>
            </a:r>
          </a:p>
        </p:txBody>
      </p:sp>
      <p:sp>
        <p:nvSpPr>
          <p:cNvPr id="9" name="TextBox 8">
            <a:extLst>
              <a:ext uri="{FF2B5EF4-FFF2-40B4-BE49-F238E27FC236}">
                <a16:creationId xmlns:a16="http://schemas.microsoft.com/office/drawing/2014/main" id="{B15922A7-B612-44BE-8759-49589A5D3D3A}"/>
              </a:ext>
            </a:extLst>
          </p:cNvPr>
          <p:cNvSpPr txBox="1"/>
          <p:nvPr/>
        </p:nvSpPr>
        <p:spPr>
          <a:xfrm>
            <a:off x="5486400" y="1504193"/>
            <a:ext cx="3597965" cy="1754326"/>
          </a:xfrm>
          <a:prstGeom prst="rect">
            <a:avLst/>
          </a:prstGeom>
          <a:solidFill>
            <a:schemeClr val="tx1"/>
          </a:solidFill>
        </p:spPr>
        <p:txBody>
          <a:bodyPr wrap="square" rtlCol="0">
            <a:spAutoFit/>
          </a:bodyPr>
          <a:lstStyle/>
          <a:p>
            <a:r>
              <a:rPr lang="en-US" dirty="0">
                <a:solidFill>
                  <a:schemeClr val="bg1"/>
                </a:solidFill>
              </a:rPr>
              <a:t>Instead, let’s use </a:t>
            </a:r>
            <a:r>
              <a:rPr lang="en-US" i="1" dirty="0" err="1">
                <a:solidFill>
                  <a:schemeClr val="bg1"/>
                </a:solidFill>
              </a:rPr>
              <a:t>en</a:t>
            </a:r>
            <a:r>
              <a:rPr lang="en-US" i="1" dirty="0">
                <a:solidFill>
                  <a:schemeClr val="bg1"/>
                </a:solidFill>
              </a:rPr>
              <a:t> face </a:t>
            </a:r>
            <a:r>
              <a:rPr lang="en-US" dirty="0">
                <a:solidFill>
                  <a:schemeClr val="bg1"/>
                </a:solidFill>
              </a:rPr>
              <a:t>OCTA to look at the ultrastructure of foveal circulation. </a:t>
            </a:r>
            <a:r>
              <a:rPr lang="en-US" u="sng" dirty="0">
                <a:solidFill>
                  <a:srgbClr val="FFFF00"/>
                </a:solidFill>
              </a:rPr>
              <a:t>For illustration purposes, we’re </a:t>
            </a:r>
            <a:r>
              <a:rPr lang="en-US" u="sng" dirty="0" err="1">
                <a:solidFill>
                  <a:srgbClr val="FFFF00"/>
                </a:solidFill>
              </a:rPr>
              <a:t>gonna</a:t>
            </a:r>
            <a:r>
              <a:rPr lang="en-US" u="sng" dirty="0">
                <a:solidFill>
                  <a:srgbClr val="FFFF00"/>
                </a:solidFill>
              </a:rPr>
              <a:t> pretend this is a photomicrograph of the fovea (it’s not).</a:t>
            </a:r>
          </a:p>
        </p:txBody>
      </p:sp>
      <p:sp>
        <p:nvSpPr>
          <p:cNvPr id="12" name="TextBox 11">
            <a:extLst>
              <a:ext uri="{FF2B5EF4-FFF2-40B4-BE49-F238E27FC236}">
                <a16:creationId xmlns:a16="http://schemas.microsoft.com/office/drawing/2014/main" id="{FA9396CB-C08C-404A-B535-EF4C7E620FF3}"/>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15" name="TextBox 14">
            <a:extLst>
              <a:ext uri="{FF2B5EF4-FFF2-40B4-BE49-F238E27FC236}">
                <a16:creationId xmlns:a16="http://schemas.microsoft.com/office/drawing/2014/main" id="{0C6109F7-0E76-4CBD-9586-D01CB9DB0529}"/>
              </a:ext>
            </a:extLst>
          </p:cNvPr>
          <p:cNvSpPr txBox="1"/>
          <p:nvPr/>
        </p:nvSpPr>
        <p:spPr>
          <a:xfrm>
            <a:off x="5100278" y="6164759"/>
            <a:ext cx="3922869" cy="523220"/>
          </a:xfrm>
          <a:prstGeom prst="rect">
            <a:avLst/>
          </a:prstGeom>
          <a:solidFill>
            <a:schemeClr val="bg1"/>
          </a:solidFill>
        </p:spPr>
        <p:txBody>
          <a:bodyPr wrap="none" rtlCol="0">
            <a:spAutoFit/>
          </a:bodyPr>
          <a:lstStyle/>
          <a:p>
            <a:pPr algn="ctr"/>
            <a:r>
              <a:rPr lang="en-US" sz="1400" dirty="0"/>
              <a:t>Optical coherence tomography (OCT)</a:t>
            </a:r>
          </a:p>
          <a:p>
            <a:pPr algn="ctr"/>
            <a:r>
              <a:rPr lang="en-US" sz="1400" dirty="0"/>
              <a:t>through the fovea (cross-sectional, not </a:t>
            </a:r>
            <a:r>
              <a:rPr lang="en-US" sz="1400" i="1" dirty="0" err="1"/>
              <a:t>en</a:t>
            </a:r>
            <a:r>
              <a:rPr lang="en-US" sz="1400" i="1" dirty="0"/>
              <a:t> face</a:t>
            </a:r>
            <a:r>
              <a:rPr lang="en-US" sz="1400" dirty="0"/>
              <a:t>)</a:t>
            </a:r>
          </a:p>
        </p:txBody>
      </p:sp>
      <p:pic>
        <p:nvPicPr>
          <p:cNvPr id="16" name="Picture 15">
            <a:extLst>
              <a:ext uri="{FF2B5EF4-FFF2-40B4-BE49-F238E27FC236}">
                <a16:creationId xmlns:a16="http://schemas.microsoft.com/office/drawing/2014/main" id="{FAE9BBDB-768F-44EE-9046-8AB06D729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434" y="5021759"/>
            <a:ext cx="3928542" cy="1171960"/>
          </a:xfrm>
          <a:prstGeom prst="rect">
            <a:avLst/>
          </a:prstGeom>
        </p:spPr>
      </p:pic>
      <p:sp>
        <p:nvSpPr>
          <p:cNvPr id="3" name="Star: 5 Points 2">
            <a:extLst>
              <a:ext uri="{FF2B5EF4-FFF2-40B4-BE49-F238E27FC236}">
                <a16:creationId xmlns:a16="http://schemas.microsoft.com/office/drawing/2014/main" id="{0DAFCDAC-C017-4782-95BA-7D1443039F2D}"/>
              </a:ext>
            </a:extLst>
          </p:cNvPr>
          <p:cNvSpPr/>
          <p:nvPr/>
        </p:nvSpPr>
        <p:spPr>
          <a:xfrm>
            <a:off x="5988696" y="1005693"/>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CE5B85F2-914F-409B-ADE6-2F6FB90A3B05}"/>
              </a:ext>
            </a:extLst>
          </p:cNvPr>
          <p:cNvSpPr/>
          <p:nvPr/>
        </p:nvSpPr>
        <p:spPr>
          <a:xfrm>
            <a:off x="6676982" y="1008097"/>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2B376710-EA05-4DA7-B037-44BCA7BA5273}"/>
              </a:ext>
            </a:extLst>
          </p:cNvPr>
          <p:cNvSpPr/>
          <p:nvPr/>
        </p:nvSpPr>
        <p:spPr>
          <a:xfrm>
            <a:off x="7374605" y="1011222"/>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D5E17E7A-9AB8-4228-B30F-29BFBC51D1D1}"/>
              </a:ext>
            </a:extLst>
          </p:cNvPr>
          <p:cNvSpPr/>
          <p:nvPr/>
        </p:nvSpPr>
        <p:spPr>
          <a:xfrm>
            <a:off x="8062891" y="1013626"/>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3A884A7-0185-48F0-91F0-F95BBA431DFF}"/>
              </a:ext>
            </a:extLst>
          </p:cNvPr>
          <p:cNvSpPr/>
          <p:nvPr/>
        </p:nvSpPr>
        <p:spPr>
          <a:xfrm>
            <a:off x="5988696" y="3304942"/>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9A513FD-2317-4DC6-9101-E110DFE91EA9}"/>
              </a:ext>
            </a:extLst>
          </p:cNvPr>
          <p:cNvSpPr/>
          <p:nvPr/>
        </p:nvSpPr>
        <p:spPr>
          <a:xfrm>
            <a:off x="6676982" y="3307346"/>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E38483BB-CD8D-4E56-A6EE-11F968B61B42}"/>
              </a:ext>
            </a:extLst>
          </p:cNvPr>
          <p:cNvSpPr/>
          <p:nvPr/>
        </p:nvSpPr>
        <p:spPr>
          <a:xfrm>
            <a:off x="7374605" y="3310471"/>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632CF977-48AD-4162-A378-4C470FEE7B69}"/>
              </a:ext>
            </a:extLst>
          </p:cNvPr>
          <p:cNvSpPr/>
          <p:nvPr/>
        </p:nvSpPr>
        <p:spPr>
          <a:xfrm>
            <a:off x="8062891" y="3312875"/>
            <a:ext cx="471509" cy="415498"/>
          </a:xfrm>
          <a:prstGeom prst="star5">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0AE891-08BE-49F1-9610-CC4933A1AD1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12758964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17" name="Line 4">
            <a:extLst>
              <a:ext uri="{FF2B5EF4-FFF2-40B4-BE49-F238E27FC236}">
                <a16:creationId xmlns:a16="http://schemas.microsoft.com/office/drawing/2014/main" id="{D78F94DB-9DE5-4849-B0F2-D56ADF04245B}"/>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sp>
        <p:nvSpPr>
          <p:cNvPr id="6" name="TextBox 5">
            <a:extLst>
              <a:ext uri="{FF2B5EF4-FFF2-40B4-BE49-F238E27FC236}">
                <a16:creationId xmlns:a16="http://schemas.microsoft.com/office/drawing/2014/main" id="{1B611615-A44B-4E58-9992-449E532207D7}"/>
              </a:ext>
            </a:extLst>
          </p:cNvPr>
          <p:cNvSpPr txBox="1"/>
          <p:nvPr/>
        </p:nvSpPr>
        <p:spPr>
          <a:xfrm>
            <a:off x="5917200" y="3317495"/>
            <a:ext cx="3226800" cy="861774"/>
          </a:xfrm>
          <a:prstGeom prst="rect">
            <a:avLst/>
          </a:prstGeom>
          <a:noFill/>
        </p:spPr>
        <p:txBody>
          <a:bodyPr wrap="square" rtlCol="0">
            <a:spAutoFit/>
          </a:bodyPr>
          <a:lstStyle/>
          <a:p>
            <a:pPr algn="r"/>
            <a:r>
              <a:rPr lang="en-US" sz="1600" dirty="0">
                <a:solidFill>
                  <a:srgbClr val="0000FF"/>
                </a:solidFill>
              </a:rPr>
              <a:t>Pics</a:t>
            </a:r>
            <a:r>
              <a:rPr lang="en-US" b="1" dirty="0">
                <a:solidFill>
                  <a:srgbClr val="0000FF"/>
                </a:solidFill>
              </a:rPr>
              <a:t> </a:t>
            </a:r>
            <a:r>
              <a:rPr lang="en-US" b="1" i="1" dirty="0">
                <a:solidFill>
                  <a:srgbClr val="0000FF"/>
                </a:solidFill>
              </a:rPr>
              <a:t>A</a:t>
            </a:r>
            <a:r>
              <a:rPr lang="en-US" sz="1600" i="1" dirty="0">
                <a:solidFill>
                  <a:srgbClr val="0000FF"/>
                </a:solidFill>
              </a:rPr>
              <a:t>, B </a:t>
            </a:r>
            <a:r>
              <a:rPr lang="en-US" sz="1600" dirty="0">
                <a:solidFill>
                  <a:srgbClr val="0000FF"/>
                </a:solidFill>
              </a:rPr>
              <a:t>and</a:t>
            </a:r>
            <a:r>
              <a:rPr lang="en-US" sz="1600" i="1" dirty="0">
                <a:solidFill>
                  <a:srgbClr val="0000FF"/>
                </a:solidFill>
              </a:rPr>
              <a:t> C </a:t>
            </a:r>
            <a:r>
              <a:rPr lang="en-US" sz="1600" dirty="0">
                <a:solidFill>
                  <a:srgbClr val="0000FF"/>
                </a:solidFill>
              </a:rPr>
              <a:t>depict the parafoveal vasculature as we progress deeper into the retina</a:t>
            </a:r>
          </a:p>
        </p:txBody>
      </p:sp>
      <p:sp>
        <p:nvSpPr>
          <p:cNvPr id="36" name="TextBox 35">
            <a:extLst>
              <a:ext uri="{FF2B5EF4-FFF2-40B4-BE49-F238E27FC236}">
                <a16:creationId xmlns:a16="http://schemas.microsoft.com/office/drawing/2014/main" id="{90B769B8-A44A-4939-B7D7-AC700AE16FB9}"/>
              </a:ext>
            </a:extLst>
          </p:cNvPr>
          <p:cNvSpPr txBox="1"/>
          <p:nvPr/>
        </p:nvSpPr>
        <p:spPr>
          <a:xfrm>
            <a:off x="6426248" y="309074"/>
            <a:ext cx="2051458" cy="430887"/>
          </a:xfrm>
          <a:prstGeom prst="rect">
            <a:avLst/>
          </a:prstGeom>
          <a:solidFill>
            <a:schemeClr val="accent5">
              <a:lumMod val="75000"/>
            </a:schemeClr>
          </a:solidFill>
        </p:spPr>
        <p:txBody>
          <a:bodyPr wrap="square" rtlCol="0">
            <a:spAutoFit/>
          </a:bodyPr>
          <a:lstStyle/>
          <a:p>
            <a:pPr algn="ctr"/>
            <a:r>
              <a:rPr lang="en-US" sz="2200" i="1" dirty="0" err="1">
                <a:solidFill>
                  <a:srgbClr val="0000FF"/>
                </a:solidFill>
              </a:rPr>
              <a:t>En</a:t>
            </a:r>
            <a:r>
              <a:rPr lang="en-US" sz="2200" i="1" dirty="0">
                <a:solidFill>
                  <a:srgbClr val="0000FF"/>
                </a:solidFill>
              </a:rPr>
              <a:t> face </a:t>
            </a:r>
            <a:r>
              <a:rPr lang="en-US" sz="2200" dirty="0">
                <a:solidFill>
                  <a:srgbClr val="0000FF"/>
                </a:solidFill>
              </a:rPr>
              <a:t>OCTA</a:t>
            </a:r>
          </a:p>
        </p:txBody>
      </p:sp>
      <p:sp>
        <p:nvSpPr>
          <p:cNvPr id="19" name="TextBox 18">
            <a:extLst>
              <a:ext uri="{FF2B5EF4-FFF2-40B4-BE49-F238E27FC236}">
                <a16:creationId xmlns:a16="http://schemas.microsoft.com/office/drawing/2014/main" id="{37C12762-C162-4DE2-BFDA-BB6EA2AEDB45}"/>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pic>
        <p:nvPicPr>
          <p:cNvPr id="20" name="Picture 19">
            <a:extLst>
              <a:ext uri="{FF2B5EF4-FFF2-40B4-BE49-F238E27FC236}">
                <a16:creationId xmlns:a16="http://schemas.microsoft.com/office/drawing/2014/main" id="{CE459D35-9F03-4012-AD97-2833F88D6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992" y="914400"/>
            <a:ext cx="1686861" cy="1660909"/>
          </a:xfrm>
          <a:prstGeom prst="rect">
            <a:avLst/>
          </a:prstGeom>
        </p:spPr>
      </p:pic>
      <p:sp>
        <p:nvSpPr>
          <p:cNvPr id="22" name="Arrow: Left 21">
            <a:extLst>
              <a:ext uri="{FF2B5EF4-FFF2-40B4-BE49-F238E27FC236}">
                <a16:creationId xmlns:a16="http://schemas.microsoft.com/office/drawing/2014/main" id="{EFB2530C-0ABD-4561-B81F-597DC662E646}"/>
              </a:ext>
            </a:extLst>
          </p:cNvPr>
          <p:cNvSpPr/>
          <p:nvPr/>
        </p:nvSpPr>
        <p:spPr>
          <a:xfrm>
            <a:off x="4343400" y="1550312"/>
            <a:ext cx="2215743" cy="430888"/>
          </a:xfrm>
          <a:prstGeom prst="leftArrow">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tx1"/>
                </a:solidFill>
              </a:rPr>
              <a:t>Layer of </a:t>
            </a:r>
            <a:r>
              <a:rPr lang="en-US" sz="1400" dirty="0" err="1">
                <a:solidFill>
                  <a:schemeClr val="tx1"/>
                </a:solidFill>
              </a:rPr>
              <a:t>vasc</a:t>
            </a:r>
            <a:r>
              <a:rPr lang="en-US" sz="1400" dirty="0">
                <a:solidFill>
                  <a:schemeClr val="tx1"/>
                </a:solidFill>
              </a:rPr>
              <a:t> visualized</a:t>
            </a:r>
            <a:r>
              <a:rPr lang="en-US" sz="1200" dirty="0">
                <a:solidFill>
                  <a:schemeClr val="tx1"/>
                </a:solidFill>
              </a:rPr>
              <a:t> </a:t>
            </a:r>
            <a:endParaRPr lang="en-US" sz="1400" dirty="0">
              <a:solidFill>
                <a:schemeClr val="tx1"/>
              </a:solidFill>
            </a:endParaRPr>
          </a:p>
        </p:txBody>
      </p:sp>
      <p:sp>
        <p:nvSpPr>
          <p:cNvPr id="11" name="TextBox 10">
            <a:extLst>
              <a:ext uri="{FF2B5EF4-FFF2-40B4-BE49-F238E27FC236}">
                <a16:creationId xmlns:a16="http://schemas.microsoft.com/office/drawing/2014/main" id="{1286CAF8-1AE5-4EBE-9D6E-7DBB421C539E}"/>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Tree>
    <p:extLst>
      <p:ext uri="{BB962C8B-B14F-4D97-AF65-F5344CB8AC3E}">
        <p14:creationId xmlns:p14="http://schemas.microsoft.com/office/powerpoint/2010/main" val="37416529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25A2C4-21C8-421B-8C54-125D69FC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1" y="1036909"/>
            <a:ext cx="6347980" cy="4929019"/>
          </a:xfrm>
          <a:prstGeom prst="rect">
            <a:avLst/>
          </a:prstGeom>
        </p:spPr>
      </p:pic>
      <p:sp>
        <p:nvSpPr>
          <p:cNvPr id="17" name="Line 4">
            <a:extLst>
              <a:ext uri="{FF2B5EF4-FFF2-40B4-BE49-F238E27FC236}">
                <a16:creationId xmlns:a16="http://schemas.microsoft.com/office/drawing/2014/main" id="{D78F94DB-9DE5-4849-B0F2-D56ADF04245B}"/>
              </a:ext>
            </a:extLst>
          </p:cNvPr>
          <p:cNvSpPr>
            <a:spLocks noChangeShapeType="1"/>
          </p:cNvSpPr>
          <p:nvPr/>
        </p:nvSpPr>
        <p:spPr bwMode="auto">
          <a:xfrm>
            <a:off x="788504" y="3277789"/>
            <a:ext cx="8001000" cy="0"/>
          </a:xfrm>
          <a:prstGeom prst="line">
            <a:avLst/>
          </a:prstGeom>
          <a:noFill/>
          <a:ln w="28575">
            <a:solidFill>
              <a:srgbClr val="FFFF00"/>
            </a:solidFill>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FBEC602D-ABDC-46C9-AA9B-8A849178ECB3}"/>
              </a:ext>
            </a:extLst>
          </p:cNvPr>
          <p:cNvSpPr txBox="1"/>
          <p:nvPr/>
        </p:nvSpPr>
        <p:spPr>
          <a:xfrm>
            <a:off x="685800" y="76200"/>
            <a:ext cx="530915" cy="369332"/>
          </a:xfrm>
          <a:prstGeom prst="rect">
            <a:avLst/>
          </a:prstGeom>
          <a:noFill/>
        </p:spPr>
        <p:txBody>
          <a:bodyPr wrap="none" rtlCol="0">
            <a:spAutoFit/>
          </a:bodyPr>
          <a:lstStyle/>
          <a:p>
            <a:r>
              <a:rPr lang="en-US" b="1" dirty="0">
                <a:solidFill>
                  <a:schemeClr val="bg1"/>
                </a:solidFill>
              </a:rPr>
              <a:t>OD</a:t>
            </a:r>
          </a:p>
        </p:txBody>
      </p:sp>
      <p:pic>
        <p:nvPicPr>
          <p:cNvPr id="16" name="Picture 15">
            <a:extLst>
              <a:ext uri="{FF2B5EF4-FFF2-40B4-BE49-F238E27FC236}">
                <a16:creationId xmlns:a16="http://schemas.microsoft.com/office/drawing/2014/main" id="{BA3B5BCC-D59B-40C6-85E7-54E00E00F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893" y="1371600"/>
            <a:ext cx="1630907" cy="1663394"/>
          </a:xfrm>
          <a:prstGeom prst="rect">
            <a:avLst/>
          </a:prstGeom>
        </p:spPr>
      </p:pic>
      <p:sp>
        <p:nvSpPr>
          <p:cNvPr id="20" name="TextBox 19">
            <a:extLst>
              <a:ext uri="{FF2B5EF4-FFF2-40B4-BE49-F238E27FC236}">
                <a16:creationId xmlns:a16="http://schemas.microsoft.com/office/drawing/2014/main" id="{7C9F232D-F348-43C3-82A3-D98293BCC456}"/>
              </a:ext>
            </a:extLst>
          </p:cNvPr>
          <p:cNvSpPr txBox="1"/>
          <p:nvPr/>
        </p:nvSpPr>
        <p:spPr>
          <a:xfrm>
            <a:off x="5917200" y="3317495"/>
            <a:ext cx="3226800" cy="861774"/>
          </a:xfrm>
          <a:prstGeom prst="rect">
            <a:avLst/>
          </a:prstGeom>
          <a:noFill/>
        </p:spPr>
        <p:txBody>
          <a:bodyPr wrap="square" rtlCol="0">
            <a:spAutoFit/>
          </a:bodyPr>
          <a:lstStyle/>
          <a:p>
            <a:pPr algn="r"/>
            <a:r>
              <a:rPr lang="en-US" sz="1600" dirty="0">
                <a:solidFill>
                  <a:srgbClr val="0000FF"/>
                </a:solidFill>
              </a:rPr>
              <a:t>Pics</a:t>
            </a:r>
            <a:r>
              <a:rPr lang="en-US" b="1" dirty="0">
                <a:solidFill>
                  <a:srgbClr val="0000FF"/>
                </a:solidFill>
              </a:rPr>
              <a:t> </a:t>
            </a:r>
            <a:r>
              <a:rPr lang="en-US" sz="1600" i="1" dirty="0">
                <a:solidFill>
                  <a:srgbClr val="0000FF"/>
                </a:solidFill>
              </a:rPr>
              <a:t>A, </a:t>
            </a:r>
            <a:r>
              <a:rPr lang="en-US" b="1" i="1" dirty="0">
                <a:solidFill>
                  <a:srgbClr val="0000FF"/>
                </a:solidFill>
              </a:rPr>
              <a:t>B</a:t>
            </a:r>
            <a:r>
              <a:rPr lang="en-US" sz="1600" i="1" dirty="0">
                <a:solidFill>
                  <a:srgbClr val="0000FF"/>
                </a:solidFill>
              </a:rPr>
              <a:t> </a:t>
            </a:r>
            <a:r>
              <a:rPr lang="en-US" sz="1600" dirty="0">
                <a:solidFill>
                  <a:srgbClr val="0000FF"/>
                </a:solidFill>
              </a:rPr>
              <a:t>and</a:t>
            </a:r>
            <a:r>
              <a:rPr lang="en-US" sz="1600" i="1" dirty="0">
                <a:solidFill>
                  <a:srgbClr val="0000FF"/>
                </a:solidFill>
              </a:rPr>
              <a:t> C </a:t>
            </a:r>
            <a:r>
              <a:rPr lang="en-US" sz="1600" dirty="0">
                <a:solidFill>
                  <a:srgbClr val="0000FF"/>
                </a:solidFill>
              </a:rPr>
              <a:t>depict the parafoveal vasculature as we progress deeper into the retina</a:t>
            </a:r>
          </a:p>
        </p:txBody>
      </p:sp>
      <p:sp>
        <p:nvSpPr>
          <p:cNvPr id="22" name="TextBox 21">
            <a:extLst>
              <a:ext uri="{FF2B5EF4-FFF2-40B4-BE49-F238E27FC236}">
                <a16:creationId xmlns:a16="http://schemas.microsoft.com/office/drawing/2014/main" id="{69112305-E0B3-497D-8689-971AC03F26F8}"/>
              </a:ext>
            </a:extLst>
          </p:cNvPr>
          <p:cNvSpPr txBox="1"/>
          <p:nvPr/>
        </p:nvSpPr>
        <p:spPr>
          <a:xfrm>
            <a:off x="1066800" y="6491549"/>
            <a:ext cx="2646878" cy="276999"/>
          </a:xfrm>
          <a:prstGeom prst="rect">
            <a:avLst/>
          </a:prstGeom>
          <a:noFill/>
        </p:spPr>
        <p:txBody>
          <a:bodyPr wrap="none" rtlCol="0">
            <a:spAutoFit/>
          </a:bodyPr>
          <a:lstStyle/>
          <a:p>
            <a:r>
              <a:rPr lang="en-US" sz="1200" i="1" dirty="0"/>
              <a:t>(No question—proceed when ready)</a:t>
            </a:r>
          </a:p>
        </p:txBody>
      </p:sp>
      <p:sp>
        <p:nvSpPr>
          <p:cNvPr id="26" name="TextBox 25">
            <a:extLst>
              <a:ext uri="{FF2B5EF4-FFF2-40B4-BE49-F238E27FC236}">
                <a16:creationId xmlns:a16="http://schemas.microsoft.com/office/drawing/2014/main" id="{AFB49DB6-02BE-46E7-BFAC-A452999D9BAF}"/>
              </a:ext>
            </a:extLst>
          </p:cNvPr>
          <p:cNvSpPr txBox="1"/>
          <p:nvPr/>
        </p:nvSpPr>
        <p:spPr>
          <a:xfrm>
            <a:off x="6426248" y="309074"/>
            <a:ext cx="2051458" cy="430887"/>
          </a:xfrm>
          <a:prstGeom prst="rect">
            <a:avLst/>
          </a:prstGeom>
          <a:solidFill>
            <a:schemeClr val="accent5">
              <a:lumMod val="75000"/>
            </a:schemeClr>
          </a:solidFill>
        </p:spPr>
        <p:txBody>
          <a:bodyPr wrap="square" rtlCol="0">
            <a:spAutoFit/>
          </a:bodyPr>
          <a:lstStyle/>
          <a:p>
            <a:pPr algn="ctr"/>
            <a:r>
              <a:rPr lang="en-US" sz="2200" i="1" dirty="0" err="1">
                <a:solidFill>
                  <a:srgbClr val="0000FF"/>
                </a:solidFill>
              </a:rPr>
              <a:t>En</a:t>
            </a:r>
            <a:r>
              <a:rPr lang="en-US" sz="2200" i="1" dirty="0">
                <a:solidFill>
                  <a:srgbClr val="0000FF"/>
                </a:solidFill>
              </a:rPr>
              <a:t> face </a:t>
            </a:r>
            <a:r>
              <a:rPr lang="en-US" sz="2200" dirty="0">
                <a:solidFill>
                  <a:srgbClr val="0000FF"/>
                </a:solidFill>
              </a:rPr>
              <a:t>OCTA</a:t>
            </a:r>
          </a:p>
        </p:txBody>
      </p:sp>
      <p:sp>
        <p:nvSpPr>
          <p:cNvPr id="11" name="TextBox 10">
            <a:extLst>
              <a:ext uri="{FF2B5EF4-FFF2-40B4-BE49-F238E27FC236}">
                <a16:creationId xmlns:a16="http://schemas.microsoft.com/office/drawing/2014/main" id="{25F68E55-C1D2-495F-88E0-6B5C247CBE8F}"/>
              </a:ext>
            </a:extLst>
          </p:cNvPr>
          <p:cNvSpPr txBox="1"/>
          <p:nvPr/>
        </p:nvSpPr>
        <p:spPr>
          <a:xfrm>
            <a:off x="2778367" y="152400"/>
            <a:ext cx="3587265" cy="369332"/>
          </a:xfrm>
          <a:prstGeom prst="rect">
            <a:avLst/>
          </a:prstGeom>
          <a:solidFill>
            <a:schemeClr val="accent1">
              <a:lumMod val="60000"/>
              <a:lumOff val="40000"/>
            </a:schemeClr>
          </a:solidFill>
        </p:spPr>
        <p:txBody>
          <a:bodyPr wrap="none" rtlCol="0">
            <a:spAutoFit/>
          </a:bodyPr>
          <a:lstStyle/>
          <a:p>
            <a:pPr algn="ctr"/>
            <a:r>
              <a:rPr lang="en-US" b="1" i="1" dirty="0">
                <a:solidFill>
                  <a:srgbClr val="FF0000"/>
                </a:solidFill>
              </a:rPr>
              <a:t>Retinal Anatomy and Histology</a:t>
            </a:r>
          </a:p>
        </p:txBody>
      </p:sp>
      <p:sp>
        <p:nvSpPr>
          <p:cNvPr id="12" name="Arrow: Left 11">
            <a:extLst>
              <a:ext uri="{FF2B5EF4-FFF2-40B4-BE49-F238E27FC236}">
                <a16:creationId xmlns:a16="http://schemas.microsoft.com/office/drawing/2014/main" id="{69B45A54-6633-47B7-A347-17C0292673F1}"/>
              </a:ext>
            </a:extLst>
          </p:cNvPr>
          <p:cNvSpPr/>
          <p:nvPr/>
        </p:nvSpPr>
        <p:spPr>
          <a:xfrm>
            <a:off x="4343400" y="2083712"/>
            <a:ext cx="2215743" cy="430888"/>
          </a:xfrm>
          <a:prstGeom prst="leftArrow">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tx1"/>
                </a:solidFill>
              </a:rPr>
              <a:t>Layer of </a:t>
            </a:r>
            <a:r>
              <a:rPr lang="en-US" sz="1400" dirty="0" err="1">
                <a:solidFill>
                  <a:schemeClr val="tx1"/>
                </a:solidFill>
              </a:rPr>
              <a:t>vasc</a:t>
            </a:r>
            <a:r>
              <a:rPr lang="en-US" sz="1400" dirty="0">
                <a:solidFill>
                  <a:schemeClr val="tx1"/>
                </a:solidFill>
              </a:rPr>
              <a:t> visualized</a:t>
            </a:r>
            <a:r>
              <a:rPr lang="en-US" sz="1200" dirty="0">
                <a:solidFill>
                  <a:schemeClr val="tx1"/>
                </a:solidFill>
              </a:rPr>
              <a:t> </a:t>
            </a:r>
            <a:endParaRPr lang="en-US" sz="1400" dirty="0">
              <a:solidFill>
                <a:schemeClr val="tx1"/>
              </a:solidFill>
            </a:endParaRPr>
          </a:p>
        </p:txBody>
      </p:sp>
    </p:spTree>
    <p:extLst>
      <p:ext uri="{BB962C8B-B14F-4D97-AF65-F5344CB8AC3E}">
        <p14:creationId xmlns:p14="http://schemas.microsoft.com/office/powerpoint/2010/main" val="405392022"/>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3414</TotalTime>
  <Words>16039</Words>
  <Application>Microsoft Office PowerPoint</Application>
  <PresentationFormat>On-screen Show (4:3)</PresentationFormat>
  <Paragraphs>2467</Paragraphs>
  <Slides>204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204</vt:i4>
      </vt:variant>
    </vt:vector>
  </HeadingPairs>
  <TitlesOfParts>
    <vt:vector size="209" baseType="lpstr">
      <vt:lpstr>Arial</vt:lpstr>
      <vt:lpstr>Calibri</vt:lpstr>
      <vt:lpstr>Segoe Script</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Flynn</dc:creator>
  <cp:lastModifiedBy>Steven Flynn</cp:lastModifiedBy>
  <cp:revision>409</cp:revision>
  <dcterms:created xsi:type="dcterms:W3CDTF">2008-09-12T14:40:40Z</dcterms:created>
  <dcterms:modified xsi:type="dcterms:W3CDTF">2023-07-02T18:41:22Z</dcterms:modified>
</cp:coreProperties>
</file>