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7" r:id="rId2"/>
    <p:sldId id="271" r:id="rId3"/>
    <p:sldId id="308" r:id="rId4"/>
    <p:sldId id="269" r:id="rId5"/>
    <p:sldId id="306" r:id="rId6"/>
    <p:sldId id="300" r:id="rId7"/>
    <p:sldId id="262" r:id="rId8"/>
    <p:sldId id="301" r:id="rId9"/>
    <p:sldId id="303" r:id="rId10"/>
    <p:sldId id="299" r:id="rId11"/>
    <p:sldId id="304" r:id="rId12"/>
    <p:sldId id="307" r:id="rId13"/>
    <p:sldId id="311" r:id="rId14"/>
    <p:sldId id="309" r:id="rId15"/>
    <p:sldId id="310" r:id="rId16"/>
    <p:sldId id="312" r:id="rId17"/>
    <p:sldId id="290"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575" autoAdjust="0"/>
  </p:normalViewPr>
  <p:slideViewPr>
    <p:cSldViewPr snapToGrid="0">
      <p:cViewPr varScale="1">
        <p:scale>
          <a:sx n="93" d="100"/>
          <a:sy n="93" d="100"/>
        </p:scale>
        <p:origin x="21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1FDD8-83C4-4B3B-A573-037ECF0DB9EE}" type="datetimeFigureOut">
              <a:rPr lang="en-US" smtClean="0"/>
              <a:t>3/8/2021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63018-EE8F-43FF-A9D3-112A2CCCCA4A}" type="slidenum">
              <a:rPr lang="en-US" smtClean="0"/>
              <a:t>‹#›</a:t>
            </a:fld>
            <a:endParaRPr lang="en-US" dirty="0"/>
          </a:p>
        </p:txBody>
      </p:sp>
    </p:spTree>
    <p:extLst>
      <p:ext uri="{BB962C8B-B14F-4D97-AF65-F5344CB8AC3E}">
        <p14:creationId xmlns:p14="http://schemas.microsoft.com/office/powerpoint/2010/main" val="250650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Aft>
                <a:spcPct val="0"/>
              </a:spcAft>
            </a:pPr>
            <a:r>
              <a:rPr lang="en-US" altLang="en-US" dirty="0"/>
              <a:t>Obligation to be Truthful</a:t>
            </a:r>
          </a:p>
          <a:p>
            <a:pPr defTabSz="457200" fontAlgn="base">
              <a:spcAft>
                <a:spcPct val="0"/>
              </a:spcAft>
            </a:pPr>
            <a:r>
              <a:rPr lang="en-US" altLang="en-US" dirty="0"/>
              <a:t>Engenders Patient Trust</a:t>
            </a:r>
          </a:p>
          <a:p>
            <a:pPr defTabSz="457200" fontAlgn="base">
              <a:spcAft>
                <a:spcPct val="0"/>
              </a:spcAft>
            </a:pPr>
            <a:r>
              <a:rPr lang="en-US" altLang="en-US" dirty="0"/>
              <a:t>Develops Patient Autonomy</a:t>
            </a:r>
          </a:p>
          <a:p>
            <a:pPr defTabSz="457200" fontAlgn="base">
              <a:spcAft>
                <a:spcPct val="0"/>
              </a:spcAft>
            </a:pPr>
            <a:r>
              <a:rPr lang="en-US" altLang="en-US" dirty="0"/>
              <a:t>Integrity of the Profession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elements of Informed consent:</a:t>
            </a:r>
          </a:p>
          <a:p>
            <a:endParaRPr lang="en-US" dirty="0"/>
          </a:p>
          <a:p>
            <a:r>
              <a:rPr lang="en-US" altLang="en-US" dirty="0"/>
              <a:t>Beneficence – do what’s right</a:t>
            </a:r>
          </a:p>
          <a:p>
            <a:endParaRPr lang="en-US" altLang="en-US" dirty="0"/>
          </a:p>
          <a:p>
            <a:r>
              <a:rPr lang="en-US" altLang="en-US" dirty="0"/>
              <a:t>Non-maleficence – don’t do what’s wrong</a:t>
            </a:r>
          </a:p>
          <a:p>
            <a:endParaRPr lang="en-US" altLang="en-US" dirty="0"/>
          </a:p>
          <a:p>
            <a:r>
              <a:rPr lang="en-US" altLang="en-US" dirty="0"/>
              <a:t>Justice – include all relevant info – different for each patient</a:t>
            </a:r>
          </a:p>
          <a:p>
            <a:endParaRPr lang="en-US" altLang="en-US" dirty="0"/>
          </a:p>
          <a:p>
            <a:r>
              <a:rPr lang="en-US" altLang="en-US" dirty="0"/>
              <a:t>Autonomy (self governance) (some say truth-telling) – help the patient make informed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18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1. A 1914 U.S. Supreme Court case, Schoendorff v. Society of New York Hospital, "first established that the patient was an active participant in the treatment decision process“. </a:t>
            </a:r>
          </a:p>
          <a:p>
            <a:pPr marL="0" indent="0">
              <a:buNone/>
            </a:pPr>
            <a:endParaRPr lang="en-US" sz="2000" dirty="0"/>
          </a:p>
          <a:p>
            <a:pPr marL="0" indent="0">
              <a:buNone/>
            </a:pPr>
            <a:r>
              <a:rPr lang="en-US" sz="2000" dirty="0"/>
              <a:t>Mrs. Schoendorff agreed to an "ether examination" to identify a lump causing a “disorder of the stomach”.</a:t>
            </a:r>
            <a:br>
              <a:rPr lang="en-US" sz="2000" dirty="0"/>
            </a:br>
            <a:br>
              <a:rPr lang="en-US" sz="2000" dirty="0"/>
            </a:br>
            <a:r>
              <a:rPr lang="en-US" sz="2000" dirty="0"/>
              <a:t>While the patient was under anesthesia, the surgeon removed a revealed fibroid tumor… an infection, gangrene and the amputation of several fingers allegedly resulted from the operation.</a:t>
            </a:r>
          </a:p>
          <a:p>
            <a:pPr lvl="1"/>
            <a:r>
              <a:rPr lang="en-US" sz="1600" dirty="0"/>
              <a:t>Court decision, </a:t>
            </a:r>
          </a:p>
          <a:p>
            <a:pPr lvl="1"/>
            <a:endParaRPr lang="en-US" sz="1600" i="1" dirty="0"/>
          </a:p>
          <a:p>
            <a:pPr lvl="1"/>
            <a:r>
              <a:rPr lang="en-US" sz="1600" i="1" dirty="0"/>
              <a:t>“In the case at hand, the wrong complained of is not merely negligence. It is trespass. Every human being of adult years and sound mind has a right to determine what shall be done with his own body; and </a:t>
            </a:r>
            <a:r>
              <a:rPr lang="en-US" sz="1600" i="1" dirty="0">
                <a:solidFill>
                  <a:srgbClr val="C00000"/>
                </a:solidFill>
              </a:rPr>
              <a:t>a surgeon who performs an operation without his </a:t>
            </a:r>
            <a:r>
              <a:rPr lang="en-US" sz="1600" i="1" u="sng" dirty="0">
                <a:solidFill>
                  <a:srgbClr val="C00000"/>
                </a:solidFill>
              </a:rPr>
              <a:t>patient's consent </a:t>
            </a:r>
            <a:r>
              <a:rPr lang="en-US" sz="1600" i="1" dirty="0">
                <a:solidFill>
                  <a:srgbClr val="C00000"/>
                </a:solidFill>
              </a:rPr>
              <a:t>commits an assault, for which he is liable in damages.” </a:t>
            </a:r>
            <a:r>
              <a:rPr lang="en-US" sz="1600" i="1" baseline="30000" dirty="0">
                <a:solidFill>
                  <a:srgbClr val="C00000"/>
                </a:solidFill>
              </a:rPr>
              <a:t>1</a:t>
            </a:r>
            <a:br>
              <a:rPr lang="en-US" sz="1200" dirty="0">
                <a:solidFill>
                  <a:srgbClr val="C00000"/>
                </a:solidFill>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DF85-3280-3542-9647-8105EC0AC3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037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491196"/>
            <a:ext cx="2871216" cy="76943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78462"/>
            <a:ext cx="2550854" cy="438912"/>
          </a:xfrm>
          <a:prstGeom prst="rect">
            <a:avLst/>
          </a:prstGeom>
        </p:spPr>
      </p:pic>
    </p:spTree>
    <p:extLst>
      <p:ext uri="{BB962C8B-B14F-4D97-AF65-F5344CB8AC3E}">
        <p14:creationId xmlns:p14="http://schemas.microsoft.com/office/powerpoint/2010/main" val="534514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3" name="Text Placeholder 2"/>
          <p:cNvSpPr>
            <a:spLocks noGrp="1"/>
          </p:cNvSpPr>
          <p:nvPr>
            <p:ph type="body" idx="1" hasCustomPrompt="1"/>
          </p:nvPr>
        </p:nvSpPr>
        <p:spPr>
          <a:xfrm>
            <a:off x="609600" y="3810000"/>
            <a:ext cx="9906000" cy="1828800"/>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p:txBody>
      </p:sp>
      <p:sp>
        <p:nvSpPr>
          <p:cNvPr id="8" name="Oval 7"/>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8" name="Freeform 17"/>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7092554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dirty="0"/>
          </a:p>
        </p:txBody>
      </p:sp>
    </p:spTree>
    <p:extLst>
      <p:ext uri="{BB962C8B-B14F-4D97-AF65-F5344CB8AC3E}">
        <p14:creationId xmlns:p14="http://schemas.microsoft.com/office/powerpoint/2010/main" val="41635570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9923989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6533298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dirty="0"/>
          </a:p>
        </p:txBody>
      </p:sp>
    </p:spTree>
    <p:extLst>
      <p:ext uri="{BB962C8B-B14F-4D97-AF65-F5344CB8AC3E}">
        <p14:creationId xmlns:p14="http://schemas.microsoft.com/office/powerpoint/2010/main" val="1591791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400" y="1985626"/>
            <a:ext cx="8839200" cy="2510174"/>
          </a:xfrm>
          <a:prstGeom prst="rect">
            <a:avLst/>
          </a:prstGeom>
        </p:spPr>
      </p:pic>
    </p:spTree>
    <p:extLst>
      <p:ext uri="{BB962C8B-B14F-4D97-AF65-F5344CB8AC3E}">
        <p14:creationId xmlns:p14="http://schemas.microsoft.com/office/powerpoint/2010/main" val="38754295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dirty="0"/>
          </a:p>
        </p:txBody>
      </p:sp>
      <p:grpSp>
        <p:nvGrpSpPr>
          <p:cNvPr id="7" name="Group 6"/>
          <p:cNvGrpSpPr/>
          <p:nvPr userDrawn="1"/>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dirty="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dirty="0"/>
            </a:p>
          </p:txBody>
        </p:sp>
      </p:grpSp>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7375" t="21951" b="21951"/>
          <a:stretch/>
        </p:blipFill>
        <p:spPr>
          <a:xfrm>
            <a:off x="609600" y="6012366"/>
            <a:ext cx="2871216" cy="769434"/>
          </a:xfrm>
          <a:prstGeom prst="rect">
            <a:avLst/>
          </a:prstGeom>
        </p:spPr>
      </p:pic>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07746" y="6199632"/>
            <a:ext cx="2550854" cy="438912"/>
          </a:xfrm>
          <a:prstGeom prst="rect">
            <a:avLst/>
          </a:prstGeom>
        </p:spPr>
      </p:pic>
    </p:spTree>
    <p:extLst>
      <p:ext uri="{BB962C8B-B14F-4D97-AF65-F5344CB8AC3E}">
        <p14:creationId xmlns:p14="http://schemas.microsoft.com/office/powerpoint/2010/main" val="21920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hf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801688" indent="-344488" algn="l" defTabSz="914400" rtl="0" eaLnBrk="1" latinLnBrk="0" hangingPunct="1">
        <a:lnSpc>
          <a:spcPct val="100000"/>
        </a:lnSpc>
        <a:spcBef>
          <a:spcPts val="600"/>
        </a:spcBef>
        <a:buClr>
          <a:schemeClr val="bg2"/>
        </a:buClr>
        <a:buFont typeface="Arial"/>
        <a:buChar char="•"/>
        <a:tabLst/>
        <a:defRPr sz="2000" kern="1200">
          <a:solidFill>
            <a:schemeClr val="tx2"/>
          </a:solidFill>
          <a:latin typeface="+mn-lt"/>
          <a:ea typeface="+mn-ea"/>
          <a:cs typeface="+mn-cs"/>
        </a:defRPr>
      </a:lvl2pPr>
      <a:lvl3pPr marL="1260475" indent="-344488" algn="l" defTabSz="914400" rtl="0" eaLnBrk="1" latinLnBrk="0" hangingPunct="1">
        <a:lnSpc>
          <a:spcPct val="100000"/>
        </a:lnSpc>
        <a:spcBef>
          <a:spcPts val="600"/>
        </a:spcBef>
        <a:buClr>
          <a:schemeClr val="bg2"/>
        </a:buClr>
        <a:buFont typeface="Arial"/>
        <a:buChar char="•"/>
        <a:tabLst/>
        <a:defRPr sz="1800" kern="1200">
          <a:solidFill>
            <a:schemeClr val="tx2"/>
          </a:solidFill>
          <a:latin typeface="+mn-lt"/>
          <a:ea typeface="+mn-ea"/>
          <a:cs typeface="+mn-cs"/>
        </a:defRPr>
      </a:lvl3pPr>
      <a:lvl4pPr marL="1719263" indent="-344488" algn="l" defTabSz="914400" rtl="0" eaLnBrk="1" latinLnBrk="0" hangingPunct="1">
        <a:lnSpc>
          <a:spcPct val="100000"/>
        </a:lnSpc>
        <a:spcBef>
          <a:spcPts val="600"/>
        </a:spcBef>
        <a:buClr>
          <a:schemeClr val="bg2"/>
        </a:buClr>
        <a:buFont typeface="Arial"/>
        <a:buChar char="•"/>
        <a:tabLst/>
        <a:defRPr sz="1600" kern="1200">
          <a:solidFill>
            <a:schemeClr val="tx2"/>
          </a:solidFill>
          <a:latin typeface="+mn-lt"/>
          <a:ea typeface="+mn-ea"/>
          <a:cs typeface="+mn-cs"/>
        </a:defRPr>
      </a:lvl4pPr>
      <a:lvl5pPr marL="2178050" indent="-344488" algn="l" defTabSz="914400" rtl="0" eaLnBrk="1" latinLnBrk="0" hangingPunct="1">
        <a:lnSpc>
          <a:spcPct val="100000"/>
        </a:lnSpc>
        <a:spcBef>
          <a:spcPts val="600"/>
        </a:spcBef>
        <a:buClr>
          <a:schemeClr val="bg2"/>
        </a:buClr>
        <a:buFont typeface="Arial"/>
        <a:buChar char="•"/>
        <a:tabLst/>
        <a:defRPr sz="1400" kern="1200">
          <a:solidFill>
            <a:schemeClr val="tx2"/>
          </a:solidFill>
          <a:latin typeface="+mn-lt"/>
          <a:ea typeface="+mn-ea"/>
          <a:cs typeface="+mn-cs"/>
        </a:defRPr>
      </a:lvl5pPr>
      <a:lvl6pPr marL="2630488"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3089275" indent="-346075" algn="l" defTabSz="914400" rtl="0" eaLnBrk="1" latinLnBrk="0" hangingPunct="1">
        <a:lnSpc>
          <a:spcPct val="90000"/>
        </a:lnSpc>
        <a:spcBef>
          <a:spcPts val="500"/>
        </a:spcBef>
        <a:buFont typeface="Arial"/>
        <a:buChar char="•"/>
        <a:defRPr sz="1000" kern="1200">
          <a:solidFill>
            <a:schemeClr val="tx2"/>
          </a:solidFill>
          <a:latin typeface="+mn-lt"/>
          <a:ea typeface="+mn-ea"/>
          <a:cs typeface="+mn-cs"/>
        </a:defRPr>
      </a:lvl7pPr>
      <a:lvl8pPr marL="3540125" indent="-339725" algn="l" defTabSz="914400" rtl="0" eaLnBrk="1" latinLnBrk="0" hangingPunct="1">
        <a:lnSpc>
          <a:spcPct val="90000"/>
        </a:lnSpc>
        <a:spcBef>
          <a:spcPts val="500"/>
        </a:spcBef>
        <a:buFont typeface="Arial"/>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hs.gov/ohrp/"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s.gov/ohrp/regulations-and-policy/regulations/common-rule/index.html"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omic.com/wp-content/uploads/2020/10/Research-or-Practice-of-Medicine-1.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o.org/clinical-education/redmond-ethics-center" TargetMode="External"/><Relationship Id="rId2" Type="http://schemas.openxmlformats.org/officeDocument/2006/relationships/hyperlink" Target="mailto:Ethics@aao.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m/news/uk-england-37320399"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mc/articles/PMC1116443/"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cbi.nlm.nih.gov/pmc/articles/PMC1116443/"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5D7C15-0B3C-4D07-8696-67DE9BA9FA94}"/>
              </a:ext>
            </a:extLst>
          </p:cNvPr>
          <p:cNvSpPr>
            <a:spLocks noGrp="1"/>
          </p:cNvSpPr>
          <p:nvPr>
            <p:ph type="ctrTitle"/>
          </p:nvPr>
        </p:nvSpPr>
        <p:spPr/>
        <p:txBody>
          <a:bodyPr/>
          <a:lstStyle/>
          <a:p>
            <a:r>
              <a:rPr lang="en-US" dirty="0"/>
              <a:t>AAO Code of Ethics</a:t>
            </a:r>
            <a:br>
              <a:rPr lang="en-US" dirty="0"/>
            </a:br>
            <a:r>
              <a:rPr lang="en-US" dirty="0"/>
              <a:t>Rule of the Month </a:t>
            </a:r>
          </a:p>
        </p:txBody>
      </p:sp>
      <p:sp>
        <p:nvSpPr>
          <p:cNvPr id="5" name="Subtitle 4">
            <a:extLst>
              <a:ext uri="{FF2B5EF4-FFF2-40B4-BE49-F238E27FC236}">
                <a16:creationId xmlns:a16="http://schemas.microsoft.com/office/drawing/2014/main" id="{2BC3D6D5-1DD3-4249-BCF8-22F0DD700CDB}"/>
              </a:ext>
            </a:extLst>
          </p:cNvPr>
          <p:cNvSpPr>
            <a:spLocks noGrp="1"/>
          </p:cNvSpPr>
          <p:nvPr>
            <p:ph type="subTitle" idx="1"/>
          </p:nvPr>
        </p:nvSpPr>
        <p:spPr/>
        <p:txBody>
          <a:bodyPr/>
          <a:lstStyle/>
          <a:p>
            <a:pPr algn="ctr"/>
            <a:endParaRPr lang="en-US" sz="3600" dirty="0"/>
          </a:p>
          <a:p>
            <a:pPr algn="ctr"/>
            <a:r>
              <a:rPr lang="en-US" sz="3600" dirty="0"/>
              <a:t>Rule 3. Research and Innovation </a:t>
            </a:r>
          </a:p>
        </p:txBody>
      </p:sp>
    </p:spTree>
    <p:extLst>
      <p:ext uri="{BB962C8B-B14F-4D97-AF65-F5344CB8AC3E}">
        <p14:creationId xmlns:p14="http://schemas.microsoft.com/office/powerpoint/2010/main" val="2625946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67BD85-71C2-4442-9FFD-12918D127B2E}"/>
              </a:ext>
            </a:extLst>
          </p:cNvPr>
          <p:cNvSpPr>
            <a:spLocks noGrp="1"/>
          </p:cNvSpPr>
          <p:nvPr>
            <p:ph type="title"/>
          </p:nvPr>
        </p:nvSpPr>
        <p:spPr/>
        <p:txBody>
          <a:bodyPr/>
          <a:lstStyle/>
          <a:p>
            <a:r>
              <a:rPr lang="en-US" dirty="0"/>
              <a:t>Research Today– </a:t>
            </a:r>
            <a:br>
              <a:rPr lang="en-US" dirty="0"/>
            </a:br>
            <a:r>
              <a:rPr lang="en-US" dirty="0"/>
              <a:t>Office for Human Research Protections</a:t>
            </a:r>
          </a:p>
        </p:txBody>
      </p:sp>
      <p:sp>
        <p:nvSpPr>
          <p:cNvPr id="6" name="Content Placeholder 5">
            <a:extLst>
              <a:ext uri="{FF2B5EF4-FFF2-40B4-BE49-F238E27FC236}">
                <a16:creationId xmlns:a16="http://schemas.microsoft.com/office/drawing/2014/main" id="{E4F42B72-D0E3-4D3A-A606-2DE025375EDB}"/>
              </a:ext>
            </a:extLst>
          </p:cNvPr>
          <p:cNvSpPr>
            <a:spLocks noGrp="1"/>
          </p:cNvSpPr>
          <p:nvPr>
            <p:ph idx="1"/>
          </p:nvPr>
        </p:nvSpPr>
        <p:spPr>
          <a:xfrm>
            <a:off x="609600" y="1676400"/>
            <a:ext cx="10134600" cy="3612292"/>
          </a:xfrm>
        </p:spPr>
        <p:txBody>
          <a:bodyPr/>
          <a:lstStyle/>
          <a:p>
            <a:r>
              <a:rPr lang="en-US" b="0" i="0" dirty="0">
                <a:effectLst/>
              </a:rPr>
              <a:t>The Office for Human Research Protections (OHRP) was created in June 2000 to lead the Department of Health and Human Services’ efforts to protect human subjects in biomedical and behavioral research and to provide leadership for all federal agencies that conduct or support human subjects research under the Federal Policy for the Protection of Human Subjects, also known as the </a:t>
            </a:r>
            <a:r>
              <a:rPr lang="en-US" b="0" i="1" dirty="0">
                <a:effectLst/>
              </a:rPr>
              <a:t>Common Rule</a:t>
            </a:r>
            <a:r>
              <a:rPr lang="en-US" b="0" i="0" dirty="0">
                <a:effectLst/>
              </a:rPr>
              <a:t>. </a:t>
            </a:r>
          </a:p>
          <a:p>
            <a:pPr marL="0" indent="0">
              <a:buNone/>
            </a:pPr>
            <a:endParaRPr lang="en-US" dirty="0">
              <a:hlinkClick r:id="rId2"/>
            </a:endParaRPr>
          </a:p>
          <a:p>
            <a:pPr marL="0" indent="0">
              <a:buNone/>
            </a:pPr>
            <a:endParaRPr lang="en-US" dirty="0">
              <a:hlinkClick r:id="rId2"/>
            </a:endParaRPr>
          </a:p>
          <a:p>
            <a:pPr marL="0" indent="0">
              <a:buNone/>
            </a:pPr>
            <a:r>
              <a:rPr lang="en-US" sz="1100" dirty="0">
                <a:hlinkClick r:id="rId2"/>
              </a:rPr>
              <a:t>https://www.hhs.gov/ohrp/</a:t>
            </a:r>
            <a:endParaRPr lang="en-US" sz="1100" dirty="0"/>
          </a:p>
          <a:p>
            <a:endParaRPr lang="en-US" dirty="0"/>
          </a:p>
        </p:txBody>
      </p:sp>
      <p:sp>
        <p:nvSpPr>
          <p:cNvPr id="4" name="Slide Number Placeholder 3">
            <a:extLst>
              <a:ext uri="{FF2B5EF4-FFF2-40B4-BE49-F238E27FC236}">
                <a16:creationId xmlns:a16="http://schemas.microsoft.com/office/drawing/2014/main" id="{1CD1D1A9-8978-44D8-91A2-B766DE87987E}"/>
              </a:ext>
            </a:extLst>
          </p:cNvPr>
          <p:cNvSpPr>
            <a:spLocks noGrp="1"/>
          </p:cNvSpPr>
          <p:nvPr>
            <p:ph type="sldNum" sz="quarter" idx="12"/>
          </p:nvPr>
        </p:nvSpPr>
        <p:spPr/>
        <p:txBody>
          <a:bodyPr/>
          <a:lstStyle/>
          <a:p>
            <a:fld id="{12A9E14D-4218-D743-BB5B-B907FBBABC66}" type="slidenum">
              <a:rPr lang="en-US" smtClean="0"/>
              <a:pPr/>
              <a:t>10</a:t>
            </a:fld>
            <a:endParaRPr lang="en-US" dirty="0"/>
          </a:p>
        </p:txBody>
      </p:sp>
      <p:pic>
        <p:nvPicPr>
          <p:cNvPr id="2056" name="Picture 8" descr="TITLE 45 CODE OF FEDERAL REGULATIONS Part 46 Revised January 15, 2009">
            <a:extLst>
              <a:ext uri="{FF2B5EF4-FFF2-40B4-BE49-F238E27FC236}">
                <a16:creationId xmlns:a16="http://schemas.microsoft.com/office/drawing/2014/main" id="{9699E5AB-F828-0140-A421-85A2DA015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822" y="4279042"/>
            <a:ext cx="39878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925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974FE8-8AC9-4A1E-8C5B-C9055128B679}"/>
              </a:ext>
            </a:extLst>
          </p:cNvPr>
          <p:cNvSpPr>
            <a:spLocks noGrp="1"/>
          </p:cNvSpPr>
          <p:nvPr>
            <p:ph type="title"/>
          </p:nvPr>
        </p:nvSpPr>
        <p:spPr>
          <a:xfrm>
            <a:off x="609600" y="228600"/>
            <a:ext cx="10972800" cy="1219200"/>
          </a:xfrm>
        </p:spPr>
        <p:txBody>
          <a:bodyPr anchor="b">
            <a:normAutofit/>
          </a:bodyPr>
          <a:lstStyle/>
          <a:p>
            <a:pPr>
              <a:lnSpc>
                <a:spcPct val="90000"/>
              </a:lnSpc>
            </a:pPr>
            <a:r>
              <a:rPr lang="en-US" dirty="0"/>
              <a:t>Federal Policy for the Protection of Human Subjects -The Common Rule </a:t>
            </a:r>
            <a:endParaRPr lang="en-US"/>
          </a:p>
        </p:txBody>
      </p:sp>
      <p:sp>
        <p:nvSpPr>
          <p:cNvPr id="6" name="Content Placeholder 5">
            <a:extLst>
              <a:ext uri="{FF2B5EF4-FFF2-40B4-BE49-F238E27FC236}">
                <a16:creationId xmlns:a16="http://schemas.microsoft.com/office/drawing/2014/main" id="{262EE1C0-F551-4282-A524-F42EF4EB0531}"/>
              </a:ext>
            </a:extLst>
          </p:cNvPr>
          <p:cNvSpPr>
            <a:spLocks noGrp="1"/>
          </p:cNvSpPr>
          <p:nvPr>
            <p:ph sz="half" idx="1"/>
          </p:nvPr>
        </p:nvSpPr>
        <p:spPr>
          <a:xfrm>
            <a:off x="274201" y="1659601"/>
            <a:ext cx="8548523" cy="4728841"/>
          </a:xfrm>
        </p:spPr>
        <p:txBody>
          <a:bodyPr>
            <a:normAutofit/>
          </a:bodyPr>
          <a:lstStyle/>
          <a:p>
            <a:pPr>
              <a:lnSpc>
                <a:spcPct val="90000"/>
              </a:lnSpc>
            </a:pPr>
            <a:r>
              <a:rPr lang="en-US" sz="2000" dirty="0"/>
              <a:t>The Common Rule (pub 1991) outlines basic provisions for IRBs, informed consent, and compliance with federal policy for human subject research conducted or supported by a federal department/agency</a:t>
            </a:r>
          </a:p>
          <a:p>
            <a:pPr>
              <a:lnSpc>
                <a:spcPct val="90000"/>
              </a:lnSpc>
            </a:pPr>
            <a:r>
              <a:rPr lang="en-US" sz="2000" dirty="0"/>
              <a:t>The HHS regulations, 45 CFR part 46, include four subparts: </a:t>
            </a:r>
          </a:p>
          <a:p>
            <a:pPr lvl="1">
              <a:lnSpc>
                <a:spcPct val="90000"/>
              </a:lnSpc>
              <a:buFont typeface="Courier New" panose="02070309020205020404" pitchFamily="49" charset="0"/>
              <a:buChar char="o"/>
            </a:pPr>
            <a:r>
              <a:rPr lang="en-US" dirty="0"/>
              <a:t>Subpart A, also known as the Federal Policy or the “Common Rule”; </a:t>
            </a:r>
          </a:p>
          <a:p>
            <a:pPr lvl="1">
              <a:lnSpc>
                <a:spcPct val="90000"/>
              </a:lnSpc>
              <a:buFont typeface="Courier New" panose="02070309020205020404" pitchFamily="49" charset="0"/>
              <a:buChar char="o"/>
            </a:pPr>
            <a:r>
              <a:rPr lang="en-US" dirty="0"/>
              <a:t>Subpart B, additional protections for pregnant women, human fetuses, and neonates </a:t>
            </a:r>
          </a:p>
          <a:p>
            <a:pPr lvl="1">
              <a:lnSpc>
                <a:spcPct val="90000"/>
              </a:lnSpc>
              <a:buFont typeface="Courier New" panose="02070309020205020404" pitchFamily="49" charset="0"/>
              <a:buChar char="o"/>
            </a:pPr>
            <a:r>
              <a:rPr lang="en-US" dirty="0"/>
              <a:t>Subpart C, additional protections for prisoners </a:t>
            </a:r>
          </a:p>
          <a:p>
            <a:pPr lvl="1">
              <a:lnSpc>
                <a:spcPct val="90000"/>
              </a:lnSpc>
              <a:buFont typeface="Courier New" panose="02070309020205020404" pitchFamily="49" charset="0"/>
              <a:buChar char="o"/>
            </a:pPr>
            <a:r>
              <a:rPr lang="en-US" dirty="0"/>
              <a:t>Subpart D, additional protections for children</a:t>
            </a:r>
          </a:p>
          <a:p>
            <a:pPr>
              <a:lnSpc>
                <a:spcPct val="90000"/>
              </a:lnSpc>
            </a:pPr>
            <a:r>
              <a:rPr lang="en-US" sz="2000" dirty="0"/>
              <a:t>Common Rule updated July 2018</a:t>
            </a:r>
            <a:br>
              <a:rPr lang="en-US" sz="1300" dirty="0"/>
            </a:br>
            <a:endParaRPr lang="en-US" sz="1300" dirty="0"/>
          </a:p>
          <a:p>
            <a:pPr marL="457200" lvl="1" indent="0">
              <a:lnSpc>
                <a:spcPct val="90000"/>
              </a:lnSpc>
              <a:buNone/>
            </a:pPr>
            <a:endParaRPr lang="en-US" sz="1300" dirty="0"/>
          </a:p>
        </p:txBody>
      </p:sp>
      <p:pic>
        <p:nvPicPr>
          <p:cNvPr id="3074" name="Picture 2" descr="The Common Rule Changes and Update - Key Solutions Blog">
            <a:extLst>
              <a:ext uri="{FF2B5EF4-FFF2-40B4-BE49-F238E27FC236}">
                <a16:creationId xmlns:a16="http://schemas.microsoft.com/office/drawing/2014/main" id="{E355EE51-D54C-CC48-8D26-33F70611A0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11358" y="2776343"/>
            <a:ext cx="3918857" cy="2145573"/>
          </a:xfrm>
          <a:prstGeom prst="rect">
            <a:avLst/>
          </a:prstGeom>
          <a:solidFill>
            <a:srgbClr val="FFFFFF"/>
          </a:solidFill>
        </p:spPr>
      </p:pic>
      <p:sp>
        <p:nvSpPr>
          <p:cNvPr id="4" name="Slide Number Placeholder 3">
            <a:extLst>
              <a:ext uri="{FF2B5EF4-FFF2-40B4-BE49-F238E27FC236}">
                <a16:creationId xmlns:a16="http://schemas.microsoft.com/office/drawing/2014/main" id="{CD19616A-06BF-4444-BB9C-759C7B0BC2E8}"/>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11</a:t>
            </a:fld>
            <a:endParaRPr lang="en-US"/>
          </a:p>
        </p:txBody>
      </p:sp>
      <p:sp>
        <p:nvSpPr>
          <p:cNvPr id="2" name="Rectangle 1">
            <a:extLst>
              <a:ext uri="{FF2B5EF4-FFF2-40B4-BE49-F238E27FC236}">
                <a16:creationId xmlns:a16="http://schemas.microsoft.com/office/drawing/2014/main" id="{0B4E502C-D6D7-8E42-A187-3206FF59C2A7}"/>
              </a:ext>
            </a:extLst>
          </p:cNvPr>
          <p:cNvSpPr/>
          <p:nvPr/>
        </p:nvSpPr>
        <p:spPr>
          <a:xfrm>
            <a:off x="5220729" y="5798027"/>
            <a:ext cx="7203989" cy="452432"/>
          </a:xfrm>
          <a:prstGeom prst="rect">
            <a:avLst/>
          </a:prstGeom>
        </p:spPr>
        <p:txBody>
          <a:bodyPr wrap="square">
            <a:spAutoFit/>
          </a:bodyPr>
          <a:lstStyle/>
          <a:p>
            <a:pPr lvl="1">
              <a:lnSpc>
                <a:spcPct val="90000"/>
              </a:lnSpc>
            </a:pPr>
            <a:r>
              <a:rPr lang="en-US" sz="1300" dirty="0"/>
              <a:t>					            </a:t>
            </a:r>
            <a:r>
              <a:rPr lang="en-US" sz="1300" dirty="0">
                <a:hlinkClick r:id="rId3"/>
              </a:rPr>
              <a:t>https://www.hhs.gov/ohrp/regulations-and-policy/regulations/common-rule/index.html</a:t>
            </a:r>
            <a:endParaRPr lang="en-US" sz="1300" dirty="0"/>
          </a:p>
        </p:txBody>
      </p:sp>
    </p:spTree>
    <p:extLst>
      <p:ext uri="{BB962C8B-B14F-4D97-AF65-F5344CB8AC3E}">
        <p14:creationId xmlns:p14="http://schemas.microsoft.com/office/powerpoint/2010/main" val="18828122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F5D89-1B97-4B64-8198-37D7F033E412}"/>
              </a:ext>
            </a:extLst>
          </p:cNvPr>
          <p:cNvSpPr>
            <a:spLocks noGrp="1"/>
          </p:cNvSpPr>
          <p:nvPr>
            <p:ph type="title"/>
          </p:nvPr>
        </p:nvSpPr>
        <p:spPr/>
        <p:txBody>
          <a:bodyPr/>
          <a:lstStyle/>
          <a:p>
            <a:r>
              <a:rPr lang="en-US" dirty="0"/>
              <a:t>Distinguishing Between Practice of </a:t>
            </a:r>
            <a:br>
              <a:rPr lang="en-US" dirty="0"/>
            </a:br>
            <a:r>
              <a:rPr lang="en-US" dirty="0"/>
              <a:t>Medicine and Research </a:t>
            </a:r>
          </a:p>
        </p:txBody>
      </p:sp>
      <p:sp>
        <p:nvSpPr>
          <p:cNvPr id="6" name="Content Placeholder 5">
            <a:extLst>
              <a:ext uri="{FF2B5EF4-FFF2-40B4-BE49-F238E27FC236}">
                <a16:creationId xmlns:a16="http://schemas.microsoft.com/office/drawing/2014/main" id="{0B32CC55-CE2F-45F7-BA26-E9CA295441D8}"/>
              </a:ext>
            </a:extLst>
          </p:cNvPr>
          <p:cNvSpPr>
            <a:spLocks noGrp="1"/>
          </p:cNvSpPr>
          <p:nvPr>
            <p:ph sz="half" idx="1"/>
          </p:nvPr>
        </p:nvSpPr>
        <p:spPr/>
        <p:txBody>
          <a:bodyPr/>
          <a:lstStyle/>
          <a:p>
            <a:pPr marL="0" indent="0">
              <a:buNone/>
            </a:pPr>
            <a:r>
              <a:rPr lang="en-US" dirty="0"/>
              <a:t>Practice of Medicine</a:t>
            </a:r>
          </a:p>
          <a:p>
            <a:r>
              <a:rPr lang="en-US" sz="2000" dirty="0"/>
              <a:t>Interventions designed solely to enhance the well-being of an individual patient or client</a:t>
            </a:r>
          </a:p>
          <a:p>
            <a:r>
              <a:rPr lang="en-US" sz="2000" dirty="0"/>
              <a:t>Intervention has a reasonable</a:t>
            </a:r>
            <a:br>
              <a:rPr lang="en-US" sz="2000" dirty="0"/>
            </a:br>
            <a:r>
              <a:rPr lang="en-US" sz="2000" dirty="0"/>
              <a:t>expectation of success</a:t>
            </a:r>
          </a:p>
          <a:p>
            <a:r>
              <a:rPr lang="en-US" sz="2000" dirty="0"/>
              <a:t>Purpose is to provide diagnosis, preventive treatment, or therapy to a particular individual</a:t>
            </a:r>
          </a:p>
        </p:txBody>
      </p:sp>
      <p:sp>
        <p:nvSpPr>
          <p:cNvPr id="7" name="Content Placeholder 6">
            <a:extLst>
              <a:ext uri="{FF2B5EF4-FFF2-40B4-BE49-F238E27FC236}">
                <a16:creationId xmlns:a16="http://schemas.microsoft.com/office/drawing/2014/main" id="{577F649C-11F1-490C-B318-9788F2B377D5}"/>
              </a:ext>
            </a:extLst>
          </p:cNvPr>
          <p:cNvSpPr>
            <a:spLocks noGrp="1"/>
          </p:cNvSpPr>
          <p:nvPr>
            <p:ph sz="half" idx="2"/>
          </p:nvPr>
        </p:nvSpPr>
        <p:spPr/>
        <p:txBody>
          <a:bodyPr/>
          <a:lstStyle/>
          <a:p>
            <a:pPr marL="0" indent="0">
              <a:buNone/>
            </a:pPr>
            <a:r>
              <a:rPr lang="en-US" dirty="0"/>
              <a:t>Research </a:t>
            </a:r>
          </a:p>
          <a:p>
            <a:r>
              <a:rPr lang="en-US" sz="2000" dirty="0"/>
              <a:t>Activity designed to test a hypothesis, permit conclusions to be drawn, develop or contribute to generalizable knowledge </a:t>
            </a:r>
          </a:p>
          <a:p>
            <a:r>
              <a:rPr lang="en-US" sz="2000" dirty="0"/>
              <a:t>Usually described in a formal protocol that sets forth an objective and a set of procedures designed to reach that objective</a:t>
            </a:r>
            <a:br>
              <a:rPr lang="en-US" sz="2000" dirty="0"/>
            </a:br>
            <a:endParaRPr lang="en-US" sz="2000" dirty="0"/>
          </a:p>
          <a:p>
            <a:pPr marL="0" indent="0">
              <a:buNone/>
            </a:pPr>
            <a:r>
              <a:rPr lang="en-US" sz="1000" dirty="0">
                <a:hlinkClick r:id="rId2"/>
              </a:rPr>
              <a:t>https://www.omic.com/wp-content/uploads/2020/10/Research-or-Practice-of-Medicine-1.pdf</a:t>
            </a:r>
            <a:endParaRPr lang="en-US" sz="1000" dirty="0"/>
          </a:p>
          <a:p>
            <a:pPr marL="0" indent="0">
              <a:buNone/>
            </a:pPr>
            <a:endParaRPr lang="en-US" sz="1000" dirty="0"/>
          </a:p>
        </p:txBody>
      </p:sp>
      <p:sp>
        <p:nvSpPr>
          <p:cNvPr id="4" name="Slide Number Placeholder 3">
            <a:extLst>
              <a:ext uri="{FF2B5EF4-FFF2-40B4-BE49-F238E27FC236}">
                <a16:creationId xmlns:a16="http://schemas.microsoft.com/office/drawing/2014/main" id="{2AED294E-254C-44CD-BA6C-20A37FDAC084}"/>
              </a:ext>
            </a:extLst>
          </p:cNvPr>
          <p:cNvSpPr>
            <a:spLocks noGrp="1"/>
          </p:cNvSpPr>
          <p:nvPr>
            <p:ph type="sldNum" sz="quarter" idx="12"/>
          </p:nvPr>
        </p:nvSpPr>
        <p:spPr/>
        <p:txBody>
          <a:bodyPr/>
          <a:lstStyle/>
          <a:p>
            <a:fld id="{12A9E14D-4218-D743-BB5B-B907FBBABC66}" type="slidenum">
              <a:rPr lang="en-US" smtClean="0"/>
              <a:pPr/>
              <a:t>12</a:t>
            </a:fld>
            <a:endParaRPr lang="en-US" dirty="0"/>
          </a:p>
        </p:txBody>
      </p:sp>
    </p:spTree>
    <p:extLst>
      <p:ext uri="{BB962C8B-B14F-4D97-AF65-F5344CB8AC3E}">
        <p14:creationId xmlns:p14="http://schemas.microsoft.com/office/powerpoint/2010/main" val="1079658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BB4B5E-269C-4C3E-9D4B-98E89EB1A09E}"/>
              </a:ext>
            </a:extLst>
          </p:cNvPr>
          <p:cNvSpPr>
            <a:spLocks noGrp="1"/>
          </p:cNvSpPr>
          <p:nvPr>
            <p:ph type="title"/>
          </p:nvPr>
        </p:nvSpPr>
        <p:spPr/>
        <p:txBody>
          <a:bodyPr/>
          <a:lstStyle/>
          <a:p>
            <a:r>
              <a:rPr lang="en-US" dirty="0"/>
              <a:t>To IRB or Not to IRB?</a:t>
            </a:r>
          </a:p>
        </p:txBody>
      </p:sp>
      <p:sp>
        <p:nvSpPr>
          <p:cNvPr id="7" name="Content Placeholder 6">
            <a:extLst>
              <a:ext uri="{FF2B5EF4-FFF2-40B4-BE49-F238E27FC236}">
                <a16:creationId xmlns:a16="http://schemas.microsoft.com/office/drawing/2014/main" id="{FBCFC238-0F3C-4BF4-9DDF-48EA82011BE2}"/>
              </a:ext>
            </a:extLst>
          </p:cNvPr>
          <p:cNvSpPr>
            <a:spLocks noGrp="1"/>
          </p:cNvSpPr>
          <p:nvPr>
            <p:ph idx="1"/>
          </p:nvPr>
        </p:nvSpPr>
        <p:spPr/>
        <p:txBody>
          <a:bodyPr/>
          <a:lstStyle/>
          <a:p>
            <a:pPr marL="0" indent="0">
              <a:buNone/>
            </a:pPr>
            <a:r>
              <a:rPr lang="en-US" altLang="en-US" sz="2400" dirty="0">
                <a:ea typeface="ＭＳ Ｐゴシック" panose="020B0600070205080204" pitchFamily="34" charset="-128"/>
              </a:rPr>
              <a:t>Obtain IRB approval </a:t>
            </a:r>
            <a:r>
              <a:rPr lang="en-US" altLang="en-US" i="1" u="sng" dirty="0">
                <a:ea typeface="ＭＳ Ｐゴシック" panose="020B0600070205080204" pitchFamily="34" charset="-128"/>
              </a:rPr>
              <a:t>before</a:t>
            </a:r>
            <a:r>
              <a:rPr lang="en-US" altLang="en-US" dirty="0">
                <a:ea typeface="ＭＳ Ｐゴシック" panose="020B0600070205080204" pitchFamily="34" charset="-128"/>
              </a:rPr>
              <a:t> you begin</a:t>
            </a:r>
            <a:br>
              <a:rPr lang="en-US" altLang="en-US" dirty="0">
                <a:ea typeface="ＭＳ Ｐゴシック" panose="020B0600070205080204" pitchFamily="34" charset="-128"/>
              </a:rPr>
            </a:br>
            <a:r>
              <a:rPr lang="en-US" altLang="en-US" sz="2400" dirty="0">
                <a:ea typeface="ＭＳ Ｐゴシック" panose="020B0600070205080204" pitchFamily="34" charset="-128"/>
              </a:rPr>
              <a:t>if you intend to:</a:t>
            </a:r>
          </a:p>
          <a:p>
            <a:r>
              <a:rPr lang="en-US" altLang="en-US" sz="2400" dirty="0">
                <a:ea typeface="ＭＳ Ｐゴシック" panose="020B0600070205080204" pitchFamily="34" charset="-128"/>
              </a:rPr>
              <a:t>Present at a scientific meeting</a:t>
            </a:r>
          </a:p>
          <a:p>
            <a:r>
              <a:rPr lang="en-US" altLang="en-US" sz="2400" dirty="0">
                <a:ea typeface="ＭＳ Ｐゴシック" panose="020B0600070205080204" pitchFamily="34" charset="-128"/>
              </a:rPr>
              <a:t>Publish in a scientific journal</a:t>
            </a:r>
          </a:p>
          <a:p>
            <a:r>
              <a:rPr lang="en-US" altLang="en-US" sz="2400" dirty="0">
                <a:ea typeface="ＭＳ Ｐゴシック" panose="020B0600070205080204" pitchFamily="34" charset="-128"/>
              </a:rPr>
              <a:t>Contribute to </a:t>
            </a:r>
            <a:r>
              <a:rPr lang="en-US" altLang="en-US" sz="2400" dirty="0">
                <a:solidFill>
                  <a:srgbClr val="C00000"/>
                </a:solidFill>
                <a:ea typeface="ＭＳ Ｐゴシック" panose="020B0600070205080204" pitchFamily="34" charset="-128"/>
              </a:rPr>
              <a:t>generalizable </a:t>
            </a:r>
            <a:br>
              <a:rPr lang="en-US" altLang="en-US" sz="2400" dirty="0">
                <a:solidFill>
                  <a:srgbClr val="C00000"/>
                </a:solidFill>
                <a:ea typeface="ＭＳ Ｐゴシック" panose="020B0600070205080204" pitchFamily="34" charset="-128"/>
              </a:rPr>
            </a:br>
            <a:r>
              <a:rPr lang="en-US" altLang="en-US" sz="2400" dirty="0">
                <a:ea typeface="ＭＳ Ｐゴシック" panose="020B0600070205080204" pitchFamily="34" charset="-128"/>
              </a:rPr>
              <a:t>knowledge</a:t>
            </a:r>
          </a:p>
          <a:p>
            <a:pPr marL="0" indent="0">
              <a:buNone/>
            </a:pPr>
            <a:endParaRPr lang="en-US" dirty="0"/>
          </a:p>
        </p:txBody>
      </p:sp>
      <p:sp>
        <p:nvSpPr>
          <p:cNvPr id="5" name="Slide Number Placeholder 4">
            <a:extLst>
              <a:ext uri="{FF2B5EF4-FFF2-40B4-BE49-F238E27FC236}">
                <a16:creationId xmlns:a16="http://schemas.microsoft.com/office/drawing/2014/main" id="{6E169FE4-60D6-4656-B304-13036D86A4AF}"/>
              </a:ext>
            </a:extLst>
          </p:cNvPr>
          <p:cNvSpPr>
            <a:spLocks noGrp="1"/>
          </p:cNvSpPr>
          <p:nvPr>
            <p:ph type="sldNum" sz="quarter" idx="12"/>
          </p:nvPr>
        </p:nvSpPr>
        <p:spPr/>
        <p:txBody>
          <a:bodyPr/>
          <a:lstStyle/>
          <a:p>
            <a:fld id="{12A9E14D-4218-D743-BB5B-B907FBBABC66}" type="slidenum">
              <a:rPr lang="en-US" smtClean="0"/>
              <a:t>13</a:t>
            </a:fld>
            <a:endParaRPr lang="en-US" dirty="0"/>
          </a:p>
        </p:txBody>
      </p:sp>
      <p:pic>
        <p:nvPicPr>
          <p:cNvPr id="9" name="Picture 8">
            <a:extLst>
              <a:ext uri="{FF2B5EF4-FFF2-40B4-BE49-F238E27FC236}">
                <a16:creationId xmlns:a16="http://schemas.microsoft.com/office/drawing/2014/main" id="{1C3CDAEE-A536-466A-9DB8-D81DCAD0387B}"/>
              </a:ext>
            </a:extLst>
          </p:cNvPr>
          <p:cNvPicPr>
            <a:picLocks noChangeAspect="1"/>
          </p:cNvPicPr>
          <p:nvPr/>
        </p:nvPicPr>
        <p:blipFill>
          <a:blip r:embed="rId2"/>
          <a:stretch>
            <a:fillRect/>
          </a:stretch>
        </p:blipFill>
        <p:spPr>
          <a:xfrm>
            <a:off x="5796501" y="1299376"/>
            <a:ext cx="6109061" cy="4233669"/>
          </a:xfrm>
          <a:prstGeom prst="rect">
            <a:avLst/>
          </a:prstGeom>
        </p:spPr>
      </p:pic>
    </p:spTree>
    <p:extLst>
      <p:ext uri="{BB962C8B-B14F-4D97-AF65-F5344CB8AC3E}">
        <p14:creationId xmlns:p14="http://schemas.microsoft.com/office/powerpoint/2010/main" val="36207654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tients: your opportunity to be involved in research - Guts UK">
            <a:extLst>
              <a:ext uri="{FF2B5EF4-FFF2-40B4-BE49-F238E27FC236}">
                <a16:creationId xmlns:a16="http://schemas.microsoft.com/office/drawing/2014/main" id="{1C5644C2-E539-6345-80EF-CA2EEF724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7" r="14152" b="-2"/>
          <a:stretch/>
        </p:blipFill>
        <p:spPr bwMode="auto">
          <a:xfrm>
            <a:off x="7467600" y="1676400"/>
            <a:ext cx="4114800" cy="4114800"/>
          </a:xfrm>
          <a:prstGeom prst="ellipse">
            <a:avLst/>
          </a:prstGeom>
          <a:solidFill>
            <a:srgbClr val="FFFFFF"/>
          </a:solidFill>
        </p:spPr>
      </p:pic>
      <p:sp>
        <p:nvSpPr>
          <p:cNvPr id="2" name="Title 1">
            <a:extLst>
              <a:ext uri="{FF2B5EF4-FFF2-40B4-BE49-F238E27FC236}">
                <a16:creationId xmlns:a16="http://schemas.microsoft.com/office/drawing/2014/main" id="{D34AE0BF-25EB-44EA-9335-C42DD0F8BD9E}"/>
              </a:ext>
            </a:extLst>
          </p:cNvPr>
          <p:cNvSpPr>
            <a:spLocks noGrp="1"/>
          </p:cNvSpPr>
          <p:nvPr>
            <p:ph type="title"/>
          </p:nvPr>
        </p:nvSpPr>
        <p:spPr>
          <a:xfrm>
            <a:off x="609600" y="228600"/>
            <a:ext cx="10972800" cy="1219200"/>
          </a:xfrm>
        </p:spPr>
        <p:txBody>
          <a:bodyPr anchor="b">
            <a:normAutofit/>
          </a:bodyPr>
          <a:lstStyle/>
          <a:p>
            <a:r>
              <a:rPr lang="en-US" dirty="0"/>
              <a:t>Engagement in Clinical Research  </a:t>
            </a:r>
          </a:p>
        </p:txBody>
      </p:sp>
      <p:sp>
        <p:nvSpPr>
          <p:cNvPr id="3" name="Content Placeholder 2">
            <a:extLst>
              <a:ext uri="{FF2B5EF4-FFF2-40B4-BE49-F238E27FC236}">
                <a16:creationId xmlns:a16="http://schemas.microsoft.com/office/drawing/2014/main" id="{63C0A8FA-E585-4240-BC34-745E3AC03173}"/>
              </a:ext>
            </a:extLst>
          </p:cNvPr>
          <p:cNvSpPr>
            <a:spLocks noGrp="1"/>
          </p:cNvSpPr>
          <p:nvPr>
            <p:ph sz="half" idx="1"/>
          </p:nvPr>
        </p:nvSpPr>
        <p:spPr>
          <a:xfrm>
            <a:off x="609600" y="1676400"/>
            <a:ext cx="5943600" cy="4114800"/>
          </a:xfrm>
        </p:spPr>
        <p:txBody>
          <a:bodyPr>
            <a:normAutofit/>
          </a:bodyPr>
          <a:lstStyle/>
          <a:p>
            <a:r>
              <a:rPr lang="en-US" sz="2200"/>
              <a:t>Exciting potential for improvement of patient care</a:t>
            </a:r>
          </a:p>
          <a:p>
            <a:r>
              <a:rPr lang="en-US" sz="2200"/>
              <a:t>Study design to yield valid results</a:t>
            </a:r>
          </a:p>
          <a:p>
            <a:r>
              <a:rPr lang="en-US" sz="2200"/>
              <a:t>Important responsibility to protect patients</a:t>
            </a:r>
          </a:p>
          <a:p>
            <a:r>
              <a:rPr lang="en-US" sz="2200"/>
              <a:t>Approval by appropriate review mechanisms (IRB)</a:t>
            </a:r>
          </a:p>
          <a:p>
            <a:r>
              <a:rPr lang="en-US" sz="2200"/>
              <a:t>Recognize potential vulnerability of patients with conditions lacking current therapies</a:t>
            </a:r>
          </a:p>
        </p:txBody>
      </p:sp>
      <p:sp>
        <p:nvSpPr>
          <p:cNvPr id="4" name="Slide Number Placeholder 3">
            <a:extLst>
              <a:ext uri="{FF2B5EF4-FFF2-40B4-BE49-F238E27FC236}">
                <a16:creationId xmlns:a16="http://schemas.microsoft.com/office/drawing/2014/main" id="{9F719C41-BE7E-4ABA-BDD5-1040883F61F3}"/>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39799707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CBC1-AAE5-4115-9BC9-D21ADBE8596F}"/>
              </a:ext>
            </a:extLst>
          </p:cNvPr>
          <p:cNvSpPr>
            <a:spLocks noGrp="1"/>
          </p:cNvSpPr>
          <p:nvPr>
            <p:ph type="title"/>
          </p:nvPr>
        </p:nvSpPr>
        <p:spPr>
          <a:xfrm>
            <a:off x="609600" y="228600"/>
            <a:ext cx="10972800" cy="1219200"/>
          </a:xfrm>
        </p:spPr>
        <p:txBody>
          <a:bodyPr anchor="b">
            <a:normAutofit/>
          </a:bodyPr>
          <a:lstStyle/>
          <a:p>
            <a:r>
              <a:rPr lang="en-US" dirty="0"/>
              <a:t>Why Ophthalmic Research? </a:t>
            </a:r>
          </a:p>
        </p:txBody>
      </p:sp>
      <p:pic>
        <p:nvPicPr>
          <p:cNvPr id="5122" name="Picture 2" descr="Ophthalmic Research and Visual Sciences | Scientific Open Access Journals">
            <a:extLst>
              <a:ext uri="{FF2B5EF4-FFF2-40B4-BE49-F238E27FC236}">
                <a16:creationId xmlns:a16="http://schemas.microsoft.com/office/drawing/2014/main" id="{4526BCA1-7838-3B43-A8B4-6F933BCCB4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489"/>
          <a:stretch/>
        </p:blipFill>
        <p:spPr bwMode="auto">
          <a:xfrm>
            <a:off x="217714" y="2567949"/>
            <a:ext cx="5029200" cy="1722102"/>
          </a:xfrm>
          <a:prstGeom prst="rect">
            <a:avLst/>
          </a:prstGeom>
          <a:solidFill>
            <a:srgbClr val="FFFFFF"/>
          </a:solidFill>
        </p:spPr>
      </p:pic>
      <p:sp>
        <p:nvSpPr>
          <p:cNvPr id="3" name="Content Placeholder 2">
            <a:extLst>
              <a:ext uri="{FF2B5EF4-FFF2-40B4-BE49-F238E27FC236}">
                <a16:creationId xmlns:a16="http://schemas.microsoft.com/office/drawing/2014/main" id="{66F88237-A7D9-402F-8D20-988919952B22}"/>
              </a:ext>
            </a:extLst>
          </p:cNvPr>
          <p:cNvSpPr>
            <a:spLocks noGrp="1"/>
          </p:cNvSpPr>
          <p:nvPr>
            <p:ph sz="half" idx="2"/>
          </p:nvPr>
        </p:nvSpPr>
        <p:spPr>
          <a:xfrm>
            <a:off x="5660571" y="1676400"/>
            <a:ext cx="5921829" cy="4953000"/>
          </a:xfrm>
        </p:spPr>
        <p:txBody>
          <a:bodyPr>
            <a:normAutofit/>
          </a:bodyPr>
          <a:lstStyle/>
          <a:p>
            <a:pPr marL="0" indent="0">
              <a:lnSpc>
                <a:spcPct val="90000"/>
              </a:lnSpc>
              <a:buNone/>
            </a:pPr>
            <a:r>
              <a:rPr lang="en-US" dirty="0"/>
              <a:t>Imagine ophthalmic care without these advances based on research: </a:t>
            </a:r>
          </a:p>
          <a:p>
            <a:pPr>
              <a:lnSpc>
                <a:spcPct val="90000"/>
              </a:lnSpc>
            </a:pPr>
            <a:r>
              <a:rPr lang="en-US" b="1" dirty="0"/>
              <a:t>Pharmaceuticals</a:t>
            </a:r>
            <a:r>
              <a:rPr lang="en-US" dirty="0"/>
              <a:t>- glaucoma, AMD- anti-VEGF treatments</a:t>
            </a:r>
          </a:p>
          <a:p>
            <a:pPr>
              <a:lnSpc>
                <a:spcPct val="90000"/>
              </a:lnSpc>
            </a:pPr>
            <a:r>
              <a:rPr lang="en-US" b="1" dirty="0"/>
              <a:t>Laser therapy- </a:t>
            </a:r>
            <a:r>
              <a:rPr lang="en-US" dirty="0"/>
              <a:t>Diabetic retinopathy, glaucoma</a:t>
            </a:r>
          </a:p>
          <a:p>
            <a:pPr>
              <a:lnSpc>
                <a:spcPct val="90000"/>
              </a:lnSpc>
            </a:pPr>
            <a:r>
              <a:rPr lang="en-US" b="1" dirty="0"/>
              <a:t>Corneal transplantation- </a:t>
            </a:r>
            <a:r>
              <a:rPr lang="en-US" dirty="0"/>
              <a:t>DSEK, DMEK</a:t>
            </a:r>
          </a:p>
          <a:p>
            <a:pPr>
              <a:lnSpc>
                <a:spcPct val="90000"/>
              </a:lnSpc>
            </a:pPr>
            <a:r>
              <a:rPr lang="en-US" b="1" dirty="0"/>
              <a:t>Uveitis-</a:t>
            </a:r>
            <a:r>
              <a:rPr lang="en-US" dirty="0"/>
              <a:t> PCR diagnostics, biologics</a:t>
            </a:r>
          </a:p>
          <a:p>
            <a:pPr>
              <a:lnSpc>
                <a:spcPct val="90000"/>
              </a:lnSpc>
            </a:pPr>
            <a:r>
              <a:rPr lang="en-US" b="1" dirty="0"/>
              <a:t>Cataract surgery and IOLs</a:t>
            </a:r>
          </a:p>
          <a:p>
            <a:pPr>
              <a:lnSpc>
                <a:spcPct val="90000"/>
              </a:lnSpc>
            </a:pPr>
            <a:endParaRPr lang="en-US" sz="2000" dirty="0"/>
          </a:p>
          <a:p>
            <a:pPr>
              <a:lnSpc>
                <a:spcPct val="90000"/>
              </a:lnSpc>
            </a:pPr>
            <a:endParaRPr lang="en-US" sz="2000" dirty="0"/>
          </a:p>
        </p:txBody>
      </p:sp>
      <p:sp>
        <p:nvSpPr>
          <p:cNvPr id="4" name="Slide Number Placeholder 3">
            <a:extLst>
              <a:ext uri="{FF2B5EF4-FFF2-40B4-BE49-F238E27FC236}">
                <a16:creationId xmlns:a16="http://schemas.microsoft.com/office/drawing/2014/main" id="{9B50E9CD-DFF7-473E-97CF-C1B50A2D897E}"/>
              </a:ext>
            </a:extLst>
          </p:cNvPr>
          <p:cNvSpPr>
            <a:spLocks noGrp="1"/>
          </p:cNvSpPr>
          <p:nvPr>
            <p:ph type="sldNum" sz="quarter" idx="12"/>
          </p:nvPr>
        </p:nvSpPr>
        <p:spPr>
          <a:xfrm>
            <a:off x="10744200" y="6553200"/>
            <a:ext cx="838200" cy="228600"/>
          </a:xfrm>
        </p:spPr>
        <p:txBody>
          <a:bodyPr wrap="none" anchor="ctr">
            <a:normAutofit/>
          </a:bodyPr>
          <a:lstStyle/>
          <a:p>
            <a:pPr>
              <a:lnSpc>
                <a:spcPct val="90000"/>
              </a:lnSpc>
              <a:spcAft>
                <a:spcPts val="600"/>
              </a:spcAft>
            </a:pPr>
            <a:fld id="{12A9E14D-4218-D743-BB5B-B907FBBABC66}"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20520274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57C5-C23D-46C7-A1B4-35E4F29E70B8}"/>
              </a:ext>
            </a:extLst>
          </p:cNvPr>
          <p:cNvSpPr>
            <a:spLocks noGrp="1"/>
          </p:cNvSpPr>
          <p:nvPr>
            <p:ph type="title"/>
          </p:nvPr>
        </p:nvSpPr>
        <p:spPr/>
        <p:txBody>
          <a:bodyPr/>
          <a:lstStyle/>
          <a:p>
            <a:r>
              <a:rPr lang="en-US" dirty="0"/>
              <a:t>The Purpose of the AAO’s Code of Ethics</a:t>
            </a:r>
          </a:p>
        </p:txBody>
      </p:sp>
      <p:sp>
        <p:nvSpPr>
          <p:cNvPr id="3" name="Content Placeholder 2">
            <a:extLst>
              <a:ext uri="{FF2B5EF4-FFF2-40B4-BE49-F238E27FC236}">
                <a16:creationId xmlns:a16="http://schemas.microsoft.com/office/drawing/2014/main" id="{A9FE657F-26DB-4CAE-BA6B-43966FDA56DF}"/>
              </a:ext>
            </a:extLst>
          </p:cNvPr>
          <p:cNvSpPr>
            <a:spLocks noGrp="1"/>
          </p:cNvSpPr>
          <p:nvPr>
            <p:ph idx="1"/>
          </p:nvPr>
        </p:nvSpPr>
        <p:spPr>
          <a:xfrm>
            <a:off x="609600" y="2289858"/>
            <a:ext cx="10972800" cy="2745129"/>
          </a:xfrm>
        </p:spPr>
        <p:txBody>
          <a:bodyPr/>
          <a:lstStyle/>
          <a:p>
            <a:r>
              <a:rPr lang="en-US" dirty="0"/>
              <a:t>The over-riding principle of the AAO’s Code of Ethics is to help the physician make clinical decisions that are in the best interest of the patient. </a:t>
            </a:r>
          </a:p>
          <a:p>
            <a:r>
              <a:rPr lang="en-US" dirty="0"/>
              <a:t>Rule 3 helps to ensure that the physician researcher maintains respect for human dignity, acts in the best interest of the patient and fully informs the research subjects of the reason(s) for the research, all relevant risks involved and any benefits that the patient might receive in clear and honest language.</a:t>
            </a:r>
          </a:p>
        </p:txBody>
      </p:sp>
      <p:sp>
        <p:nvSpPr>
          <p:cNvPr id="4" name="Slide Number Placeholder 3">
            <a:extLst>
              <a:ext uri="{FF2B5EF4-FFF2-40B4-BE49-F238E27FC236}">
                <a16:creationId xmlns:a16="http://schemas.microsoft.com/office/drawing/2014/main" id="{D699FE19-F6C5-47F2-A0B4-2FD9873D870C}"/>
              </a:ext>
            </a:extLst>
          </p:cNvPr>
          <p:cNvSpPr>
            <a:spLocks noGrp="1"/>
          </p:cNvSpPr>
          <p:nvPr>
            <p:ph type="sldNum" sz="quarter" idx="12"/>
          </p:nvPr>
        </p:nvSpPr>
        <p:spPr/>
        <p:txBody>
          <a:bodyPr/>
          <a:lstStyle/>
          <a:p>
            <a:fld id="{12A9E14D-4218-D743-BB5B-B907FBBABC66}" type="slidenum">
              <a:rPr lang="en-US" smtClean="0"/>
              <a:pPr/>
              <a:t>16</a:t>
            </a:fld>
            <a:endParaRPr lang="en-US" dirty="0"/>
          </a:p>
        </p:txBody>
      </p:sp>
    </p:spTree>
    <p:extLst>
      <p:ext uri="{BB962C8B-B14F-4D97-AF65-F5344CB8AC3E}">
        <p14:creationId xmlns:p14="http://schemas.microsoft.com/office/powerpoint/2010/main" val="13916633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 </a:t>
            </a:r>
          </a:p>
        </p:txBody>
      </p:sp>
      <p:sp>
        <p:nvSpPr>
          <p:cNvPr id="3" name="Content Placeholder 2"/>
          <p:cNvSpPr>
            <a:spLocks noGrp="1"/>
          </p:cNvSpPr>
          <p:nvPr>
            <p:ph sz="half" idx="1"/>
          </p:nvPr>
        </p:nvSpPr>
        <p:spPr>
          <a:xfrm>
            <a:off x="609600" y="1676400"/>
            <a:ext cx="10668000" cy="4114800"/>
          </a:xfrm>
        </p:spPr>
        <p:txBody>
          <a:bodyPr/>
          <a:lstStyle/>
          <a:p>
            <a:r>
              <a:rPr lang="en-US" dirty="0"/>
              <a:t>General Inquiries &amp; Submissions</a:t>
            </a:r>
            <a:br>
              <a:rPr lang="en-US" dirty="0"/>
            </a:br>
            <a:r>
              <a:rPr lang="en-US" dirty="0">
                <a:hlinkClick r:id="rId2"/>
              </a:rPr>
              <a:t>ethics@aao.org</a:t>
            </a:r>
            <a:endParaRPr lang="en-US" dirty="0"/>
          </a:p>
          <a:p>
            <a:r>
              <a:rPr lang="en-US" dirty="0"/>
              <a:t>The Redmond Ethics Center</a:t>
            </a:r>
            <a:br>
              <a:rPr lang="en-US" dirty="0"/>
            </a:br>
            <a:r>
              <a:rPr lang="en-US" dirty="0">
                <a:hlinkClick r:id="rId3"/>
              </a:rPr>
              <a:t>https://www.aao.org/clinical-education/redmond-ethics-center</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9949165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52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Book Antiqua" pitchFamily="18" charset="0"/>
              </a:rPr>
              <a:t>Ethical Research and Innovation  </a:t>
            </a:r>
            <a:br>
              <a:rPr lang="en-US" altLang="en-US" dirty="0">
                <a:cs typeface="Book Antiqua" pitchFamily="18" charset="0"/>
              </a:rPr>
            </a:br>
            <a:r>
              <a:rPr lang="en-US" altLang="en-US" dirty="0">
                <a:cs typeface="Book Antiqua" pitchFamily="18" charset="0"/>
              </a:rPr>
              <a:t>Why is This Topic Important?</a:t>
            </a:r>
            <a:endParaRPr lang="en-US" dirty="0"/>
          </a:p>
        </p:txBody>
      </p:sp>
      <p:sp>
        <p:nvSpPr>
          <p:cNvPr id="5" name="Content Placeholder 4"/>
          <p:cNvSpPr>
            <a:spLocks noGrp="1"/>
          </p:cNvSpPr>
          <p:nvPr>
            <p:ph sz="half" idx="1"/>
          </p:nvPr>
        </p:nvSpPr>
        <p:spPr>
          <a:xfrm>
            <a:off x="609600" y="1676400"/>
            <a:ext cx="6777162" cy="4114800"/>
          </a:xfrm>
        </p:spPr>
        <p:txBody>
          <a:bodyPr/>
          <a:lstStyle/>
          <a:p>
            <a:pPr defTabSz="457200" fontAlgn="base">
              <a:spcAft>
                <a:spcPct val="0"/>
              </a:spcAft>
            </a:pPr>
            <a:r>
              <a:rPr lang="en-US" altLang="en-US" dirty="0"/>
              <a:t>Patient Protection</a:t>
            </a:r>
          </a:p>
          <a:p>
            <a:pPr defTabSz="457200" fontAlgn="base">
              <a:spcAft>
                <a:spcPct val="0"/>
              </a:spcAft>
            </a:pPr>
            <a:r>
              <a:rPr lang="en-US" altLang="en-US" dirty="0"/>
              <a:t>Respect for Human Dignity</a:t>
            </a:r>
          </a:p>
          <a:p>
            <a:pPr defTabSz="457200" fontAlgn="base">
              <a:spcAft>
                <a:spcPct val="0"/>
              </a:spcAft>
            </a:pPr>
            <a:r>
              <a:rPr lang="en-US" altLang="en-US" dirty="0"/>
              <a:t>Acting in the Best Interests of the Patient</a:t>
            </a:r>
          </a:p>
          <a:p>
            <a:pPr defTabSz="457200" fontAlgn="base">
              <a:spcAft>
                <a:spcPct val="0"/>
              </a:spcAft>
            </a:pPr>
            <a:r>
              <a:rPr lang="en-US" altLang="en-US" dirty="0"/>
              <a:t>Integrity of the Profession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12" y="1447800"/>
            <a:ext cx="3607249" cy="38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7598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BC35-C17B-4E68-83C1-1A6EE4581B14}"/>
              </a:ext>
            </a:extLst>
          </p:cNvPr>
          <p:cNvSpPr>
            <a:spLocks noGrp="1"/>
          </p:cNvSpPr>
          <p:nvPr>
            <p:ph type="title"/>
          </p:nvPr>
        </p:nvSpPr>
        <p:spPr/>
        <p:txBody>
          <a:bodyPr/>
          <a:lstStyle/>
          <a:p>
            <a:r>
              <a:rPr lang="en-US" dirty="0"/>
              <a:t>The Purpose of Ophthalmic Research </a:t>
            </a:r>
          </a:p>
        </p:txBody>
      </p:sp>
      <p:sp>
        <p:nvSpPr>
          <p:cNvPr id="3" name="Content Placeholder 2">
            <a:extLst>
              <a:ext uri="{FF2B5EF4-FFF2-40B4-BE49-F238E27FC236}">
                <a16:creationId xmlns:a16="http://schemas.microsoft.com/office/drawing/2014/main" id="{1DA705E2-C74E-4134-A157-C83C6A68982B}"/>
              </a:ext>
            </a:extLst>
          </p:cNvPr>
          <p:cNvSpPr>
            <a:spLocks noGrp="1"/>
          </p:cNvSpPr>
          <p:nvPr>
            <p:ph idx="1"/>
          </p:nvPr>
        </p:nvSpPr>
        <p:spPr/>
        <p:txBody>
          <a:bodyPr/>
          <a:lstStyle/>
          <a:p>
            <a:r>
              <a:rPr lang="en-US" dirty="0"/>
              <a:t>Ophthalmic researchers have the potential to “profoundly change medicine for the better”, as noted by Dr. Ruth Williams in her April 2017 EyeNet editorial.  </a:t>
            </a:r>
          </a:p>
          <a:p>
            <a:r>
              <a:rPr lang="en-US" dirty="0"/>
              <a:t>Of primary concern is the welfare of patients and accurately portraying any research study in communications to the public, especially to a vulnerable patient population. </a:t>
            </a:r>
          </a:p>
        </p:txBody>
      </p:sp>
      <p:sp>
        <p:nvSpPr>
          <p:cNvPr id="4" name="Slide Number Placeholder 3">
            <a:extLst>
              <a:ext uri="{FF2B5EF4-FFF2-40B4-BE49-F238E27FC236}">
                <a16:creationId xmlns:a16="http://schemas.microsoft.com/office/drawing/2014/main" id="{65B91A69-0C78-4941-A9D0-5AEE1F4D9F17}"/>
              </a:ext>
            </a:extLst>
          </p:cNvPr>
          <p:cNvSpPr>
            <a:spLocks noGrp="1"/>
          </p:cNvSpPr>
          <p:nvPr>
            <p:ph type="sldNum" sz="quarter" idx="12"/>
          </p:nvPr>
        </p:nvSpPr>
        <p:spPr/>
        <p:txBody>
          <a:bodyPr/>
          <a:lstStyle/>
          <a:p>
            <a:fld id="{12A9E14D-4218-D743-BB5B-B907FBBABC66}" type="slidenum">
              <a:rPr lang="en-US" smtClean="0"/>
              <a:pPr/>
              <a:t>3</a:t>
            </a:fld>
            <a:endParaRPr lang="en-US" dirty="0"/>
          </a:p>
        </p:txBody>
      </p:sp>
      <p:pic>
        <p:nvPicPr>
          <p:cNvPr id="1026" name="Picture 2" descr="EyeNet Magazine Online | March 2001 | Cataract">
            <a:extLst>
              <a:ext uri="{FF2B5EF4-FFF2-40B4-BE49-F238E27FC236}">
                <a16:creationId xmlns:a16="http://schemas.microsoft.com/office/drawing/2014/main" id="{112A5233-860B-BC4A-8CB9-DACC0A52C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754" y="4330700"/>
            <a:ext cx="4191000"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263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Arial" panose="020B0604020202020204" pitchFamily="34" charset="0"/>
              </a:rPr>
              <a:t> </a:t>
            </a:r>
            <a:br>
              <a:rPr lang="en-US" dirty="0">
                <a:solidFill>
                  <a:srgbClr val="333333"/>
                </a:solidFill>
                <a:latin typeface="Arial" panose="020B0604020202020204" pitchFamily="34" charset="0"/>
              </a:rPr>
            </a:br>
            <a:r>
              <a:rPr lang="en-US" dirty="0"/>
              <a:t>Code of Ethics - </a:t>
            </a:r>
            <a:r>
              <a:rPr lang="en-US" i="1" dirty="0"/>
              <a:t>Rule 3</a:t>
            </a:r>
            <a:endParaRPr lang="en-US" dirty="0"/>
          </a:p>
        </p:txBody>
      </p:sp>
      <p:sp>
        <p:nvSpPr>
          <p:cNvPr id="3" name="Content Placeholder 2"/>
          <p:cNvSpPr>
            <a:spLocks noGrp="1"/>
          </p:cNvSpPr>
          <p:nvPr>
            <p:ph idx="1"/>
          </p:nvPr>
        </p:nvSpPr>
        <p:spPr/>
        <p:txBody>
          <a:bodyPr/>
          <a:lstStyle/>
          <a:p>
            <a:pPr marL="0" indent="0">
              <a:buNone/>
            </a:pPr>
            <a:r>
              <a:rPr lang="en-US" sz="1800" b="1" dirty="0">
                <a:effectLst/>
                <a:ea typeface="Times New Roman" panose="02020603050405020304" pitchFamily="18" charset="0"/>
                <a:cs typeface="Times New Roman" panose="02020603050405020304" pitchFamily="18" charset="0"/>
              </a:rPr>
              <a:t>Research and Innovation</a:t>
            </a:r>
            <a:r>
              <a:rPr lang="en-US" sz="1800" dirty="0">
                <a:effectLst/>
                <a:ea typeface="Times New Roman" panose="02020603050405020304" pitchFamily="18" charset="0"/>
                <a:cs typeface="Times New Roman" panose="02020603050405020304" pitchFamily="18" charset="0"/>
              </a:rPr>
              <a:t>. </a:t>
            </a:r>
          </a:p>
          <a:p>
            <a:pPr marL="0" indent="0">
              <a:buNone/>
            </a:pPr>
            <a:r>
              <a:rPr lang="en-US" sz="1800" i="1" dirty="0">
                <a:effectLst/>
                <a:ea typeface="Times New Roman" panose="02020603050405020304" pitchFamily="18" charset="0"/>
                <a:cs typeface="Arial" panose="020B0604020202020204" pitchFamily="34" charset="0"/>
              </a:rPr>
              <a:t>Research is conducted to provide information on which to base diagnostic, prognostic or therapeutic decisions and/or to improve understanding of pathogenesis in circumstances in which insufficient information exists. Research and innovation must be approved by appropriate review mechanisms (Institutional Review Board; IRB) and must comply with all requirements of the approved study protocol to protect patients from being subjected to or potentially affected by inappropriate or fraudulent research. In emerging areas of ophthalmic treatment where recognized guidelines do not exist, the ophthalmologist should exercise careful judgment and take appropriate precautions to safeguard patient welfare. Appropriate informed consent for research and innovative procedures must recognize their special nature and ramifications. The ophthalmologist must demonstrate an understanding of the purpose and goals of the research and recognize and disclose financial and non-financial conflicts of interest. Commensurate with the level of his/her involvement, the investigator must accept personal accountability for patient safety and compliance with all legal and IRB-imposed requirements.</a:t>
            </a:r>
            <a:endParaRPr lang="en-US" sz="1800" i="1" dirty="0">
              <a:effectLst/>
              <a:ea typeface="Times New Roman" panose="02020603050405020304" pitchFamily="18" charset="0"/>
              <a:cs typeface="Times New Roman" panose="02020603050405020304" pitchFamily="18" charset="0"/>
            </a:endParaRPr>
          </a:p>
          <a:p>
            <a:pPr marL="0" indent="0">
              <a:buNone/>
            </a:pPr>
            <a:endParaRPr lang="en-US" i="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6551587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57C5-C23D-46C7-A1B4-35E4F29E70B8}"/>
              </a:ext>
            </a:extLst>
          </p:cNvPr>
          <p:cNvSpPr>
            <a:spLocks noGrp="1"/>
          </p:cNvSpPr>
          <p:nvPr>
            <p:ph type="title"/>
          </p:nvPr>
        </p:nvSpPr>
        <p:spPr/>
        <p:txBody>
          <a:bodyPr/>
          <a:lstStyle/>
          <a:p>
            <a:r>
              <a:rPr lang="en-US" dirty="0"/>
              <a:t>The Purpose of Rule 3 of the Code of Ethics</a:t>
            </a:r>
          </a:p>
        </p:txBody>
      </p:sp>
      <p:sp>
        <p:nvSpPr>
          <p:cNvPr id="3" name="Content Placeholder 2">
            <a:extLst>
              <a:ext uri="{FF2B5EF4-FFF2-40B4-BE49-F238E27FC236}">
                <a16:creationId xmlns:a16="http://schemas.microsoft.com/office/drawing/2014/main" id="{A9FE657F-26DB-4CAE-BA6B-43966FDA56DF}"/>
              </a:ext>
            </a:extLst>
          </p:cNvPr>
          <p:cNvSpPr>
            <a:spLocks noGrp="1"/>
          </p:cNvSpPr>
          <p:nvPr>
            <p:ph idx="1"/>
          </p:nvPr>
        </p:nvSpPr>
        <p:spPr/>
        <p:txBody>
          <a:bodyPr/>
          <a:lstStyle/>
          <a:p>
            <a:r>
              <a:rPr lang="en-US" dirty="0"/>
              <a:t>To protect patients from being subjected to or potentially affected by inappropriate, or fraudulent research, and/or innovation in clinical practice. </a:t>
            </a:r>
          </a:p>
          <a:p>
            <a:r>
              <a:rPr lang="en-US" dirty="0"/>
              <a:t>This rule advances Principle 2 of the Code of Ethics that "ophthalmological services must be provided with ... respect for human dignity ..." and Principle 7 that an ophthalmologist must "act in the best interest of the patient." </a:t>
            </a:r>
          </a:p>
          <a:p>
            <a:r>
              <a:rPr lang="en-US" dirty="0"/>
              <a:t>Rule 3 defines research and innovation in clinical practice as activities that are undertaken in circumstances where "insufficient information exists," and therefore procedures are “conducted to provide information on which to base diagnostic, prognostic or therapeutic decisions and/or to improve understanding of pathogenesis ...."</a:t>
            </a:r>
          </a:p>
        </p:txBody>
      </p:sp>
      <p:sp>
        <p:nvSpPr>
          <p:cNvPr id="4" name="Slide Number Placeholder 3">
            <a:extLst>
              <a:ext uri="{FF2B5EF4-FFF2-40B4-BE49-F238E27FC236}">
                <a16:creationId xmlns:a16="http://schemas.microsoft.com/office/drawing/2014/main" id="{D699FE19-F6C5-47F2-A0B4-2FD9873D870C}"/>
              </a:ext>
            </a:extLst>
          </p:cNvPr>
          <p:cNvSpPr>
            <a:spLocks noGrp="1"/>
          </p:cNvSpPr>
          <p:nvPr>
            <p:ph type="sldNum" sz="quarter" idx="12"/>
          </p:nvPr>
        </p:nvSpPr>
        <p:spPr/>
        <p:txBody>
          <a:bodyPr/>
          <a:lstStyle/>
          <a:p>
            <a:fld id="{12A9E14D-4218-D743-BB5B-B907FBBABC66}" type="slidenum">
              <a:rPr lang="en-US" smtClean="0"/>
              <a:pPr/>
              <a:t>5</a:t>
            </a:fld>
            <a:endParaRPr lang="en-US" dirty="0"/>
          </a:p>
        </p:txBody>
      </p:sp>
    </p:spTree>
    <p:extLst>
      <p:ext uri="{BB962C8B-B14F-4D97-AF65-F5344CB8AC3E}">
        <p14:creationId xmlns:p14="http://schemas.microsoft.com/office/powerpoint/2010/main" val="42829753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E98403-D2C5-4C8B-80EA-18E9ACFD3169}"/>
              </a:ext>
            </a:extLst>
          </p:cNvPr>
          <p:cNvSpPr>
            <a:spLocks noGrp="1"/>
          </p:cNvSpPr>
          <p:nvPr>
            <p:ph type="title"/>
          </p:nvPr>
        </p:nvSpPr>
        <p:spPr/>
        <p:txBody>
          <a:bodyPr/>
          <a:lstStyle/>
          <a:p>
            <a:r>
              <a:rPr lang="en-US" dirty="0"/>
              <a:t>Cornerstone Documents About </a:t>
            </a:r>
            <a:br>
              <a:rPr lang="en-US" dirty="0"/>
            </a:br>
            <a:r>
              <a:rPr lang="en-US" dirty="0"/>
              <a:t>Human Research</a:t>
            </a:r>
          </a:p>
        </p:txBody>
      </p:sp>
      <p:sp>
        <p:nvSpPr>
          <p:cNvPr id="6" name="Content Placeholder 5">
            <a:extLst>
              <a:ext uri="{FF2B5EF4-FFF2-40B4-BE49-F238E27FC236}">
                <a16:creationId xmlns:a16="http://schemas.microsoft.com/office/drawing/2014/main" id="{2CED125A-DD82-4281-923F-936BACAFFE31}"/>
              </a:ext>
            </a:extLst>
          </p:cNvPr>
          <p:cNvSpPr>
            <a:spLocks noGrp="1"/>
          </p:cNvSpPr>
          <p:nvPr>
            <p:ph idx="1"/>
          </p:nvPr>
        </p:nvSpPr>
        <p:spPr/>
        <p:txBody>
          <a:bodyPr/>
          <a:lstStyle/>
          <a:p>
            <a:r>
              <a:rPr lang="en-US" sz="2000" dirty="0"/>
              <a:t>Nuremburg Code 1949 – Post-Nazi era in response to evidence of human experimentation</a:t>
            </a:r>
          </a:p>
          <a:p>
            <a:pPr lvl="1">
              <a:buFont typeface="Courier New" panose="02070309020205020404" pitchFamily="49" charset="0"/>
              <a:buChar char="o"/>
            </a:pPr>
            <a:r>
              <a:rPr lang="en-US" sz="1800" dirty="0"/>
              <a:t>Human research needs to be necessary, important and well-designed taking into account risks that are commensurate with any benefits.  </a:t>
            </a:r>
          </a:p>
          <a:p>
            <a:pPr lvl="1">
              <a:buFont typeface="Courier New" panose="02070309020205020404" pitchFamily="49" charset="0"/>
              <a:buChar char="o"/>
            </a:pPr>
            <a:r>
              <a:rPr lang="en-US" sz="1800" dirty="0"/>
              <a:t>It should avoid unnecessary suffering or injury and should be terminated for risk of imminent harm or death.  </a:t>
            </a:r>
          </a:p>
          <a:p>
            <a:pPr lvl="1">
              <a:buFont typeface="Courier New" panose="02070309020205020404" pitchFamily="49" charset="0"/>
              <a:buChar char="o"/>
            </a:pPr>
            <a:r>
              <a:rPr lang="en-US" sz="1800" dirty="0"/>
              <a:t>There must be voluntary consent of research subjects with permission to “opt out” at any time.</a:t>
            </a:r>
          </a:p>
          <a:p>
            <a:r>
              <a:rPr lang="en-US" sz="2000" dirty="0"/>
              <a:t>Declaration of Helsinki 1964 - Voluntary cooperation with special research informed consent</a:t>
            </a:r>
          </a:p>
          <a:p>
            <a:pPr lvl="1">
              <a:buFont typeface="Courier New" panose="02070309020205020404" pitchFamily="49" charset="0"/>
              <a:buChar char="o"/>
            </a:pPr>
            <a:r>
              <a:rPr lang="en-US" sz="1800" dirty="0"/>
              <a:t>This declaration ensures primacy of patients’ interests as well as clear research protocols for research combined with medical care.</a:t>
            </a:r>
          </a:p>
          <a:p>
            <a:r>
              <a:rPr lang="en-US" sz="2000" dirty="0"/>
              <a:t>Belmont Report 1979 - Practice vs. research, patient benefit</a:t>
            </a:r>
          </a:p>
          <a:p>
            <a:pPr lvl="1">
              <a:buFont typeface="Courier New" panose="02070309020205020404" pitchFamily="49" charset="0"/>
              <a:buChar char="o"/>
            </a:pPr>
            <a:r>
              <a:rPr lang="en-US" sz="1800" dirty="0"/>
              <a:t>Defined elements of informed consent and boundaries between practice and research</a:t>
            </a:r>
          </a:p>
          <a:p>
            <a:endParaRPr lang="en-US" dirty="0"/>
          </a:p>
        </p:txBody>
      </p:sp>
      <p:sp>
        <p:nvSpPr>
          <p:cNvPr id="4" name="Slide Number Placeholder 3">
            <a:extLst>
              <a:ext uri="{FF2B5EF4-FFF2-40B4-BE49-F238E27FC236}">
                <a16:creationId xmlns:a16="http://schemas.microsoft.com/office/drawing/2014/main" id="{E64815D1-4B05-42EA-B285-A50480B3F457}"/>
              </a:ext>
            </a:extLst>
          </p:cNvPr>
          <p:cNvSpPr>
            <a:spLocks noGrp="1"/>
          </p:cNvSpPr>
          <p:nvPr>
            <p:ph type="sldNum" sz="quarter" idx="12"/>
          </p:nvPr>
        </p:nvSpPr>
        <p:spPr/>
        <p:txBody>
          <a:bodyPr/>
          <a:lstStyle/>
          <a:p>
            <a:fld id="{12A9E14D-4218-D743-BB5B-B907FBBABC66}" type="slidenum">
              <a:rPr lang="en-US" smtClean="0"/>
              <a:pPr/>
              <a:t>6</a:t>
            </a:fld>
            <a:endParaRPr lang="en-US" dirty="0"/>
          </a:p>
        </p:txBody>
      </p:sp>
    </p:spTree>
    <p:extLst>
      <p:ext uri="{BB962C8B-B14F-4D97-AF65-F5344CB8AC3E}">
        <p14:creationId xmlns:p14="http://schemas.microsoft.com/office/powerpoint/2010/main" val="37267044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8860" y="838200"/>
            <a:ext cx="10972800" cy="1219200"/>
          </a:xfrm>
        </p:spPr>
        <p:txBody>
          <a:bodyPr/>
          <a:lstStyle/>
          <a:p>
            <a:br>
              <a:rPr lang="en-US" b="1" dirty="0"/>
            </a:br>
            <a:br>
              <a:rPr lang="en-US" b="1" dirty="0"/>
            </a:br>
            <a:br>
              <a:rPr lang="en-US" b="1" dirty="0"/>
            </a:br>
            <a:br>
              <a:rPr lang="en-US" b="1" dirty="0"/>
            </a:br>
            <a:br>
              <a:rPr lang="en-US" b="1" dirty="0"/>
            </a:br>
            <a:r>
              <a:rPr lang="en-US" b="1" dirty="0"/>
              <a:t>Historical Facts About Research and Innovation</a:t>
            </a:r>
            <a:br>
              <a:rPr lang="en-US" b="1" dirty="0"/>
            </a:br>
            <a:endParaRPr lang="en-US" dirty="0"/>
          </a:p>
        </p:txBody>
      </p:sp>
      <p:sp>
        <p:nvSpPr>
          <p:cNvPr id="7" name="Content Placeholder 6"/>
          <p:cNvSpPr>
            <a:spLocks noGrp="1"/>
          </p:cNvSpPr>
          <p:nvPr>
            <p:ph idx="1"/>
          </p:nvPr>
        </p:nvSpPr>
        <p:spPr>
          <a:xfrm>
            <a:off x="3967546" y="1447798"/>
            <a:ext cx="7541928" cy="4114800"/>
          </a:xfrm>
        </p:spPr>
        <p:txBody>
          <a:bodyPr/>
          <a:lstStyle/>
          <a:p>
            <a:pPr marL="0" indent="0">
              <a:buNone/>
            </a:pPr>
            <a:r>
              <a:rPr lang="en-US" b="0" i="0" dirty="0">
                <a:solidFill>
                  <a:srgbClr val="3F3F42"/>
                </a:solidFill>
                <a:effectLst/>
              </a:rPr>
              <a:t>James Lind, a Royal Navy surgeon's mate, performed </a:t>
            </a:r>
            <a:r>
              <a:rPr lang="en-US" dirty="0">
                <a:solidFill>
                  <a:srgbClr val="3F3F42"/>
                </a:solidFill>
              </a:rPr>
              <a:t>one of the first controlled clinical trials recorded in medical science:</a:t>
            </a:r>
          </a:p>
          <a:p>
            <a:pPr algn="l" fontAlgn="base"/>
            <a:r>
              <a:rPr lang="en-US" sz="2000" b="0" i="0" dirty="0">
                <a:solidFill>
                  <a:srgbClr val="3F3F42"/>
                </a:solidFill>
                <a:effectLst/>
              </a:rPr>
              <a:t>In 1747, on board HMS Salisbury, he took 12 men suffering from scurvy, divided them into six pairs, and treated them with various familiar remedies. </a:t>
            </a:r>
          </a:p>
          <a:p>
            <a:pPr algn="l" fontAlgn="base"/>
            <a:r>
              <a:rPr lang="en-US" sz="2000" dirty="0">
                <a:solidFill>
                  <a:srgbClr val="3F3F42"/>
                </a:solidFill>
              </a:rPr>
              <a:t>At the end of 6 days, the two sailors whose “remedy” was ingesting citrus fruits </a:t>
            </a:r>
            <a:r>
              <a:rPr lang="en-US" sz="2000" b="0" i="0" dirty="0">
                <a:solidFill>
                  <a:srgbClr val="3F3F42"/>
                </a:solidFill>
                <a:effectLst/>
              </a:rPr>
              <a:t>were well enough to nurse the others.</a:t>
            </a:r>
          </a:p>
          <a:p>
            <a:pPr algn="l" fontAlgn="base"/>
            <a:r>
              <a:rPr lang="en-US" sz="2000" dirty="0">
                <a:solidFill>
                  <a:srgbClr val="3F3F42"/>
                </a:solidFill>
              </a:rPr>
              <a:t>His report did not appear in print until 1753, and it took 42 more years for the Admiralty to require fresh lemons/lemon juice to sailors.</a:t>
            </a:r>
            <a:br>
              <a:rPr lang="en-US" sz="2000" dirty="0">
                <a:solidFill>
                  <a:srgbClr val="3F3F42"/>
                </a:solidFill>
              </a:rPr>
            </a:br>
            <a:r>
              <a:rPr lang="en-US" sz="2000" dirty="0">
                <a:solidFill>
                  <a:srgbClr val="3F3F42"/>
                </a:solidFill>
              </a:rPr>
              <a:t>				</a:t>
            </a:r>
            <a:r>
              <a:rPr lang="en-US" sz="1100" dirty="0">
                <a:solidFill>
                  <a:srgbClr val="3F3F42"/>
                </a:solidFill>
                <a:hlinkClick r:id="rId3"/>
              </a:rPr>
              <a:t>https://www.bbc.com/news/uk-england-37320399</a:t>
            </a:r>
            <a:endParaRPr lang="en-US" sz="1100" dirty="0">
              <a:solidFill>
                <a:srgbClr val="3F3F42"/>
              </a:solidFill>
            </a:endParaRPr>
          </a:p>
          <a:p>
            <a:pPr algn="l" fontAlgn="base"/>
            <a:endParaRPr lang="en-US" sz="1100" b="0" i="0" dirty="0">
              <a:solidFill>
                <a:srgbClr val="3F3F42"/>
              </a:solidFill>
              <a:effectLst/>
            </a:endParaRPr>
          </a:p>
          <a:p>
            <a:pPr marL="0" indent="0">
              <a:buNone/>
            </a:pPr>
            <a:br>
              <a:rPr lang="en-US" sz="1200" dirty="0"/>
            </a:br>
            <a:endParaRPr lang="en-US" sz="1200" dirty="0"/>
          </a:p>
          <a:p>
            <a:pPr marL="0" marR="0" indent="0">
              <a:lnSpc>
                <a:spcPct val="107000"/>
              </a:lnSpc>
              <a:spcBef>
                <a:spcPts val="0"/>
              </a:spcBef>
              <a:spcAft>
                <a:spcPts val="800"/>
              </a:spcAft>
              <a:buNone/>
            </a:pPr>
            <a:r>
              <a:rPr lang="en-US" sz="1200" baseline="30000" dirty="0"/>
              <a:t>			</a:t>
            </a:r>
            <a:br>
              <a:rPr lang="en-US" sz="1600" dirty="0"/>
            </a:br>
            <a:br>
              <a:rPr lang="en-US" sz="1600" dirty="0"/>
            </a:b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9E14D-4218-D743-BB5B-B907FBBABC66}" type="slidenum">
              <a:rPr kumimoji="0" lang="en-US" sz="1000" b="0" i="0" u="none" strike="noStrike" kern="1200" cap="none" spc="0" normalizeH="0" baseline="0" noProof="0" smtClean="0">
                <a:ln>
                  <a:noFill/>
                </a:ln>
                <a:solidFill>
                  <a:srgbClr val="53565A"/>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3565A"/>
              </a:solidFill>
              <a:effectLst/>
              <a:uLnTx/>
              <a:uFillTx/>
              <a:latin typeface="Arial"/>
              <a:ea typeface="+mn-ea"/>
              <a:cs typeface="+mn-cs"/>
            </a:endParaRPr>
          </a:p>
        </p:txBody>
      </p:sp>
      <p:pic>
        <p:nvPicPr>
          <p:cNvPr id="8" name="Picture 7">
            <a:extLst>
              <a:ext uri="{FF2B5EF4-FFF2-40B4-BE49-F238E27FC236}">
                <a16:creationId xmlns:a16="http://schemas.microsoft.com/office/drawing/2014/main" id="{DC0BCEEC-D01C-4931-9E0F-DA9D77CCACBF}"/>
              </a:ext>
            </a:extLst>
          </p:cNvPr>
          <p:cNvPicPr>
            <a:picLocks noChangeAspect="1"/>
          </p:cNvPicPr>
          <p:nvPr/>
        </p:nvPicPr>
        <p:blipFill>
          <a:blip r:embed="rId4"/>
          <a:stretch>
            <a:fillRect/>
          </a:stretch>
        </p:blipFill>
        <p:spPr>
          <a:xfrm>
            <a:off x="682526" y="1447798"/>
            <a:ext cx="3153473" cy="4022699"/>
          </a:xfrm>
          <a:prstGeom prst="rect">
            <a:avLst/>
          </a:prstGeom>
        </p:spPr>
      </p:pic>
    </p:spTree>
    <p:extLst>
      <p:ext uri="{BB962C8B-B14F-4D97-AF65-F5344CB8AC3E}">
        <p14:creationId xmlns:p14="http://schemas.microsoft.com/office/powerpoint/2010/main" val="26238186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7C9C61-3738-4D44-9F57-A6AEE08875E5}"/>
              </a:ext>
            </a:extLst>
          </p:cNvPr>
          <p:cNvSpPr>
            <a:spLocks noGrp="1"/>
          </p:cNvSpPr>
          <p:nvPr>
            <p:ph type="title"/>
          </p:nvPr>
        </p:nvSpPr>
        <p:spPr/>
        <p:txBody>
          <a:bodyPr/>
          <a:lstStyle/>
          <a:p>
            <a:r>
              <a:rPr lang="en-US" dirty="0"/>
              <a:t>First Double Masked Clinical Trial </a:t>
            </a:r>
          </a:p>
        </p:txBody>
      </p:sp>
      <p:sp>
        <p:nvSpPr>
          <p:cNvPr id="6" name="Content Placeholder 5">
            <a:extLst>
              <a:ext uri="{FF2B5EF4-FFF2-40B4-BE49-F238E27FC236}">
                <a16:creationId xmlns:a16="http://schemas.microsoft.com/office/drawing/2014/main" id="{3DD2A9C8-F962-4D84-8300-6BE2B973AA2E}"/>
              </a:ext>
            </a:extLst>
          </p:cNvPr>
          <p:cNvSpPr>
            <a:spLocks noGrp="1"/>
          </p:cNvSpPr>
          <p:nvPr>
            <p:ph idx="1"/>
          </p:nvPr>
        </p:nvSpPr>
        <p:spPr/>
        <p:txBody>
          <a:bodyPr/>
          <a:lstStyle/>
          <a:p>
            <a:pPr marL="0" indent="0">
              <a:buNone/>
            </a:pPr>
            <a:r>
              <a:rPr lang="en-US" dirty="0"/>
              <a:t>In 1943 England, the Medical Research Council </a:t>
            </a:r>
            <a:br>
              <a:rPr lang="en-US" dirty="0"/>
            </a:br>
            <a:r>
              <a:rPr lang="en-US" dirty="0"/>
              <a:t>was tasked with investigating whether patulin </a:t>
            </a:r>
            <a:br>
              <a:rPr lang="en-US" dirty="0"/>
            </a:br>
            <a:r>
              <a:rPr lang="en-US" dirty="0"/>
              <a:t>(a product extracted from </a:t>
            </a:r>
            <a:r>
              <a:rPr lang="en-US" i="1" dirty="0"/>
              <a:t>Penicillium patulinum)</a:t>
            </a:r>
            <a:r>
              <a:rPr lang="en-US" dirty="0"/>
              <a:t>, </a:t>
            </a:r>
            <a:br>
              <a:rPr lang="en-US" dirty="0"/>
            </a:br>
            <a:r>
              <a:rPr lang="en-US" dirty="0"/>
              <a:t>was beneficial in the common cold. </a:t>
            </a:r>
          </a:p>
          <a:p>
            <a:r>
              <a:rPr lang="en-US" dirty="0"/>
              <a:t>Both doctor and patient were masked to the </a:t>
            </a:r>
            <a:br>
              <a:rPr lang="en-US" dirty="0"/>
            </a:br>
            <a:r>
              <a:rPr lang="en-US" dirty="0"/>
              <a:t>content of each treatment mode, codes letters were used for treatment bottles, and nurses dispensed treatments in strict rotation in separate rooms. </a:t>
            </a:r>
          </a:p>
          <a:p>
            <a:r>
              <a:rPr lang="en-US" dirty="0"/>
              <a:t>This was arguably the first double masked curative trial with concurrent controls in the general population in modern times.</a:t>
            </a:r>
            <a:br>
              <a:rPr lang="en-US" dirty="0"/>
            </a:br>
            <a:br>
              <a:rPr lang="en-US" dirty="0"/>
            </a:br>
            <a:r>
              <a:rPr lang="en-US" dirty="0"/>
              <a:t>						 	         </a:t>
            </a:r>
            <a:r>
              <a:rPr lang="en-US" sz="1100" dirty="0">
                <a:hlinkClick r:id="rId2"/>
              </a:rPr>
              <a:t>https://www.ncbi.nlm.nih.gov/pmc/articles/PMC1116443/</a:t>
            </a:r>
            <a:endParaRPr lang="en-US" sz="1100" dirty="0"/>
          </a:p>
          <a:p>
            <a:pPr marL="0" indent="0">
              <a:buNone/>
            </a:pPr>
            <a:endParaRPr lang="en-US" sz="1100" dirty="0"/>
          </a:p>
        </p:txBody>
      </p:sp>
      <p:sp>
        <p:nvSpPr>
          <p:cNvPr id="4" name="Slide Number Placeholder 3">
            <a:extLst>
              <a:ext uri="{FF2B5EF4-FFF2-40B4-BE49-F238E27FC236}">
                <a16:creationId xmlns:a16="http://schemas.microsoft.com/office/drawing/2014/main" id="{FA2DF904-468C-4431-A396-AD2ED9E00B55}"/>
              </a:ext>
            </a:extLst>
          </p:cNvPr>
          <p:cNvSpPr>
            <a:spLocks noGrp="1"/>
          </p:cNvSpPr>
          <p:nvPr>
            <p:ph type="sldNum" sz="quarter" idx="12"/>
          </p:nvPr>
        </p:nvSpPr>
        <p:spPr/>
        <p:txBody>
          <a:bodyPr/>
          <a:lstStyle/>
          <a:p>
            <a:fld id="{12A9E14D-4218-D743-BB5B-B907FBBABC66}" type="slidenum">
              <a:rPr lang="en-US" smtClean="0"/>
              <a:pPr/>
              <a:t>8</a:t>
            </a:fld>
            <a:endParaRPr lang="en-US" dirty="0"/>
          </a:p>
        </p:txBody>
      </p:sp>
      <p:pic>
        <p:nvPicPr>
          <p:cNvPr id="10" name="Picture 9">
            <a:extLst>
              <a:ext uri="{FF2B5EF4-FFF2-40B4-BE49-F238E27FC236}">
                <a16:creationId xmlns:a16="http://schemas.microsoft.com/office/drawing/2014/main" id="{9C89B35F-7074-4641-BD23-FC94B6715644}"/>
              </a:ext>
            </a:extLst>
          </p:cNvPr>
          <p:cNvPicPr>
            <a:picLocks noChangeAspect="1"/>
          </p:cNvPicPr>
          <p:nvPr/>
        </p:nvPicPr>
        <p:blipFill>
          <a:blip r:embed="rId3"/>
          <a:stretch>
            <a:fillRect/>
          </a:stretch>
        </p:blipFill>
        <p:spPr>
          <a:xfrm>
            <a:off x="8208918" y="1187244"/>
            <a:ext cx="2535282" cy="2458066"/>
          </a:xfrm>
          <a:prstGeom prst="rect">
            <a:avLst/>
          </a:prstGeom>
        </p:spPr>
      </p:pic>
    </p:spTree>
    <p:extLst>
      <p:ext uri="{BB962C8B-B14F-4D97-AF65-F5344CB8AC3E}">
        <p14:creationId xmlns:p14="http://schemas.microsoft.com/office/powerpoint/2010/main" val="21855514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E4C1F0-BFE6-47E6-9949-44D28B280535}"/>
              </a:ext>
            </a:extLst>
          </p:cNvPr>
          <p:cNvSpPr>
            <a:spLocks noGrp="1"/>
          </p:cNvSpPr>
          <p:nvPr>
            <p:ph type="title"/>
          </p:nvPr>
        </p:nvSpPr>
        <p:spPr/>
        <p:txBody>
          <a:bodyPr/>
          <a:lstStyle/>
          <a:p>
            <a:r>
              <a:rPr lang="en-US" dirty="0"/>
              <a:t>First Randomized Clinical Trial</a:t>
            </a:r>
          </a:p>
        </p:txBody>
      </p:sp>
      <p:sp>
        <p:nvSpPr>
          <p:cNvPr id="6" name="Content Placeholder 5">
            <a:extLst>
              <a:ext uri="{FF2B5EF4-FFF2-40B4-BE49-F238E27FC236}">
                <a16:creationId xmlns:a16="http://schemas.microsoft.com/office/drawing/2014/main" id="{83E8F82C-D7C4-4D96-BB0B-F04DAE4ACFD7}"/>
              </a:ext>
            </a:extLst>
          </p:cNvPr>
          <p:cNvSpPr>
            <a:spLocks noGrp="1"/>
          </p:cNvSpPr>
          <p:nvPr>
            <p:ph sz="half" idx="1"/>
          </p:nvPr>
        </p:nvSpPr>
        <p:spPr>
          <a:xfrm>
            <a:off x="609598" y="1676400"/>
            <a:ext cx="10972800" cy="4114800"/>
          </a:xfrm>
        </p:spPr>
        <p:txBody>
          <a:bodyPr/>
          <a:lstStyle/>
          <a:p>
            <a:pPr marL="0" indent="0">
              <a:buNone/>
            </a:pPr>
            <a:r>
              <a:rPr lang="en-US" dirty="0"/>
              <a:t>In 1946 England, the Medical Research Council  </a:t>
            </a:r>
            <a:br>
              <a:rPr lang="en-US" dirty="0"/>
            </a:br>
            <a:r>
              <a:rPr lang="en-US" dirty="0"/>
              <a:t>Tuberculosis Unit undertook a trial with penicillin to </a:t>
            </a:r>
            <a:br>
              <a:rPr lang="en-US" dirty="0"/>
            </a:br>
            <a:r>
              <a:rPr lang="en-US" dirty="0"/>
              <a:t>research anecdotal reports of a cure for TB and a new </a:t>
            </a:r>
            <a:br>
              <a:rPr lang="en-US" dirty="0"/>
            </a:br>
            <a:r>
              <a:rPr lang="en-US" dirty="0"/>
              <a:t>theory called “randomized allocation”.  </a:t>
            </a:r>
          </a:p>
          <a:p>
            <a:pPr lvl="1"/>
            <a:r>
              <a:rPr lang="en-US" dirty="0"/>
              <a:t>Trial was to determine whether streptomycin was effective </a:t>
            </a:r>
            <a:br>
              <a:rPr lang="en-US" dirty="0"/>
            </a:br>
            <a:r>
              <a:rPr lang="en-US" dirty="0"/>
              <a:t>against pulmonary tuberculosis</a:t>
            </a:r>
          </a:p>
          <a:p>
            <a:pPr lvl="1"/>
            <a:r>
              <a:rPr lang="en-US" dirty="0"/>
              <a:t>Introduced novel allocation by random sampling numbers</a:t>
            </a:r>
          </a:p>
          <a:p>
            <a:pPr lvl="1"/>
            <a:r>
              <a:rPr lang="en-US" dirty="0"/>
              <a:t>Randomization replaced alternation in order to better conceal the allocation schedule</a:t>
            </a:r>
          </a:p>
          <a:p>
            <a:pPr lvl="1"/>
            <a:r>
              <a:rPr lang="en-US" dirty="0"/>
              <a:t>Success gave rise to virtual universal use of randomized allocation in clinical trials</a:t>
            </a:r>
            <a:br>
              <a:rPr lang="en-US" dirty="0"/>
            </a:br>
            <a:br>
              <a:rPr lang="en-US" dirty="0"/>
            </a:br>
            <a:r>
              <a:rPr lang="en-US" dirty="0"/>
              <a:t>			       </a:t>
            </a:r>
            <a:r>
              <a:rPr lang="en-US" sz="1100" dirty="0">
                <a:hlinkClick r:id="rId2"/>
              </a:rPr>
              <a:t>https://www.ncbi.nlm.nih.gov/pmc/articles/PMC1116443/</a:t>
            </a:r>
            <a:endParaRPr lang="en-US" sz="1100" dirty="0"/>
          </a:p>
        </p:txBody>
      </p:sp>
      <p:pic>
        <p:nvPicPr>
          <p:cNvPr id="8" name="Content Placeholder 7">
            <a:extLst>
              <a:ext uri="{FF2B5EF4-FFF2-40B4-BE49-F238E27FC236}">
                <a16:creationId xmlns:a16="http://schemas.microsoft.com/office/drawing/2014/main" id="{50529807-0128-44D3-BBF9-A03C96B191D1}"/>
              </a:ext>
            </a:extLst>
          </p:cNvPr>
          <p:cNvPicPr>
            <a:picLocks noGrp="1" noChangeAspect="1"/>
          </p:cNvPicPr>
          <p:nvPr>
            <p:ph sz="half" idx="2"/>
          </p:nvPr>
        </p:nvPicPr>
        <p:blipFill>
          <a:blip r:embed="rId3"/>
          <a:stretch>
            <a:fillRect/>
          </a:stretch>
        </p:blipFill>
        <p:spPr>
          <a:xfrm>
            <a:off x="9032682" y="838200"/>
            <a:ext cx="2926808" cy="2234946"/>
          </a:xfrm>
          <a:prstGeom prst="rect">
            <a:avLst/>
          </a:prstGeom>
        </p:spPr>
      </p:pic>
      <p:sp>
        <p:nvSpPr>
          <p:cNvPr id="4" name="Slide Number Placeholder 3">
            <a:extLst>
              <a:ext uri="{FF2B5EF4-FFF2-40B4-BE49-F238E27FC236}">
                <a16:creationId xmlns:a16="http://schemas.microsoft.com/office/drawing/2014/main" id="{E94A7948-D547-40C2-9400-53F80266C9A2}"/>
              </a:ext>
            </a:extLst>
          </p:cNvPr>
          <p:cNvSpPr>
            <a:spLocks noGrp="1"/>
          </p:cNvSpPr>
          <p:nvPr>
            <p:ph type="sldNum" sz="quarter" idx="12"/>
          </p:nvPr>
        </p:nvSpPr>
        <p:spPr/>
        <p:txBody>
          <a:bodyPr/>
          <a:lstStyle/>
          <a:p>
            <a:fld id="{12A9E14D-4218-D743-BB5B-B907FBBABC66}" type="slidenum">
              <a:rPr lang="en-US" smtClean="0"/>
              <a:pPr/>
              <a:t>9</a:t>
            </a:fld>
            <a:endParaRPr lang="en-US" dirty="0"/>
          </a:p>
        </p:txBody>
      </p:sp>
    </p:spTree>
    <p:extLst>
      <p:ext uri="{BB962C8B-B14F-4D97-AF65-F5344CB8AC3E}">
        <p14:creationId xmlns:p14="http://schemas.microsoft.com/office/powerpoint/2010/main" val="3774852823"/>
      </p:ext>
    </p:extLst>
  </p:cSld>
  <p:clrMapOvr>
    <a:masterClrMapping/>
  </p:clrMapOvr>
  <p:transition>
    <p:fade/>
  </p:transition>
</p:sld>
</file>

<file path=ppt/theme/theme1.xml><?xml version="1.0" encoding="utf-8"?>
<a:theme xmlns:a="http://schemas.openxmlformats.org/drawingml/2006/main" name="1_Office Theme">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TEMPLATE_WIDE" id="{B7D43C09-1926-EA4D-A9B5-228DB1CB9C12}" vid="{29EC38E9-ECF7-B24F-9EB0-D8C7390972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1717</Words>
  <Application>Microsoft Office PowerPoint</Application>
  <PresentationFormat>Widescreen</PresentationFormat>
  <Paragraphs>130</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Courier New</vt:lpstr>
      <vt:lpstr>1_Office Theme</vt:lpstr>
      <vt:lpstr>AAO Code of Ethics Rule of the Month </vt:lpstr>
      <vt:lpstr>Ethical Research and Innovation   Why is This Topic Important?</vt:lpstr>
      <vt:lpstr>The Purpose of Ophthalmic Research </vt:lpstr>
      <vt:lpstr>  Code of Ethics - Rule 3</vt:lpstr>
      <vt:lpstr>The Purpose of Rule 3 of the Code of Ethics</vt:lpstr>
      <vt:lpstr>Cornerstone Documents About  Human Research</vt:lpstr>
      <vt:lpstr>     Historical Facts About Research and Innovation </vt:lpstr>
      <vt:lpstr>First Double Masked Clinical Trial </vt:lpstr>
      <vt:lpstr>First Randomized Clinical Trial</vt:lpstr>
      <vt:lpstr>Research Today–  Office for Human Research Protections</vt:lpstr>
      <vt:lpstr>Federal Policy for the Protection of Human Subjects -The Common Rule </vt:lpstr>
      <vt:lpstr>Distinguishing Between Practice of  Medicine and Research </vt:lpstr>
      <vt:lpstr>To IRB or Not to IRB?</vt:lpstr>
      <vt:lpstr>Engagement in Clinical Research  </vt:lpstr>
      <vt:lpstr>Why Ophthalmic Research? </vt:lpstr>
      <vt:lpstr>The Purpose of the AAO’s Code of Ethics</vt:lpstr>
      <vt:lpstr>Thank you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Why is This Topic Important?</dc:title>
  <dc:creator>Mara Pearse Burke</dc:creator>
  <cp:lastModifiedBy>Mara Pearse Burke</cp:lastModifiedBy>
  <cp:revision>44</cp:revision>
  <dcterms:created xsi:type="dcterms:W3CDTF">2021-02-10T21:03:04Z</dcterms:created>
  <dcterms:modified xsi:type="dcterms:W3CDTF">2021-03-08T17:07:21Z</dcterms:modified>
</cp:coreProperties>
</file>