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97" r:id="rId2"/>
    <p:sldId id="271" r:id="rId3"/>
    <p:sldId id="269" r:id="rId4"/>
    <p:sldId id="308" r:id="rId5"/>
    <p:sldId id="329" r:id="rId6"/>
    <p:sldId id="316" r:id="rId7"/>
    <p:sldId id="325" r:id="rId8"/>
    <p:sldId id="326" r:id="rId9"/>
    <p:sldId id="328" r:id="rId10"/>
    <p:sldId id="324" r:id="rId11"/>
    <p:sldId id="330" r:id="rId12"/>
    <p:sldId id="317" r:id="rId13"/>
    <p:sldId id="290" r:id="rId14"/>
    <p:sldId id="25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557" autoAdjust="0"/>
    <p:restoredTop sz="94660"/>
  </p:normalViewPr>
  <p:slideViewPr>
    <p:cSldViewPr snapToGrid="0">
      <p:cViewPr varScale="1">
        <p:scale>
          <a:sx n="79" d="100"/>
          <a:sy n="79" d="100"/>
        </p:scale>
        <p:origin x="86" y="50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1FDD8-83C4-4B3B-A573-037ECF0DB9EE}" type="datetimeFigureOut">
              <a:rPr lang="en-US" smtClean="0"/>
              <a:t>7/1/2021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F63018-EE8F-43FF-A9D3-112A2CCCCA4A}" type="slidenum">
              <a:rPr lang="en-US" smtClean="0"/>
              <a:t>‹#›</a:t>
            </a:fld>
            <a:endParaRPr lang="en-US" dirty="0"/>
          </a:p>
        </p:txBody>
      </p:sp>
    </p:spTree>
    <p:extLst>
      <p:ext uri="{BB962C8B-B14F-4D97-AF65-F5344CB8AC3E}">
        <p14:creationId xmlns:p14="http://schemas.microsoft.com/office/powerpoint/2010/main" val="2506505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200" fontAlgn="base">
              <a:spcAft>
                <a:spcPct val="0"/>
              </a:spcAft>
            </a:pPr>
            <a:r>
              <a:rPr lang="en-US" altLang="en-US" dirty="0"/>
              <a:t>Obligation to be Truthful</a:t>
            </a:r>
          </a:p>
          <a:p>
            <a:pPr defTabSz="457200" fontAlgn="base">
              <a:spcAft>
                <a:spcPct val="0"/>
              </a:spcAft>
            </a:pPr>
            <a:r>
              <a:rPr lang="en-US" altLang="en-US" dirty="0"/>
              <a:t>Engenders Patient Trust</a:t>
            </a:r>
          </a:p>
          <a:p>
            <a:pPr defTabSz="457200" fontAlgn="base">
              <a:spcAft>
                <a:spcPct val="0"/>
              </a:spcAft>
            </a:pPr>
            <a:r>
              <a:rPr lang="en-US" altLang="en-US" dirty="0"/>
              <a:t>Develops Patient Autonomy</a:t>
            </a:r>
          </a:p>
          <a:p>
            <a:pPr defTabSz="457200" fontAlgn="base">
              <a:spcAft>
                <a:spcPct val="0"/>
              </a:spcAft>
            </a:pPr>
            <a:r>
              <a:rPr lang="en-US" altLang="en-US" dirty="0"/>
              <a:t>Integrity of the Profession</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CCDF85-3280-3542-9647-8105EC0AC31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59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Four elements of Informed consent:</a:t>
            </a:r>
          </a:p>
          <a:p>
            <a:endParaRPr lang="en-US" dirty="0"/>
          </a:p>
          <a:p>
            <a:r>
              <a:rPr lang="en-US" altLang="en-US" dirty="0"/>
              <a:t>Beneficence – do what’s right</a:t>
            </a:r>
          </a:p>
          <a:p>
            <a:endParaRPr lang="en-US" altLang="en-US" dirty="0"/>
          </a:p>
          <a:p>
            <a:r>
              <a:rPr lang="en-US" altLang="en-US" dirty="0"/>
              <a:t>Non-maleficence – don’t do what’s wrong</a:t>
            </a:r>
          </a:p>
          <a:p>
            <a:endParaRPr lang="en-US" altLang="en-US" dirty="0"/>
          </a:p>
          <a:p>
            <a:r>
              <a:rPr lang="en-US" altLang="en-US" dirty="0"/>
              <a:t>Justice – include all relevant info – different for each patient</a:t>
            </a:r>
          </a:p>
          <a:p>
            <a:endParaRPr lang="en-US" altLang="en-US" dirty="0"/>
          </a:p>
          <a:p>
            <a:r>
              <a:rPr lang="en-US" altLang="en-US" dirty="0"/>
              <a:t>Autonomy (self governance) (some say truth-telling) – help the patient make informed decisions</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CCDF85-3280-3542-9647-8105EC0AC31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251873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1752600"/>
            <a:ext cx="9296400" cy="1828800"/>
          </a:xfrm>
        </p:spPr>
        <p:txBody>
          <a:bodyPr anchor="b">
            <a:noAutofit/>
          </a:bodyPr>
          <a:lstStyle>
            <a:lvl1pPr marL="0" marR="0" indent="0" algn="l" defTabSz="914400" rtl="0" eaLnBrk="1" fontAlgn="auto" latinLnBrk="0" hangingPunct="1">
              <a:lnSpc>
                <a:spcPct val="100000"/>
              </a:lnSpc>
              <a:spcBef>
                <a:spcPct val="0"/>
              </a:spcBef>
              <a:spcAft>
                <a:spcPts val="0"/>
              </a:spcAft>
              <a:buClrTx/>
              <a:buSzTx/>
              <a:buFontTx/>
              <a:buNone/>
              <a:tabLst/>
              <a:defRPr sz="4400" baseline="0"/>
            </a:lvl1pPr>
          </a:lstStyle>
          <a:p>
            <a:r>
              <a:rPr lang="en-US" dirty="0"/>
              <a:t>Cover Slide Title</a:t>
            </a:r>
          </a:p>
        </p:txBody>
      </p:sp>
      <p:sp>
        <p:nvSpPr>
          <p:cNvPr id="3" name="Subtitle 2"/>
          <p:cNvSpPr>
            <a:spLocks noGrp="1"/>
          </p:cNvSpPr>
          <p:nvPr>
            <p:ph type="subTitle" idx="1" hasCustomPrompt="1"/>
          </p:nvPr>
        </p:nvSpPr>
        <p:spPr>
          <a:xfrm>
            <a:off x="609600" y="3810000"/>
            <a:ext cx="9296400" cy="1828800"/>
          </a:xfrm>
        </p:spPr>
        <p:txBody>
          <a:bodyPr>
            <a:noAutofit/>
          </a:bodyPr>
          <a:lstStyle>
            <a:lvl1pPr marL="0" indent="0" algn="l">
              <a:buNone/>
              <a:defRPr sz="28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info, date, etc.</a:t>
            </a:r>
          </a:p>
        </p:txBody>
      </p:sp>
      <p:sp>
        <p:nvSpPr>
          <p:cNvPr id="8" name="Oval 7"/>
          <p:cNvSpPr>
            <a:spLocks noChangeAspect="1"/>
          </p:cNvSpPr>
          <p:nvPr userDrawn="1"/>
        </p:nvSpPr>
        <p:spPr>
          <a:xfrm>
            <a:off x="10224274" y="1286030"/>
            <a:ext cx="1967724" cy="1967724"/>
          </a:xfrm>
          <a:prstGeom prst="ellipse">
            <a:avLst/>
          </a:prstGeom>
          <a:solidFill>
            <a:srgbClr val="D7D2E0"/>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9" name="Oval 8"/>
          <p:cNvSpPr>
            <a:spLocks noChangeAspect="1"/>
          </p:cNvSpPr>
          <p:nvPr userDrawn="1"/>
        </p:nvSpPr>
        <p:spPr>
          <a:xfrm>
            <a:off x="10224275" y="3253754"/>
            <a:ext cx="1967724" cy="1967724"/>
          </a:xfrm>
          <a:prstGeom prst="ellipse">
            <a:avLst/>
          </a:prstGeom>
          <a:solidFill>
            <a:srgbClr val="989A9C"/>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22" name="Freeform 21"/>
          <p:cNvSpPr>
            <a:spLocks noChangeAspect="1"/>
          </p:cNvSpPr>
          <p:nvPr userDrawn="1"/>
        </p:nvSpPr>
        <p:spPr>
          <a:xfrm>
            <a:off x="10224277" y="5221478"/>
            <a:ext cx="1967724" cy="1636522"/>
          </a:xfrm>
          <a:custGeom>
            <a:avLst/>
            <a:gdLst>
              <a:gd name="connsiteX0" fmla="*/ 983862 w 1967724"/>
              <a:gd name="connsiteY0" fmla="*/ 0 h 1636522"/>
              <a:gd name="connsiteX1" fmla="*/ 1967724 w 1967724"/>
              <a:gd name="connsiteY1" fmla="*/ 983862 h 1636522"/>
              <a:gd name="connsiteX2" fmla="*/ 1799696 w 1967724"/>
              <a:gd name="connsiteY2" fmla="*/ 1533949 h 1636522"/>
              <a:gd name="connsiteX3" fmla="*/ 1715065 w 1967724"/>
              <a:gd name="connsiteY3" fmla="*/ 1636522 h 1636522"/>
              <a:gd name="connsiteX4" fmla="*/ 252659 w 1967724"/>
              <a:gd name="connsiteY4" fmla="*/ 1636522 h 1636522"/>
              <a:gd name="connsiteX5" fmla="*/ 168028 w 1967724"/>
              <a:gd name="connsiteY5" fmla="*/ 1533949 h 1636522"/>
              <a:gd name="connsiteX6" fmla="*/ 0 w 1967724"/>
              <a:gd name="connsiteY6" fmla="*/ 983862 h 1636522"/>
              <a:gd name="connsiteX7" fmla="*/ 983862 w 1967724"/>
              <a:gd name="connsiteY7" fmla="*/ 0 h 1636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67724" h="1636522">
                <a:moveTo>
                  <a:pt x="983862" y="0"/>
                </a:moveTo>
                <a:cubicBezTo>
                  <a:pt x="1527234" y="0"/>
                  <a:pt x="1967724" y="440490"/>
                  <a:pt x="1967724" y="983862"/>
                </a:cubicBezTo>
                <a:cubicBezTo>
                  <a:pt x="1967724" y="1187627"/>
                  <a:pt x="1905780" y="1376923"/>
                  <a:pt x="1799696" y="1533949"/>
                </a:cubicBezTo>
                <a:lnTo>
                  <a:pt x="1715065" y="1636522"/>
                </a:lnTo>
                <a:lnTo>
                  <a:pt x="252659" y="1636522"/>
                </a:lnTo>
                <a:lnTo>
                  <a:pt x="168028" y="1533949"/>
                </a:lnTo>
                <a:cubicBezTo>
                  <a:pt x="61944" y="1376923"/>
                  <a:pt x="0" y="1187627"/>
                  <a:pt x="0" y="983862"/>
                </a:cubicBezTo>
                <a:cubicBezTo>
                  <a:pt x="0" y="440490"/>
                  <a:pt x="440490" y="0"/>
                  <a:pt x="983862" y="0"/>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3200" dirty="0"/>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7375" t="21951" b="21951"/>
          <a:stretch/>
        </p:blipFill>
        <p:spPr>
          <a:xfrm>
            <a:off x="609600" y="491196"/>
            <a:ext cx="2871216" cy="769434"/>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07746" y="678462"/>
            <a:ext cx="2550854" cy="438912"/>
          </a:xfrm>
          <a:prstGeom prst="rect">
            <a:avLst/>
          </a:prstGeom>
        </p:spPr>
      </p:pic>
    </p:spTree>
    <p:extLst>
      <p:ext uri="{BB962C8B-B14F-4D97-AF65-F5344CB8AC3E}">
        <p14:creationId xmlns:p14="http://schemas.microsoft.com/office/powerpoint/2010/main" val="53451427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Divi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752600"/>
            <a:ext cx="9906000" cy="1828800"/>
          </a:xfrm>
        </p:spPr>
        <p:txBody>
          <a:bodyPr anchor="b">
            <a:noAutofit/>
          </a:bodyPr>
          <a:lstStyle>
            <a:lvl1pPr>
              <a:defRPr sz="4400"/>
            </a:lvl1pPr>
          </a:lstStyle>
          <a:p>
            <a:r>
              <a:rPr lang="en-US" dirty="0"/>
              <a:t>Section Divider Title</a:t>
            </a:r>
          </a:p>
        </p:txBody>
      </p:sp>
      <p:sp>
        <p:nvSpPr>
          <p:cNvPr id="3" name="Text Placeholder 2"/>
          <p:cNvSpPr>
            <a:spLocks noGrp="1"/>
          </p:cNvSpPr>
          <p:nvPr>
            <p:ph type="body" idx="1" hasCustomPrompt="1"/>
          </p:nvPr>
        </p:nvSpPr>
        <p:spPr>
          <a:xfrm>
            <a:off x="609600" y="3810000"/>
            <a:ext cx="9906000" cy="1828800"/>
          </a:xfrm>
        </p:spPr>
        <p:txBody>
          <a:bodyPr>
            <a:noAutofit/>
          </a:bodyPr>
          <a:lstStyle>
            <a:lvl1pPr marL="0" indent="0">
              <a:buNone/>
              <a:defRPr sz="2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Divider Subtitle</a:t>
            </a:r>
          </a:p>
        </p:txBody>
      </p:sp>
      <p:sp>
        <p:nvSpPr>
          <p:cNvPr id="8" name="Oval 7"/>
          <p:cNvSpPr>
            <a:spLocks noChangeAspect="1"/>
          </p:cNvSpPr>
          <p:nvPr userDrawn="1"/>
        </p:nvSpPr>
        <p:spPr>
          <a:xfrm>
            <a:off x="10678072" y="2770056"/>
            <a:ext cx="1513921" cy="1513921"/>
          </a:xfrm>
          <a:prstGeom prst="ellipse">
            <a:avLst/>
          </a:prstGeom>
          <a:solidFill>
            <a:srgbClr val="D7D2E0"/>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9" name="Oval 8"/>
          <p:cNvSpPr>
            <a:spLocks noChangeAspect="1"/>
          </p:cNvSpPr>
          <p:nvPr userDrawn="1"/>
        </p:nvSpPr>
        <p:spPr>
          <a:xfrm>
            <a:off x="10678076" y="1257734"/>
            <a:ext cx="1513921" cy="1513921"/>
          </a:xfrm>
          <a:prstGeom prst="ellipse">
            <a:avLst/>
          </a:prstGeom>
          <a:solidFill>
            <a:srgbClr val="989A9C"/>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18" name="Freeform 17"/>
          <p:cNvSpPr>
            <a:spLocks noChangeAspect="1"/>
          </p:cNvSpPr>
          <p:nvPr userDrawn="1"/>
        </p:nvSpPr>
        <p:spPr>
          <a:xfrm>
            <a:off x="10678079" y="0"/>
            <a:ext cx="1513922" cy="1258535"/>
          </a:xfrm>
          <a:custGeom>
            <a:avLst/>
            <a:gdLst>
              <a:gd name="connsiteX0" fmla="*/ 193922 w 1513922"/>
              <a:gd name="connsiteY0" fmla="*/ 0 h 1258535"/>
              <a:gd name="connsiteX1" fmla="*/ 1320000 w 1513922"/>
              <a:gd name="connsiteY1" fmla="*/ 0 h 1258535"/>
              <a:gd name="connsiteX2" fmla="*/ 1384645 w 1513922"/>
              <a:gd name="connsiteY2" fmla="*/ 78350 h 1258535"/>
              <a:gd name="connsiteX3" fmla="*/ 1513922 w 1513922"/>
              <a:gd name="connsiteY3" fmla="*/ 501574 h 1258535"/>
              <a:gd name="connsiteX4" fmla="*/ 756961 w 1513922"/>
              <a:gd name="connsiteY4" fmla="*/ 1258535 h 1258535"/>
              <a:gd name="connsiteX5" fmla="*/ 0 w 1513922"/>
              <a:gd name="connsiteY5" fmla="*/ 501574 h 1258535"/>
              <a:gd name="connsiteX6" fmla="*/ 129277 w 1513922"/>
              <a:gd name="connsiteY6" fmla="*/ 78350 h 1258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3922" h="1258535">
                <a:moveTo>
                  <a:pt x="193922" y="0"/>
                </a:moveTo>
                <a:lnTo>
                  <a:pt x="1320000" y="0"/>
                </a:lnTo>
                <a:lnTo>
                  <a:pt x="1384645" y="78350"/>
                </a:lnTo>
                <a:cubicBezTo>
                  <a:pt x="1466264" y="199162"/>
                  <a:pt x="1513922" y="344802"/>
                  <a:pt x="1513922" y="501574"/>
                </a:cubicBezTo>
                <a:cubicBezTo>
                  <a:pt x="1513922" y="919632"/>
                  <a:pt x="1175019" y="1258535"/>
                  <a:pt x="756961" y="1258535"/>
                </a:cubicBezTo>
                <a:cubicBezTo>
                  <a:pt x="338903" y="1258535"/>
                  <a:pt x="0" y="919632"/>
                  <a:pt x="0" y="501574"/>
                </a:cubicBezTo>
                <a:cubicBezTo>
                  <a:pt x="0" y="344802"/>
                  <a:pt x="47658" y="199162"/>
                  <a:pt x="129277" y="78350"/>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3200" dirty="0"/>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l="7375" t="21951" b="21951"/>
          <a:stretch/>
        </p:blipFill>
        <p:spPr>
          <a:xfrm>
            <a:off x="609600" y="6012366"/>
            <a:ext cx="2871216" cy="769434"/>
          </a:xfrm>
          <a:prstGeom prst="rect">
            <a:avLst/>
          </a:prstGeom>
        </p:spPr>
      </p:pic>
      <p:pic>
        <p:nvPicPr>
          <p:cNvPr id="19" name="Picture 1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07746" y="6199632"/>
            <a:ext cx="2550854" cy="438912"/>
          </a:xfrm>
          <a:prstGeom prst="rect">
            <a:avLst/>
          </a:prstGeom>
        </p:spPr>
      </p:pic>
    </p:spTree>
    <p:extLst>
      <p:ext uri="{BB962C8B-B14F-4D97-AF65-F5344CB8AC3E}">
        <p14:creationId xmlns:p14="http://schemas.microsoft.com/office/powerpoint/2010/main" val="270925545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sz="1000">
                <a:solidFill>
                  <a:schemeClr val="tx2"/>
                </a:solidFill>
              </a:defRPr>
            </a:lvl1pPr>
          </a:lstStyle>
          <a:p>
            <a:fld id="{12A9E14D-4218-D743-BB5B-B907FBBABC66}" type="slidenum">
              <a:rPr lang="en-US" smtClean="0"/>
              <a:pPr/>
              <a:t>‹#›</a:t>
            </a:fld>
            <a:endParaRPr lang="en-US" dirty="0"/>
          </a:p>
        </p:txBody>
      </p:sp>
    </p:spTree>
    <p:extLst>
      <p:ext uri="{BB962C8B-B14F-4D97-AF65-F5344CB8AC3E}">
        <p14:creationId xmlns:p14="http://schemas.microsoft.com/office/powerpoint/2010/main" val="416355704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76400"/>
            <a:ext cx="50292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53200" y="1676400"/>
            <a:ext cx="50292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A9E14D-4218-D743-BB5B-B907FBBABC66}" type="slidenum">
              <a:rPr lang="en-US" smtClean="0"/>
              <a:t>‹#›</a:t>
            </a:fld>
            <a:endParaRPr lang="en-US" dirty="0"/>
          </a:p>
        </p:txBody>
      </p:sp>
    </p:spTree>
    <p:extLst>
      <p:ext uri="{BB962C8B-B14F-4D97-AF65-F5344CB8AC3E}">
        <p14:creationId xmlns:p14="http://schemas.microsoft.com/office/powerpoint/2010/main" val="199239890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 Pictur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7467600" y="1676400"/>
            <a:ext cx="4114800" cy="4114800"/>
          </a:xfrm>
          <a:prstGeom prst="ellipse">
            <a:avLst/>
          </a:prstGeom>
        </p:spPr>
        <p:txBody>
          <a:bodyPr anchor="ctr"/>
          <a:lstStyle>
            <a:lvl1pPr marL="0" indent="0" algn="ctr">
              <a:buNone/>
              <a:defRPr/>
            </a:lvl1pPr>
          </a:lstStyle>
          <a:p>
            <a:r>
              <a:rPr lang="en-US" dirty="0"/>
              <a:t>Click icon to add picture</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6400"/>
            <a:ext cx="59436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A9E14D-4218-D743-BB5B-B907FBBABC66}" type="slidenum">
              <a:rPr lang="en-US" smtClean="0"/>
              <a:t>‹#›</a:t>
            </a:fld>
            <a:endParaRPr lang="en-US" dirty="0"/>
          </a:p>
        </p:txBody>
      </p:sp>
    </p:spTree>
    <p:extLst>
      <p:ext uri="{BB962C8B-B14F-4D97-AF65-F5344CB8AC3E}">
        <p14:creationId xmlns:p14="http://schemas.microsoft.com/office/powerpoint/2010/main" val="165332981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A9E14D-4218-D743-BB5B-B907FBBABC66}" type="slidenum">
              <a:rPr lang="en-US" smtClean="0"/>
              <a:t>‹#›</a:t>
            </a:fld>
            <a:endParaRPr lang="en-US" dirty="0"/>
          </a:p>
        </p:txBody>
      </p:sp>
    </p:spTree>
    <p:extLst>
      <p:ext uri="{BB962C8B-B14F-4D97-AF65-F5344CB8AC3E}">
        <p14:creationId xmlns:p14="http://schemas.microsoft.com/office/powerpoint/2010/main" val="159179157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Final">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76400" y="1985626"/>
            <a:ext cx="8839200" cy="2510174"/>
          </a:xfrm>
          <a:prstGeom prst="rect">
            <a:avLst/>
          </a:prstGeom>
        </p:spPr>
      </p:pic>
    </p:spTree>
    <p:extLst>
      <p:ext uri="{BB962C8B-B14F-4D97-AF65-F5344CB8AC3E}">
        <p14:creationId xmlns:p14="http://schemas.microsoft.com/office/powerpoint/2010/main" val="387542956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28600"/>
            <a:ext cx="10972800" cy="1219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76400"/>
            <a:ext cx="10972800" cy="4114800"/>
          </a:xfrm>
          <a:prstGeom prst="rect">
            <a:avLst/>
          </a:prstGeom>
        </p:spPr>
        <p:txBody>
          <a:bodyPr vert="horz" lIns="91440" tIns="45720" rIns="91440" bIns="4572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114801" y="6553200"/>
            <a:ext cx="3962399" cy="228600"/>
          </a:xfrm>
          <a:prstGeom prst="rect">
            <a:avLst/>
          </a:prstGeom>
        </p:spPr>
        <p:txBody>
          <a:bodyPr vert="horz" wrap="none" lIns="91440" tIns="45720" rIns="91440" bIns="45720" rtlCol="0" anchor="ctr">
            <a:noAutofit/>
          </a:bodyPr>
          <a:lstStyle>
            <a:lvl1pPr algn="ctr">
              <a:defRPr sz="900">
                <a:solidFill>
                  <a:schemeClr val="tx2"/>
                </a:solidFill>
              </a:defRPr>
            </a:lvl1pPr>
          </a:lstStyle>
          <a:p>
            <a:endParaRPr lang="en-US" dirty="0"/>
          </a:p>
        </p:txBody>
      </p:sp>
      <p:sp>
        <p:nvSpPr>
          <p:cNvPr id="6" name="Slide Number Placeholder 5"/>
          <p:cNvSpPr>
            <a:spLocks noGrp="1"/>
          </p:cNvSpPr>
          <p:nvPr>
            <p:ph type="sldNum" sz="quarter" idx="4"/>
          </p:nvPr>
        </p:nvSpPr>
        <p:spPr>
          <a:xfrm>
            <a:off x="10744200" y="6553200"/>
            <a:ext cx="838200" cy="228600"/>
          </a:xfrm>
          <a:prstGeom prst="rect">
            <a:avLst/>
          </a:prstGeom>
        </p:spPr>
        <p:txBody>
          <a:bodyPr vert="horz" wrap="none" lIns="91440" tIns="45720" rIns="91440" bIns="45720" rtlCol="0" anchor="ctr">
            <a:noAutofit/>
          </a:bodyPr>
          <a:lstStyle>
            <a:lvl1pPr algn="r">
              <a:defRPr sz="1000">
                <a:solidFill>
                  <a:schemeClr val="tx2"/>
                </a:solidFill>
              </a:defRPr>
            </a:lvl1pPr>
          </a:lstStyle>
          <a:p>
            <a:fld id="{12A9E14D-4218-D743-BB5B-B907FBBABC66}" type="slidenum">
              <a:rPr lang="en-US" smtClean="0"/>
              <a:pPr/>
              <a:t>‹#›</a:t>
            </a:fld>
            <a:endParaRPr lang="en-US" dirty="0"/>
          </a:p>
        </p:txBody>
      </p:sp>
      <p:grpSp>
        <p:nvGrpSpPr>
          <p:cNvPr id="7" name="Group 6"/>
          <p:cNvGrpSpPr/>
          <p:nvPr userDrawn="1"/>
        </p:nvGrpSpPr>
        <p:grpSpPr>
          <a:xfrm>
            <a:off x="10032915" y="-423"/>
            <a:ext cx="2159085" cy="787229"/>
            <a:chOff x="10032915" y="-423"/>
            <a:chExt cx="2159085" cy="787229"/>
          </a:xfrm>
        </p:grpSpPr>
        <p:sp>
          <p:nvSpPr>
            <p:cNvPr id="8" name="Oval 7"/>
            <p:cNvSpPr>
              <a:spLocks noChangeAspect="1"/>
            </p:cNvSpPr>
            <p:nvPr userDrawn="1"/>
          </p:nvSpPr>
          <p:spPr>
            <a:xfrm>
              <a:off x="10032915" y="0"/>
              <a:ext cx="786807" cy="786806"/>
            </a:xfrm>
            <a:prstGeom prst="ellipse">
              <a:avLst/>
            </a:prstGeom>
            <a:solidFill>
              <a:srgbClr val="D7D2E0"/>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9" name="Oval 8"/>
            <p:cNvSpPr>
              <a:spLocks noChangeAspect="1"/>
            </p:cNvSpPr>
            <p:nvPr userDrawn="1"/>
          </p:nvSpPr>
          <p:spPr>
            <a:xfrm>
              <a:off x="10819722" y="0"/>
              <a:ext cx="786807" cy="786806"/>
            </a:xfrm>
            <a:prstGeom prst="ellipse">
              <a:avLst/>
            </a:prstGeom>
            <a:solidFill>
              <a:srgbClr val="989A9C"/>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19" name="Freeform 18"/>
            <p:cNvSpPr>
              <a:spLocks noChangeAspect="1"/>
            </p:cNvSpPr>
            <p:nvPr userDrawn="1"/>
          </p:nvSpPr>
          <p:spPr>
            <a:xfrm>
              <a:off x="11606528" y="-423"/>
              <a:ext cx="585472" cy="786806"/>
            </a:xfrm>
            <a:custGeom>
              <a:avLst/>
              <a:gdLst>
                <a:gd name="connsiteX0" fmla="*/ 393404 w 585472"/>
                <a:gd name="connsiteY0" fmla="*/ 0 h 786806"/>
                <a:gd name="connsiteX1" fmla="*/ 546535 w 585472"/>
                <a:gd name="connsiteY1" fmla="*/ 30916 h 786806"/>
                <a:gd name="connsiteX2" fmla="*/ 585472 w 585472"/>
                <a:gd name="connsiteY2" fmla="*/ 52050 h 786806"/>
                <a:gd name="connsiteX3" fmla="*/ 585472 w 585472"/>
                <a:gd name="connsiteY3" fmla="*/ 734756 h 786806"/>
                <a:gd name="connsiteX4" fmla="*/ 546535 w 585472"/>
                <a:gd name="connsiteY4" fmla="*/ 755890 h 786806"/>
                <a:gd name="connsiteX5" fmla="*/ 393404 w 585472"/>
                <a:gd name="connsiteY5" fmla="*/ 786806 h 786806"/>
                <a:gd name="connsiteX6" fmla="*/ 0 w 585472"/>
                <a:gd name="connsiteY6" fmla="*/ 393403 h 786806"/>
                <a:gd name="connsiteX7" fmla="*/ 393404 w 585472"/>
                <a:gd name="connsiteY7" fmla="*/ 0 h 786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5472" h="786806">
                  <a:moveTo>
                    <a:pt x="393404" y="0"/>
                  </a:moveTo>
                  <a:cubicBezTo>
                    <a:pt x="447722" y="0"/>
                    <a:pt x="499468" y="11008"/>
                    <a:pt x="546535" y="30916"/>
                  </a:cubicBezTo>
                  <a:lnTo>
                    <a:pt x="585472" y="52050"/>
                  </a:lnTo>
                  <a:lnTo>
                    <a:pt x="585472" y="734756"/>
                  </a:lnTo>
                  <a:lnTo>
                    <a:pt x="546535" y="755890"/>
                  </a:lnTo>
                  <a:cubicBezTo>
                    <a:pt x="499468" y="775798"/>
                    <a:pt x="447722" y="786806"/>
                    <a:pt x="393404" y="786806"/>
                  </a:cubicBezTo>
                  <a:cubicBezTo>
                    <a:pt x="176133" y="786806"/>
                    <a:pt x="0" y="610673"/>
                    <a:pt x="0" y="393403"/>
                  </a:cubicBezTo>
                  <a:cubicBezTo>
                    <a:pt x="0" y="176133"/>
                    <a:pt x="176133" y="0"/>
                    <a:pt x="393404" y="0"/>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3200" dirty="0"/>
            </a:p>
          </p:txBody>
        </p:sp>
      </p:grpSp>
      <p:pic>
        <p:nvPicPr>
          <p:cNvPr id="15" name="Picture 14"/>
          <p:cNvPicPr>
            <a:picLocks noChangeAspect="1"/>
          </p:cNvPicPr>
          <p:nvPr userDrawn="1"/>
        </p:nvPicPr>
        <p:blipFill rotWithShape="1">
          <a:blip r:embed="rId9">
            <a:extLst>
              <a:ext uri="{28A0092B-C50C-407E-A947-70E740481C1C}">
                <a14:useLocalDpi xmlns:a14="http://schemas.microsoft.com/office/drawing/2010/main" val="0"/>
              </a:ext>
            </a:extLst>
          </a:blip>
          <a:srcRect l="7375" t="21951" b="21951"/>
          <a:stretch/>
        </p:blipFill>
        <p:spPr>
          <a:xfrm>
            <a:off x="609600" y="6012366"/>
            <a:ext cx="2871216" cy="769434"/>
          </a:xfrm>
          <a:prstGeom prst="rect">
            <a:avLst/>
          </a:prstGeom>
        </p:spPr>
      </p:pic>
      <p:pic>
        <p:nvPicPr>
          <p:cNvPr id="20" name="Picture 19"/>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107746" y="6199632"/>
            <a:ext cx="2550854" cy="438912"/>
          </a:xfrm>
          <a:prstGeom prst="rect">
            <a:avLst/>
          </a:prstGeom>
        </p:spPr>
      </p:pic>
    </p:spTree>
    <p:extLst>
      <p:ext uri="{BB962C8B-B14F-4D97-AF65-F5344CB8AC3E}">
        <p14:creationId xmlns:p14="http://schemas.microsoft.com/office/powerpoint/2010/main" val="2192047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ransition>
    <p:fade/>
  </p:transition>
  <p:hf hdr="0" ftr="0" dt="0"/>
  <p:txStyles>
    <p:titleStyle>
      <a:lvl1pPr algn="l" defTabSz="914400" rtl="0" eaLnBrk="1" latinLnBrk="0" hangingPunct="1">
        <a:lnSpc>
          <a:spcPct val="100000"/>
        </a:lnSpc>
        <a:spcBef>
          <a:spcPct val="0"/>
        </a:spcBef>
        <a:buNone/>
        <a:defRPr sz="4000" kern="1200">
          <a:solidFill>
            <a:schemeClr val="bg2"/>
          </a:solidFill>
          <a:latin typeface="+mj-lt"/>
          <a:ea typeface="+mj-ea"/>
          <a:cs typeface="+mj-cs"/>
        </a:defRPr>
      </a:lvl1pPr>
    </p:titleStyle>
    <p:bodyStyle>
      <a:lvl1pPr marL="342900" indent="-342900" algn="l" defTabSz="914400" rtl="0" eaLnBrk="1" latinLnBrk="0" hangingPunct="1">
        <a:lnSpc>
          <a:spcPct val="100000"/>
        </a:lnSpc>
        <a:spcBef>
          <a:spcPts val="1800"/>
        </a:spcBef>
        <a:buClr>
          <a:schemeClr val="bg2"/>
        </a:buClr>
        <a:buFont typeface="Arial"/>
        <a:buChar char="•"/>
        <a:tabLst/>
        <a:defRPr sz="2400" kern="1200">
          <a:solidFill>
            <a:schemeClr val="tx2"/>
          </a:solidFill>
          <a:latin typeface="+mn-lt"/>
          <a:ea typeface="+mn-ea"/>
          <a:cs typeface="+mn-cs"/>
        </a:defRPr>
      </a:lvl1pPr>
      <a:lvl2pPr marL="801688" indent="-344488" algn="l" defTabSz="914400" rtl="0" eaLnBrk="1" latinLnBrk="0" hangingPunct="1">
        <a:lnSpc>
          <a:spcPct val="100000"/>
        </a:lnSpc>
        <a:spcBef>
          <a:spcPts val="600"/>
        </a:spcBef>
        <a:buClr>
          <a:schemeClr val="bg2"/>
        </a:buClr>
        <a:buFont typeface="Arial"/>
        <a:buChar char="•"/>
        <a:tabLst/>
        <a:defRPr sz="2000" kern="1200">
          <a:solidFill>
            <a:schemeClr val="tx2"/>
          </a:solidFill>
          <a:latin typeface="+mn-lt"/>
          <a:ea typeface="+mn-ea"/>
          <a:cs typeface="+mn-cs"/>
        </a:defRPr>
      </a:lvl2pPr>
      <a:lvl3pPr marL="1260475" indent="-344488" algn="l" defTabSz="914400" rtl="0" eaLnBrk="1" latinLnBrk="0" hangingPunct="1">
        <a:lnSpc>
          <a:spcPct val="100000"/>
        </a:lnSpc>
        <a:spcBef>
          <a:spcPts val="600"/>
        </a:spcBef>
        <a:buClr>
          <a:schemeClr val="bg2"/>
        </a:buClr>
        <a:buFont typeface="Arial"/>
        <a:buChar char="•"/>
        <a:tabLst/>
        <a:defRPr sz="1800" kern="1200">
          <a:solidFill>
            <a:schemeClr val="tx2"/>
          </a:solidFill>
          <a:latin typeface="+mn-lt"/>
          <a:ea typeface="+mn-ea"/>
          <a:cs typeface="+mn-cs"/>
        </a:defRPr>
      </a:lvl3pPr>
      <a:lvl4pPr marL="1719263" indent="-344488" algn="l" defTabSz="914400" rtl="0" eaLnBrk="1" latinLnBrk="0" hangingPunct="1">
        <a:lnSpc>
          <a:spcPct val="100000"/>
        </a:lnSpc>
        <a:spcBef>
          <a:spcPts val="600"/>
        </a:spcBef>
        <a:buClr>
          <a:schemeClr val="bg2"/>
        </a:buClr>
        <a:buFont typeface="Arial"/>
        <a:buChar char="•"/>
        <a:tabLst/>
        <a:defRPr sz="1600" kern="1200">
          <a:solidFill>
            <a:schemeClr val="tx2"/>
          </a:solidFill>
          <a:latin typeface="+mn-lt"/>
          <a:ea typeface="+mn-ea"/>
          <a:cs typeface="+mn-cs"/>
        </a:defRPr>
      </a:lvl4pPr>
      <a:lvl5pPr marL="2178050" indent="-344488" algn="l" defTabSz="914400" rtl="0" eaLnBrk="1" latinLnBrk="0" hangingPunct="1">
        <a:lnSpc>
          <a:spcPct val="100000"/>
        </a:lnSpc>
        <a:spcBef>
          <a:spcPts val="600"/>
        </a:spcBef>
        <a:buClr>
          <a:schemeClr val="bg2"/>
        </a:buClr>
        <a:buFont typeface="Arial"/>
        <a:buChar char="•"/>
        <a:tabLst/>
        <a:defRPr sz="1400" kern="1200">
          <a:solidFill>
            <a:schemeClr val="tx2"/>
          </a:solidFill>
          <a:latin typeface="+mn-lt"/>
          <a:ea typeface="+mn-ea"/>
          <a:cs typeface="+mn-cs"/>
        </a:defRPr>
      </a:lvl5pPr>
      <a:lvl6pPr marL="2630488" indent="-344488" algn="l" defTabSz="914400" rtl="0" eaLnBrk="1" latinLnBrk="0" hangingPunct="1">
        <a:lnSpc>
          <a:spcPct val="90000"/>
        </a:lnSpc>
        <a:spcBef>
          <a:spcPts val="500"/>
        </a:spcBef>
        <a:buFont typeface="Arial"/>
        <a:buChar char="•"/>
        <a:defRPr sz="1200" kern="1200">
          <a:solidFill>
            <a:schemeClr val="tx2"/>
          </a:solidFill>
          <a:latin typeface="+mn-lt"/>
          <a:ea typeface="+mn-ea"/>
          <a:cs typeface="+mn-cs"/>
        </a:defRPr>
      </a:lvl6pPr>
      <a:lvl7pPr marL="3089275" indent="-346075" algn="l" defTabSz="914400" rtl="0" eaLnBrk="1" latinLnBrk="0" hangingPunct="1">
        <a:lnSpc>
          <a:spcPct val="90000"/>
        </a:lnSpc>
        <a:spcBef>
          <a:spcPts val="500"/>
        </a:spcBef>
        <a:buFont typeface="Arial"/>
        <a:buChar char="•"/>
        <a:defRPr sz="1000" kern="1200">
          <a:solidFill>
            <a:schemeClr val="tx2"/>
          </a:solidFill>
          <a:latin typeface="+mn-lt"/>
          <a:ea typeface="+mn-ea"/>
          <a:cs typeface="+mn-cs"/>
        </a:defRPr>
      </a:lvl7pPr>
      <a:lvl8pPr marL="3540125" indent="-339725" algn="l" defTabSz="914400" rtl="0" eaLnBrk="1" latinLnBrk="0" hangingPunct="1">
        <a:lnSpc>
          <a:spcPct val="90000"/>
        </a:lnSpc>
        <a:spcBef>
          <a:spcPts val="500"/>
        </a:spcBef>
        <a:buFont typeface="Arial"/>
        <a:buChar char="•"/>
        <a:defRPr sz="900" kern="1200">
          <a:solidFill>
            <a:schemeClr val="tx2"/>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aao.org/ethics-detail/guidelines-comanagement-postoperative-care"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www.aao.org/ethics-detail/code-of-ethics#conflict"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aao.org/ethics-center-browse?topic=delegation-and-comanagement" TargetMode="External"/><Relationship Id="rId2" Type="http://schemas.openxmlformats.org/officeDocument/2006/relationships/hyperlink" Target="https://www.aao.org/ethics-detail/advisory-opinion--delegated-services"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aao.org/clinical-education/redmond-ethics-center" TargetMode="External"/><Relationship Id="rId2" Type="http://schemas.openxmlformats.org/officeDocument/2006/relationships/hyperlink" Target="mailto:Ethics@aao.org"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aao.org/ethics-detail/information-statement--unique-competence-of-ophtha" TargetMode="External"/><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5D7C15-0B3C-4D07-8696-67DE9BA9FA94}"/>
              </a:ext>
            </a:extLst>
          </p:cNvPr>
          <p:cNvSpPr>
            <a:spLocks noGrp="1"/>
          </p:cNvSpPr>
          <p:nvPr>
            <p:ph type="ctrTitle"/>
          </p:nvPr>
        </p:nvSpPr>
        <p:spPr/>
        <p:txBody>
          <a:bodyPr/>
          <a:lstStyle/>
          <a:p>
            <a:r>
              <a:rPr lang="en-US" dirty="0"/>
              <a:t>AAO Code of Ethics</a:t>
            </a:r>
            <a:br>
              <a:rPr lang="en-US" dirty="0"/>
            </a:br>
            <a:r>
              <a:rPr lang="en-US" dirty="0"/>
              <a:t>Rule of the Month </a:t>
            </a:r>
          </a:p>
        </p:txBody>
      </p:sp>
      <p:sp>
        <p:nvSpPr>
          <p:cNvPr id="5" name="Subtitle 4">
            <a:extLst>
              <a:ext uri="{FF2B5EF4-FFF2-40B4-BE49-F238E27FC236}">
                <a16:creationId xmlns:a16="http://schemas.microsoft.com/office/drawing/2014/main" id="{2BC3D6D5-1DD3-4249-BCF8-22F0DD700CDB}"/>
              </a:ext>
            </a:extLst>
          </p:cNvPr>
          <p:cNvSpPr>
            <a:spLocks noGrp="1"/>
          </p:cNvSpPr>
          <p:nvPr>
            <p:ph type="subTitle" idx="1"/>
          </p:nvPr>
        </p:nvSpPr>
        <p:spPr/>
        <p:txBody>
          <a:bodyPr/>
          <a:lstStyle/>
          <a:p>
            <a:pPr algn="ctr"/>
            <a:endParaRPr lang="en-US" sz="3600" dirty="0"/>
          </a:p>
          <a:p>
            <a:pPr algn="ctr"/>
            <a:r>
              <a:rPr lang="en-US" sz="3600" dirty="0"/>
              <a:t>Rule 7. Delegation of Services </a:t>
            </a:r>
          </a:p>
        </p:txBody>
      </p:sp>
    </p:spTree>
    <p:extLst>
      <p:ext uri="{BB962C8B-B14F-4D97-AF65-F5344CB8AC3E}">
        <p14:creationId xmlns:p14="http://schemas.microsoft.com/office/powerpoint/2010/main" val="262594611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EE7EA-BC55-4513-BADC-A3D1936A93A5}"/>
              </a:ext>
            </a:extLst>
          </p:cNvPr>
          <p:cNvSpPr>
            <a:spLocks noGrp="1"/>
          </p:cNvSpPr>
          <p:nvPr>
            <p:ph type="title"/>
          </p:nvPr>
        </p:nvSpPr>
        <p:spPr/>
        <p:txBody>
          <a:bodyPr/>
          <a:lstStyle/>
          <a:p>
            <a:r>
              <a:rPr lang="en-US" dirty="0"/>
              <a:t>Delegating Care – “Co-management”</a:t>
            </a:r>
          </a:p>
        </p:txBody>
      </p:sp>
      <p:sp>
        <p:nvSpPr>
          <p:cNvPr id="3" name="Content Placeholder 2">
            <a:extLst>
              <a:ext uri="{FF2B5EF4-FFF2-40B4-BE49-F238E27FC236}">
                <a16:creationId xmlns:a16="http://schemas.microsoft.com/office/drawing/2014/main" id="{F6CEFCB4-A187-413D-BACF-FCADC40D6244}"/>
              </a:ext>
            </a:extLst>
          </p:cNvPr>
          <p:cNvSpPr>
            <a:spLocks noGrp="1"/>
          </p:cNvSpPr>
          <p:nvPr>
            <p:ph idx="1"/>
          </p:nvPr>
        </p:nvSpPr>
        <p:spPr>
          <a:xfrm>
            <a:off x="3005847" y="1647217"/>
            <a:ext cx="8470317" cy="4150468"/>
          </a:xfrm>
        </p:spPr>
        <p:txBody>
          <a:bodyPr/>
          <a:lstStyle/>
          <a:p>
            <a:r>
              <a:rPr lang="en-US" sz="2000" dirty="0">
                <a:effectLst/>
                <a:ea typeface="Times New Roman" panose="02020603050405020304" pitchFamily="18" charset="0"/>
                <a:cs typeface="Arial" panose="020B0604020202020204" pitchFamily="34" charset="0"/>
              </a:rPr>
              <a:t>Co-management</a:t>
            </a:r>
            <a:r>
              <a:rPr lang="en-US" sz="2000" b="1" dirty="0">
                <a:effectLst/>
                <a:ea typeface="Times New Roman" panose="02020603050405020304" pitchFamily="18" charset="0"/>
                <a:cs typeface="Arial" panose="020B0604020202020204" pitchFamily="34" charset="0"/>
              </a:rPr>
              <a:t> </a:t>
            </a:r>
            <a:r>
              <a:rPr lang="en-US" sz="2000" dirty="0">
                <a:effectLst/>
                <a:ea typeface="Times New Roman" panose="02020603050405020304" pitchFamily="18" charset="0"/>
                <a:cs typeface="Arial" panose="020B0604020202020204" pitchFamily="34" charset="0"/>
              </a:rPr>
              <a:t>is a relationship between an operating ophthalmologist and a non-operating practitioner for shared responsibility of pre- and post-operative care when the patient consents in writing to multiple providers, the services being performed are within the providers’ respective scope of practice, and there is written agreement between the providers to share patient care. </a:t>
            </a:r>
          </a:p>
          <a:p>
            <a:r>
              <a:rPr lang="en-US" sz="2000" dirty="0">
                <a:cs typeface="Arial" panose="020B0604020202020204" pitchFamily="34" charset="0"/>
              </a:rPr>
              <a:t>See the </a:t>
            </a:r>
            <a:r>
              <a:rPr lang="en-US" sz="2000" dirty="0">
                <a:cs typeface="Arial" panose="020B0604020202020204" pitchFamily="34" charset="0"/>
                <a:hlinkClick r:id="rId2"/>
              </a:rPr>
              <a:t>Comprehensive Guidelines for the Co-Management of Ophthalmic Postoperative Care </a:t>
            </a:r>
            <a:endParaRPr lang="en-US" sz="2000" dirty="0">
              <a:cs typeface="Arial" panose="020B0604020202020204" pitchFamily="34" charset="0"/>
            </a:endParaRPr>
          </a:p>
          <a:p>
            <a:r>
              <a:rPr lang="en-US" sz="2000" dirty="0">
                <a:cs typeface="Arial" panose="020B0604020202020204" pitchFamily="34" charset="0"/>
              </a:rPr>
              <a:t>When undertaking a comanagement arrangement, it would be wise to consult an experienced health care attorney for advice so you can avoid the many pitfalls inherent in these arrangements.  </a:t>
            </a:r>
          </a:p>
          <a:p>
            <a:endParaRPr lang="en-US" dirty="0"/>
          </a:p>
          <a:p>
            <a:endParaRPr lang="en-US" dirty="0"/>
          </a:p>
        </p:txBody>
      </p:sp>
      <p:sp>
        <p:nvSpPr>
          <p:cNvPr id="4" name="Slide Number Placeholder 3">
            <a:extLst>
              <a:ext uri="{FF2B5EF4-FFF2-40B4-BE49-F238E27FC236}">
                <a16:creationId xmlns:a16="http://schemas.microsoft.com/office/drawing/2014/main" id="{45EDC207-C3E2-452C-9AA5-8FD008BEDABA}"/>
              </a:ext>
            </a:extLst>
          </p:cNvPr>
          <p:cNvSpPr>
            <a:spLocks noGrp="1"/>
          </p:cNvSpPr>
          <p:nvPr>
            <p:ph type="sldNum" sz="quarter" idx="12"/>
          </p:nvPr>
        </p:nvSpPr>
        <p:spPr/>
        <p:txBody>
          <a:bodyPr/>
          <a:lstStyle/>
          <a:p>
            <a:fld id="{12A9E14D-4218-D743-BB5B-B907FBBABC66}" type="slidenum">
              <a:rPr lang="en-US" smtClean="0"/>
              <a:pPr/>
              <a:t>10</a:t>
            </a:fld>
            <a:endParaRPr lang="en-US" dirty="0"/>
          </a:p>
        </p:txBody>
      </p:sp>
      <p:pic>
        <p:nvPicPr>
          <p:cNvPr id="6" name="Picture 5">
            <a:extLst>
              <a:ext uri="{FF2B5EF4-FFF2-40B4-BE49-F238E27FC236}">
                <a16:creationId xmlns:a16="http://schemas.microsoft.com/office/drawing/2014/main" id="{8159D767-1977-4125-90E2-5B9F6641D8D3}"/>
              </a:ext>
            </a:extLst>
          </p:cNvPr>
          <p:cNvPicPr>
            <a:picLocks noChangeAspect="1"/>
          </p:cNvPicPr>
          <p:nvPr/>
        </p:nvPicPr>
        <p:blipFill>
          <a:blip r:embed="rId3"/>
          <a:stretch>
            <a:fillRect/>
          </a:stretch>
        </p:blipFill>
        <p:spPr>
          <a:xfrm>
            <a:off x="715836" y="1592904"/>
            <a:ext cx="2123668" cy="2813726"/>
          </a:xfrm>
          <a:prstGeom prst="rect">
            <a:avLst/>
          </a:prstGeom>
        </p:spPr>
      </p:pic>
    </p:spTree>
    <p:extLst>
      <p:ext uri="{BB962C8B-B14F-4D97-AF65-F5344CB8AC3E}">
        <p14:creationId xmlns:p14="http://schemas.microsoft.com/office/powerpoint/2010/main" val="358535319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8C59F-22D6-4636-86A6-D4C0EC52843E}"/>
              </a:ext>
            </a:extLst>
          </p:cNvPr>
          <p:cNvSpPr>
            <a:spLocks noGrp="1"/>
          </p:cNvSpPr>
          <p:nvPr>
            <p:ph type="title"/>
          </p:nvPr>
        </p:nvSpPr>
        <p:spPr/>
        <p:txBody>
          <a:bodyPr/>
          <a:lstStyle/>
          <a:p>
            <a:r>
              <a:rPr lang="en-US" dirty="0"/>
              <a:t>Conflict of Interest</a:t>
            </a:r>
          </a:p>
        </p:txBody>
      </p:sp>
      <p:sp>
        <p:nvSpPr>
          <p:cNvPr id="3" name="Content Placeholder 2">
            <a:extLst>
              <a:ext uri="{FF2B5EF4-FFF2-40B4-BE49-F238E27FC236}">
                <a16:creationId xmlns:a16="http://schemas.microsoft.com/office/drawing/2014/main" id="{5B2EEB4C-BDC0-4416-808B-9A3DB89272C7}"/>
              </a:ext>
            </a:extLst>
          </p:cNvPr>
          <p:cNvSpPr>
            <a:spLocks noGrp="1"/>
          </p:cNvSpPr>
          <p:nvPr>
            <p:ph idx="1"/>
          </p:nvPr>
        </p:nvSpPr>
        <p:spPr/>
        <p:txBody>
          <a:bodyPr/>
          <a:lstStyle/>
          <a:p>
            <a:r>
              <a:rPr lang="en-US" dirty="0"/>
              <a:t>When delegating services to auxiliaries, the patient's welfare and rights must be the primary considerations.</a:t>
            </a:r>
          </a:p>
          <a:p>
            <a:r>
              <a:rPr lang="en-US" dirty="0"/>
              <a:t>“A conflict of interest exists when professional judgment concerning the well-being of the patient has a reasonable chance of being influenced by other interests of the provider.”</a:t>
            </a:r>
            <a:r>
              <a:rPr lang="en-US" baseline="30000" dirty="0"/>
              <a:t>2</a:t>
            </a:r>
          </a:p>
          <a:p>
            <a:endParaRPr lang="en-US" baseline="30000" dirty="0"/>
          </a:p>
          <a:p>
            <a:endParaRPr lang="en-US" baseline="30000" dirty="0"/>
          </a:p>
          <a:p>
            <a:endParaRPr lang="en-US" baseline="30000" dirty="0"/>
          </a:p>
          <a:p>
            <a:pPr marL="0" indent="0">
              <a:buNone/>
            </a:pPr>
            <a:r>
              <a:rPr lang="en-US" sz="1400" baseline="30000" dirty="0"/>
              <a:t>								2 </a:t>
            </a:r>
            <a:r>
              <a:rPr lang="en-US" sz="1400" dirty="0">
                <a:hlinkClick r:id="rId2"/>
              </a:rPr>
              <a:t>Code of Ethics Rule 15, Conflict of Interest</a:t>
            </a:r>
            <a:endParaRPr lang="en-US" sz="1400" baseline="30000" dirty="0"/>
          </a:p>
        </p:txBody>
      </p:sp>
      <p:sp>
        <p:nvSpPr>
          <p:cNvPr id="4" name="Slide Number Placeholder 3">
            <a:extLst>
              <a:ext uri="{FF2B5EF4-FFF2-40B4-BE49-F238E27FC236}">
                <a16:creationId xmlns:a16="http://schemas.microsoft.com/office/drawing/2014/main" id="{CFE69552-EB94-4AC6-A4B6-000E4C24726D}"/>
              </a:ext>
            </a:extLst>
          </p:cNvPr>
          <p:cNvSpPr>
            <a:spLocks noGrp="1"/>
          </p:cNvSpPr>
          <p:nvPr>
            <p:ph type="sldNum" sz="quarter" idx="12"/>
          </p:nvPr>
        </p:nvSpPr>
        <p:spPr/>
        <p:txBody>
          <a:bodyPr/>
          <a:lstStyle/>
          <a:p>
            <a:fld id="{12A9E14D-4218-D743-BB5B-B907FBBABC66}" type="slidenum">
              <a:rPr lang="en-US" smtClean="0"/>
              <a:pPr/>
              <a:t>11</a:t>
            </a:fld>
            <a:endParaRPr lang="en-US" dirty="0"/>
          </a:p>
        </p:txBody>
      </p:sp>
    </p:spTree>
    <p:extLst>
      <p:ext uri="{BB962C8B-B14F-4D97-AF65-F5344CB8AC3E}">
        <p14:creationId xmlns:p14="http://schemas.microsoft.com/office/powerpoint/2010/main" val="132891140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C875E-B03A-4EEF-8EAD-35D1CFC50DF2}"/>
              </a:ext>
            </a:extLst>
          </p:cNvPr>
          <p:cNvSpPr>
            <a:spLocks noGrp="1"/>
          </p:cNvSpPr>
          <p:nvPr>
            <p:ph type="title"/>
          </p:nvPr>
        </p:nvSpPr>
        <p:spPr/>
        <p:txBody>
          <a:bodyPr/>
          <a:lstStyle/>
          <a:p>
            <a:r>
              <a:rPr lang="en-US" dirty="0"/>
              <a:t>Applicable Principles, Rules, and Advisory Opinions of the Code of Ethics </a:t>
            </a:r>
          </a:p>
        </p:txBody>
      </p:sp>
      <p:sp>
        <p:nvSpPr>
          <p:cNvPr id="3" name="Content Placeholder 2">
            <a:extLst>
              <a:ext uri="{FF2B5EF4-FFF2-40B4-BE49-F238E27FC236}">
                <a16:creationId xmlns:a16="http://schemas.microsoft.com/office/drawing/2014/main" id="{3C3ACFC0-ED73-4C81-86FF-F22C7B5C7CAA}"/>
              </a:ext>
            </a:extLst>
          </p:cNvPr>
          <p:cNvSpPr>
            <a:spLocks noGrp="1"/>
          </p:cNvSpPr>
          <p:nvPr>
            <p:ph sz="half" idx="1"/>
          </p:nvPr>
        </p:nvSpPr>
        <p:spPr/>
        <p:txBody>
          <a:bodyPr/>
          <a:lstStyle/>
          <a:p>
            <a:r>
              <a:rPr lang="en-US" dirty="0"/>
              <a:t>Principles of the Code</a:t>
            </a:r>
          </a:p>
          <a:p>
            <a:pPr lvl="1"/>
            <a:r>
              <a:rPr lang="en-US" dirty="0"/>
              <a:t>Principle 1. Ethics in Ophthalmology</a:t>
            </a:r>
          </a:p>
          <a:p>
            <a:pPr lvl="1"/>
            <a:r>
              <a:rPr lang="en-US" dirty="0"/>
              <a:t>Principle 2. Providing Ophthalmological Services </a:t>
            </a:r>
          </a:p>
          <a:p>
            <a:pPr lvl="1"/>
            <a:r>
              <a:rPr lang="en-US" dirty="0"/>
              <a:t>Principle 7. An Ophthalmologist’s Responsibility </a:t>
            </a:r>
          </a:p>
          <a:p>
            <a:r>
              <a:rPr lang="en-US" dirty="0"/>
              <a:t>Rules of The Code</a:t>
            </a:r>
          </a:p>
          <a:p>
            <a:pPr lvl="1"/>
            <a:r>
              <a:rPr lang="en-US" dirty="0"/>
              <a:t>Rule 11. Commercial Relationships </a:t>
            </a:r>
          </a:p>
          <a:p>
            <a:pPr lvl="1"/>
            <a:r>
              <a:rPr lang="en-US" dirty="0"/>
              <a:t>Rule 15. Conflict of Interest  </a:t>
            </a:r>
          </a:p>
        </p:txBody>
      </p:sp>
      <p:sp>
        <p:nvSpPr>
          <p:cNvPr id="5" name="Content Placeholder 4">
            <a:extLst>
              <a:ext uri="{FF2B5EF4-FFF2-40B4-BE49-F238E27FC236}">
                <a16:creationId xmlns:a16="http://schemas.microsoft.com/office/drawing/2014/main" id="{FEAAEB8D-4054-4B59-9C25-5779218F1DB1}"/>
              </a:ext>
            </a:extLst>
          </p:cNvPr>
          <p:cNvSpPr>
            <a:spLocks noGrp="1"/>
          </p:cNvSpPr>
          <p:nvPr>
            <p:ph sz="half" idx="2"/>
          </p:nvPr>
        </p:nvSpPr>
        <p:spPr>
          <a:xfrm>
            <a:off x="5408579" y="1676400"/>
            <a:ext cx="6173821" cy="4114800"/>
          </a:xfrm>
        </p:spPr>
        <p:txBody>
          <a:bodyPr/>
          <a:lstStyle/>
          <a:p>
            <a:r>
              <a:rPr lang="en-US" dirty="0"/>
              <a:t>Advisory Opinion, </a:t>
            </a:r>
            <a:r>
              <a:rPr lang="en-US" i="1" dirty="0"/>
              <a:t>Delegated Services</a:t>
            </a:r>
            <a:br>
              <a:rPr lang="en-US" dirty="0"/>
            </a:br>
            <a:r>
              <a:rPr lang="en-US" sz="1800" dirty="0">
                <a:hlinkClick r:id="rId2"/>
              </a:rPr>
              <a:t>https://www.aao.org/ethics-detail/advisory-opinion--delegated-services</a:t>
            </a:r>
            <a:endParaRPr lang="en-US" sz="1800" dirty="0"/>
          </a:p>
          <a:p>
            <a:r>
              <a:rPr lang="en-US" dirty="0"/>
              <a:t>Redmond Ethics Center, see </a:t>
            </a:r>
            <a:r>
              <a:rPr lang="en-US" i="1" dirty="0"/>
              <a:t>Fundamental Topics in Delegation and Comanagement</a:t>
            </a:r>
            <a:br>
              <a:rPr lang="en-US" sz="1800" i="1" dirty="0"/>
            </a:br>
            <a:r>
              <a:rPr lang="en-US" sz="1800" i="1" dirty="0">
                <a:hlinkClick r:id="rId3"/>
              </a:rPr>
              <a:t>https://www.aao.org/ethics-center-browse?topic=delegation-and-comanagement</a:t>
            </a:r>
            <a:endParaRPr lang="en-US" sz="1800" i="1" dirty="0"/>
          </a:p>
          <a:p>
            <a:endParaRPr lang="en-US" sz="1800" i="1" dirty="0"/>
          </a:p>
          <a:p>
            <a:endParaRPr lang="en-US" dirty="0"/>
          </a:p>
        </p:txBody>
      </p:sp>
      <p:sp>
        <p:nvSpPr>
          <p:cNvPr id="4" name="Slide Number Placeholder 3">
            <a:extLst>
              <a:ext uri="{FF2B5EF4-FFF2-40B4-BE49-F238E27FC236}">
                <a16:creationId xmlns:a16="http://schemas.microsoft.com/office/drawing/2014/main" id="{C0F21546-F7E1-4B98-A70A-B851EE754EB3}"/>
              </a:ext>
            </a:extLst>
          </p:cNvPr>
          <p:cNvSpPr>
            <a:spLocks noGrp="1"/>
          </p:cNvSpPr>
          <p:nvPr>
            <p:ph type="sldNum" sz="quarter" idx="12"/>
          </p:nvPr>
        </p:nvSpPr>
        <p:spPr/>
        <p:txBody>
          <a:bodyPr/>
          <a:lstStyle/>
          <a:p>
            <a:fld id="{12A9E14D-4218-D743-BB5B-B907FBBABC66}" type="slidenum">
              <a:rPr lang="en-US" smtClean="0"/>
              <a:pPr/>
              <a:t>12</a:t>
            </a:fld>
            <a:endParaRPr lang="en-US" dirty="0"/>
          </a:p>
        </p:txBody>
      </p:sp>
    </p:spTree>
    <p:extLst>
      <p:ext uri="{BB962C8B-B14F-4D97-AF65-F5344CB8AC3E}">
        <p14:creationId xmlns:p14="http://schemas.microsoft.com/office/powerpoint/2010/main" val="550355681"/>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 </a:t>
            </a:r>
          </a:p>
        </p:txBody>
      </p:sp>
      <p:sp>
        <p:nvSpPr>
          <p:cNvPr id="3" name="Content Placeholder 2"/>
          <p:cNvSpPr>
            <a:spLocks noGrp="1"/>
          </p:cNvSpPr>
          <p:nvPr>
            <p:ph sz="half" idx="1"/>
          </p:nvPr>
        </p:nvSpPr>
        <p:spPr>
          <a:xfrm>
            <a:off x="609600" y="1676400"/>
            <a:ext cx="10668000" cy="4114800"/>
          </a:xfrm>
        </p:spPr>
        <p:txBody>
          <a:bodyPr/>
          <a:lstStyle/>
          <a:p>
            <a:r>
              <a:rPr lang="en-US" dirty="0"/>
              <a:t>General Inquiries &amp; Submissions</a:t>
            </a:r>
            <a:br>
              <a:rPr lang="en-US" dirty="0"/>
            </a:br>
            <a:r>
              <a:rPr lang="en-US" dirty="0">
                <a:hlinkClick r:id="rId2"/>
              </a:rPr>
              <a:t>ethics@aao.org</a:t>
            </a:r>
            <a:endParaRPr lang="en-US" dirty="0"/>
          </a:p>
          <a:p>
            <a:r>
              <a:rPr lang="en-US" dirty="0"/>
              <a:t>The Redmond Ethics Center</a:t>
            </a:r>
            <a:br>
              <a:rPr lang="en-US" dirty="0"/>
            </a:br>
            <a:r>
              <a:rPr lang="en-US" dirty="0">
                <a:hlinkClick r:id="rId3"/>
              </a:rPr>
              <a:t>https://www.aao.org/clinical-education/redmond-ethics-center</a:t>
            </a:r>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A9E14D-4218-D743-BB5B-B907FBBABC66}" type="slidenum">
              <a:rPr kumimoji="0" lang="en-US" sz="1000" b="0" i="0" u="none" strike="noStrike" kern="1200" cap="none" spc="0" normalizeH="0" baseline="0" noProof="0" smtClean="0">
                <a:ln>
                  <a:noFill/>
                </a:ln>
                <a:solidFill>
                  <a:srgbClr val="53565A"/>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000" b="0" i="0" u="none" strike="noStrike" kern="1200" cap="none" spc="0" normalizeH="0" baseline="0" noProof="0" dirty="0">
              <a:ln>
                <a:noFill/>
              </a:ln>
              <a:solidFill>
                <a:srgbClr val="53565A"/>
              </a:solidFill>
              <a:effectLst/>
              <a:uLnTx/>
              <a:uFillTx/>
              <a:latin typeface="Arial"/>
              <a:ea typeface="+mn-ea"/>
              <a:cs typeface="+mn-cs"/>
            </a:endParaRPr>
          </a:p>
        </p:txBody>
      </p:sp>
    </p:spTree>
    <p:extLst>
      <p:ext uri="{BB962C8B-B14F-4D97-AF65-F5344CB8AC3E}">
        <p14:creationId xmlns:p14="http://schemas.microsoft.com/office/powerpoint/2010/main" val="199491657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670521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cs typeface="Book Antiqua" pitchFamily="18" charset="0"/>
              </a:rPr>
              <a:t>Delegation of Services</a:t>
            </a:r>
            <a:br>
              <a:rPr lang="en-US" altLang="en-US" dirty="0">
                <a:cs typeface="Book Antiqua" pitchFamily="18" charset="0"/>
              </a:rPr>
            </a:br>
            <a:r>
              <a:rPr lang="en-US" altLang="en-US" dirty="0">
                <a:cs typeface="Book Antiqua" pitchFamily="18" charset="0"/>
              </a:rPr>
              <a:t>Why is This Topic Important?</a:t>
            </a:r>
            <a:endParaRPr lang="en-US" dirty="0"/>
          </a:p>
        </p:txBody>
      </p:sp>
      <p:sp>
        <p:nvSpPr>
          <p:cNvPr id="5" name="Content Placeholder 4"/>
          <p:cNvSpPr>
            <a:spLocks noGrp="1"/>
          </p:cNvSpPr>
          <p:nvPr>
            <p:ph sz="half" idx="1"/>
          </p:nvPr>
        </p:nvSpPr>
        <p:spPr>
          <a:xfrm>
            <a:off x="609600" y="1676400"/>
            <a:ext cx="5226996" cy="4114800"/>
          </a:xfrm>
        </p:spPr>
        <p:txBody>
          <a:bodyPr/>
          <a:lstStyle/>
          <a:p>
            <a:pPr defTabSz="457200" fontAlgn="base">
              <a:spcAft>
                <a:spcPct val="0"/>
              </a:spcAft>
            </a:pPr>
            <a:endParaRPr lang="en-US" altLang="en-US" dirty="0"/>
          </a:p>
          <a:p>
            <a:pPr defTabSz="457200" fontAlgn="base">
              <a:spcAft>
                <a:spcPct val="0"/>
              </a:spcAft>
            </a:pPr>
            <a:r>
              <a:rPr lang="en-US" altLang="en-US" dirty="0"/>
              <a:t>Patient safety, welfare, and rights</a:t>
            </a:r>
          </a:p>
          <a:p>
            <a:pPr defTabSz="457200" fontAlgn="base">
              <a:spcAft>
                <a:spcPct val="0"/>
              </a:spcAft>
            </a:pPr>
            <a:r>
              <a:rPr lang="en-US" altLang="en-US" dirty="0"/>
              <a:t>Trust in and integrity of the profession</a:t>
            </a:r>
          </a:p>
          <a:p>
            <a:pPr marL="0" indent="0">
              <a:buNone/>
            </a:pP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A9E14D-4218-D743-BB5B-B907FBBABC66}" type="slidenum">
              <a:rPr kumimoji="0" lang="en-US" sz="1000" b="0" i="0" u="none" strike="noStrike" kern="1200" cap="none" spc="0" normalizeH="0" baseline="0" noProof="0" smtClean="0">
                <a:ln>
                  <a:noFill/>
                </a:ln>
                <a:solidFill>
                  <a:srgbClr val="53565A"/>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dirty="0">
              <a:ln>
                <a:noFill/>
              </a:ln>
              <a:solidFill>
                <a:srgbClr val="53565A"/>
              </a:solidFill>
              <a:effectLst/>
              <a:uLnTx/>
              <a:uFillTx/>
              <a:latin typeface="Arial"/>
              <a:ea typeface="+mn-ea"/>
              <a:cs typeface="+mn-cs"/>
            </a:endParaRP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9212" y="1447800"/>
            <a:ext cx="3607249" cy="38727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3275987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33333"/>
                </a:solidFill>
                <a:latin typeface="Arial" panose="020B0604020202020204" pitchFamily="34" charset="0"/>
              </a:rPr>
              <a:t> </a:t>
            </a:r>
            <a:br>
              <a:rPr lang="en-US" dirty="0">
                <a:solidFill>
                  <a:srgbClr val="333333"/>
                </a:solidFill>
                <a:latin typeface="Arial" panose="020B0604020202020204" pitchFamily="34" charset="0"/>
              </a:rPr>
            </a:br>
            <a:r>
              <a:rPr lang="en-US" dirty="0"/>
              <a:t>Code of Ethics - </a:t>
            </a:r>
            <a:r>
              <a:rPr lang="en-US" i="1" dirty="0"/>
              <a:t>Rule 7</a:t>
            </a:r>
            <a:endParaRPr lang="en-US" dirty="0"/>
          </a:p>
        </p:txBody>
      </p:sp>
      <p:sp>
        <p:nvSpPr>
          <p:cNvPr id="3" name="Content Placeholder 2"/>
          <p:cNvSpPr>
            <a:spLocks noGrp="1"/>
          </p:cNvSpPr>
          <p:nvPr>
            <p:ph idx="1"/>
          </p:nvPr>
        </p:nvSpPr>
        <p:spPr/>
        <p:txBody>
          <a:bodyPr/>
          <a:lstStyle/>
          <a:p>
            <a:pPr marL="0" indent="0">
              <a:buNone/>
            </a:pPr>
            <a:r>
              <a:rPr lang="en-US" sz="2300" i="1" dirty="0"/>
              <a:t>Delegation of Services</a:t>
            </a:r>
          </a:p>
          <a:p>
            <a:pPr marL="0" indent="0">
              <a:buNone/>
            </a:pPr>
            <a:r>
              <a:rPr lang="en-US" sz="2300" i="1" dirty="0"/>
              <a:t>Delegation is the use of auxiliary health care personnel to provide eye care services for which the ophthalmologist is responsible. An ophthalmologist must not delegate to an auxiliary those aspects of eye care within the unique competence of the ophthalmologist (which do not include those permitted by law to be performed by auxiliaries). When other aspects of eye care for which the ophthalmologist is responsible are delegated to an auxiliary, the auxiliary must be qualified and adequately supervised. An ophthalmologist may make different arrangements for the delegation of eye care in special circumstances, so long as the patient's welfare and rights are the primary considerations.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A9E14D-4218-D743-BB5B-B907FBBABC66}" type="slidenum">
              <a:rPr kumimoji="0" lang="en-US" sz="1000" b="0" i="0" u="none" strike="noStrike" kern="1200" cap="none" spc="0" normalizeH="0" baseline="0" noProof="0" smtClean="0">
                <a:ln>
                  <a:noFill/>
                </a:ln>
                <a:solidFill>
                  <a:srgbClr val="53565A"/>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dirty="0">
              <a:ln>
                <a:noFill/>
              </a:ln>
              <a:solidFill>
                <a:srgbClr val="53565A"/>
              </a:solidFill>
              <a:effectLst/>
              <a:uLnTx/>
              <a:uFillTx/>
              <a:latin typeface="Arial"/>
              <a:ea typeface="+mn-ea"/>
              <a:cs typeface="+mn-cs"/>
            </a:endParaRPr>
          </a:p>
        </p:txBody>
      </p:sp>
    </p:spTree>
    <p:extLst>
      <p:ext uri="{BB962C8B-B14F-4D97-AF65-F5344CB8AC3E}">
        <p14:creationId xmlns:p14="http://schemas.microsoft.com/office/powerpoint/2010/main" val="165515872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EBC35-C17B-4E68-83C1-1A6EE4581B14}"/>
              </a:ext>
            </a:extLst>
          </p:cNvPr>
          <p:cNvSpPr>
            <a:spLocks noGrp="1"/>
          </p:cNvSpPr>
          <p:nvPr>
            <p:ph type="title"/>
          </p:nvPr>
        </p:nvSpPr>
        <p:spPr/>
        <p:txBody>
          <a:bodyPr/>
          <a:lstStyle/>
          <a:p>
            <a:r>
              <a:rPr lang="en-US" dirty="0"/>
              <a:t>Components of Rule 7 </a:t>
            </a:r>
            <a:br>
              <a:rPr lang="en-US" dirty="0"/>
            </a:br>
            <a:r>
              <a:rPr lang="en-US" dirty="0"/>
              <a:t>Delegation of Services</a:t>
            </a:r>
          </a:p>
        </p:txBody>
      </p:sp>
      <p:sp>
        <p:nvSpPr>
          <p:cNvPr id="3" name="Content Placeholder 2">
            <a:extLst>
              <a:ext uri="{FF2B5EF4-FFF2-40B4-BE49-F238E27FC236}">
                <a16:creationId xmlns:a16="http://schemas.microsoft.com/office/drawing/2014/main" id="{1DA705E2-C74E-4134-A157-C83C6A68982B}"/>
              </a:ext>
            </a:extLst>
          </p:cNvPr>
          <p:cNvSpPr>
            <a:spLocks noGrp="1"/>
          </p:cNvSpPr>
          <p:nvPr>
            <p:ph idx="1"/>
          </p:nvPr>
        </p:nvSpPr>
        <p:spPr/>
        <p:txBody>
          <a:bodyPr/>
          <a:lstStyle/>
          <a:p>
            <a:r>
              <a:rPr lang="en-US" dirty="0"/>
              <a:t>Delegation is the use of auxiliary health care personnel to provide eye care services </a:t>
            </a:r>
            <a:r>
              <a:rPr lang="en-US" i="1" dirty="0"/>
              <a:t>for which the ophthalmologist is responsible</a:t>
            </a:r>
            <a:r>
              <a:rPr lang="en-US" dirty="0"/>
              <a:t>. </a:t>
            </a:r>
          </a:p>
          <a:p>
            <a:r>
              <a:rPr lang="en-US" dirty="0"/>
              <a:t>Delegation is acceptable when the care being delegated is: </a:t>
            </a:r>
          </a:p>
          <a:p>
            <a:pPr lvl="1"/>
            <a:r>
              <a:rPr lang="en-US" dirty="0"/>
              <a:t>not within the ophthalmologist’s unique competence</a:t>
            </a:r>
          </a:p>
          <a:p>
            <a:pPr lvl="1"/>
            <a:r>
              <a:rPr lang="en-US" dirty="0"/>
              <a:t>within the legal scope of practice of the auxiliary</a:t>
            </a:r>
          </a:p>
          <a:p>
            <a:r>
              <a:rPr lang="en-US" dirty="0"/>
              <a:t>The auxiliary must be qualified and adequately supervised.</a:t>
            </a:r>
          </a:p>
          <a:p>
            <a:r>
              <a:rPr lang="en-US" dirty="0"/>
              <a:t>The patient's welfare and rights must be the primary considerations.</a:t>
            </a:r>
          </a:p>
        </p:txBody>
      </p:sp>
      <p:sp>
        <p:nvSpPr>
          <p:cNvPr id="4" name="Slide Number Placeholder 3">
            <a:extLst>
              <a:ext uri="{FF2B5EF4-FFF2-40B4-BE49-F238E27FC236}">
                <a16:creationId xmlns:a16="http://schemas.microsoft.com/office/drawing/2014/main" id="{65B91A69-0C78-4941-A9D0-5AEE1F4D9F17}"/>
              </a:ext>
            </a:extLst>
          </p:cNvPr>
          <p:cNvSpPr>
            <a:spLocks noGrp="1"/>
          </p:cNvSpPr>
          <p:nvPr>
            <p:ph type="sldNum" sz="quarter" idx="12"/>
          </p:nvPr>
        </p:nvSpPr>
        <p:spPr/>
        <p:txBody>
          <a:bodyPr/>
          <a:lstStyle/>
          <a:p>
            <a:fld id="{12A9E14D-4218-D743-BB5B-B907FBBABC66}" type="slidenum">
              <a:rPr lang="en-US" smtClean="0"/>
              <a:pPr/>
              <a:t>4</a:t>
            </a:fld>
            <a:endParaRPr lang="en-US" dirty="0"/>
          </a:p>
        </p:txBody>
      </p:sp>
    </p:spTree>
    <p:extLst>
      <p:ext uri="{BB962C8B-B14F-4D97-AF65-F5344CB8AC3E}">
        <p14:creationId xmlns:p14="http://schemas.microsoft.com/office/powerpoint/2010/main" val="145212639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57BAC-1C9B-4E8A-AD8A-CA2516AD553C}"/>
              </a:ext>
            </a:extLst>
          </p:cNvPr>
          <p:cNvSpPr>
            <a:spLocks noGrp="1"/>
          </p:cNvSpPr>
          <p:nvPr>
            <p:ph type="title"/>
          </p:nvPr>
        </p:nvSpPr>
        <p:spPr/>
        <p:txBody>
          <a:bodyPr/>
          <a:lstStyle/>
          <a:p>
            <a:r>
              <a:rPr lang="en-US" dirty="0"/>
              <a:t>Defining Unique Competence </a:t>
            </a:r>
          </a:p>
        </p:txBody>
      </p:sp>
      <p:pic>
        <p:nvPicPr>
          <p:cNvPr id="10" name="Content Placeholder 9" descr="Text&#10;&#10;Description automatically generated">
            <a:extLst>
              <a:ext uri="{FF2B5EF4-FFF2-40B4-BE49-F238E27FC236}">
                <a16:creationId xmlns:a16="http://schemas.microsoft.com/office/drawing/2014/main" id="{7B8AF478-2337-4440-9213-CFF181C7F6DF}"/>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rot="20565183">
            <a:off x="568378" y="2295624"/>
            <a:ext cx="3382881" cy="1898962"/>
          </a:xfrm>
        </p:spPr>
      </p:pic>
      <p:sp>
        <p:nvSpPr>
          <p:cNvPr id="11" name="Content Placeholder 10">
            <a:extLst>
              <a:ext uri="{FF2B5EF4-FFF2-40B4-BE49-F238E27FC236}">
                <a16:creationId xmlns:a16="http://schemas.microsoft.com/office/drawing/2014/main" id="{8080D7EC-19BF-47DC-BE05-E660A3382F54}"/>
              </a:ext>
            </a:extLst>
          </p:cNvPr>
          <p:cNvSpPr>
            <a:spLocks noGrp="1"/>
          </p:cNvSpPr>
          <p:nvPr>
            <p:ph sz="half" idx="2"/>
          </p:nvPr>
        </p:nvSpPr>
        <p:spPr>
          <a:xfrm>
            <a:off x="4387173" y="1676397"/>
            <a:ext cx="6663447" cy="2691321"/>
          </a:xfrm>
        </p:spPr>
        <p:txBody>
          <a:bodyPr/>
          <a:lstStyle/>
          <a:p>
            <a:r>
              <a:rPr lang="en-US" dirty="0"/>
              <a:t>The unique competence of ophthalmologists is broadly based on medical knowledge, judgment, communication skills, professionalism, and tradition, and ophthalmologists consistently apply their competence using their ophthalmologic medical and surgical skills.</a:t>
            </a:r>
            <a:r>
              <a:rPr lang="en-US" baseline="30000" dirty="0"/>
              <a:t>1</a:t>
            </a:r>
            <a:br>
              <a:rPr lang="en-US" baseline="30000" dirty="0"/>
            </a:br>
            <a:r>
              <a:rPr lang="en-US" dirty="0"/>
              <a:t> </a:t>
            </a:r>
            <a:r>
              <a:rPr lang="en-US" sz="1000" dirty="0"/>
              <a:t>  </a:t>
            </a:r>
            <a:r>
              <a:rPr lang="en-US" dirty="0"/>
              <a:t> </a:t>
            </a:r>
          </a:p>
          <a:p>
            <a:pPr marL="0" indent="0">
              <a:buNone/>
            </a:pPr>
            <a:br>
              <a:rPr lang="en-US" sz="1400" baseline="30000" dirty="0"/>
            </a:br>
            <a:br>
              <a:rPr lang="en-US" sz="1400" baseline="30000" dirty="0"/>
            </a:br>
            <a:br>
              <a:rPr lang="en-US" sz="1400" baseline="30000" dirty="0"/>
            </a:br>
            <a:br>
              <a:rPr lang="en-US" sz="1400" baseline="30000" dirty="0"/>
            </a:br>
            <a:br>
              <a:rPr lang="en-US" sz="1400" baseline="30000" dirty="0"/>
            </a:br>
            <a:endParaRPr lang="en-US" sz="1400" baseline="30000" dirty="0"/>
          </a:p>
          <a:p>
            <a:pPr marL="0" indent="0">
              <a:buNone/>
            </a:pPr>
            <a:br>
              <a:rPr lang="en-US" sz="1400" baseline="30000" dirty="0"/>
            </a:br>
            <a:r>
              <a:rPr lang="en-US" sz="1400" baseline="30000" dirty="0"/>
              <a:t>       1</a:t>
            </a:r>
            <a:r>
              <a:rPr lang="en-US" sz="1400" dirty="0"/>
              <a:t>Ethics Information Statement, </a:t>
            </a:r>
            <a:r>
              <a:rPr lang="en-US" sz="1400" dirty="0">
                <a:hlinkClick r:id="rId3"/>
              </a:rPr>
              <a:t>The Unique Competence of the Ophthalmologist</a:t>
            </a:r>
            <a:endParaRPr lang="en-US" sz="1400" dirty="0"/>
          </a:p>
        </p:txBody>
      </p:sp>
      <p:sp>
        <p:nvSpPr>
          <p:cNvPr id="4" name="Slide Number Placeholder 3">
            <a:extLst>
              <a:ext uri="{FF2B5EF4-FFF2-40B4-BE49-F238E27FC236}">
                <a16:creationId xmlns:a16="http://schemas.microsoft.com/office/drawing/2014/main" id="{379AE232-92E8-49E5-AF4D-D4AF82E5B46F}"/>
              </a:ext>
            </a:extLst>
          </p:cNvPr>
          <p:cNvSpPr>
            <a:spLocks noGrp="1"/>
          </p:cNvSpPr>
          <p:nvPr>
            <p:ph type="sldNum" sz="quarter" idx="12"/>
          </p:nvPr>
        </p:nvSpPr>
        <p:spPr/>
        <p:txBody>
          <a:bodyPr/>
          <a:lstStyle/>
          <a:p>
            <a:fld id="{12A9E14D-4218-D743-BB5B-B907FBBABC66}" type="slidenum">
              <a:rPr lang="en-US" smtClean="0"/>
              <a:pPr/>
              <a:t>5</a:t>
            </a:fld>
            <a:endParaRPr lang="en-US" dirty="0"/>
          </a:p>
        </p:txBody>
      </p:sp>
    </p:spTree>
    <p:extLst>
      <p:ext uri="{BB962C8B-B14F-4D97-AF65-F5344CB8AC3E}">
        <p14:creationId xmlns:p14="http://schemas.microsoft.com/office/powerpoint/2010/main" val="416922497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C57C0-C749-4CF6-A682-DF0145F92AE7}"/>
              </a:ext>
            </a:extLst>
          </p:cNvPr>
          <p:cNvSpPr>
            <a:spLocks noGrp="1"/>
          </p:cNvSpPr>
          <p:nvPr>
            <p:ph type="title"/>
          </p:nvPr>
        </p:nvSpPr>
        <p:spPr/>
        <p:txBody>
          <a:bodyPr/>
          <a:lstStyle/>
          <a:p>
            <a:r>
              <a:rPr lang="en-US" dirty="0"/>
              <a:t>Delegation of Services </a:t>
            </a:r>
            <a:br>
              <a:rPr lang="en-US" dirty="0"/>
            </a:br>
            <a:r>
              <a:rPr lang="en-US" dirty="0"/>
              <a:t>Understanding Responsibility vs. Authority</a:t>
            </a:r>
          </a:p>
        </p:txBody>
      </p:sp>
      <p:sp>
        <p:nvSpPr>
          <p:cNvPr id="3" name="Content Placeholder 2">
            <a:extLst>
              <a:ext uri="{FF2B5EF4-FFF2-40B4-BE49-F238E27FC236}">
                <a16:creationId xmlns:a16="http://schemas.microsoft.com/office/drawing/2014/main" id="{1DB488F0-9D19-44D2-BF11-B59D1CFD988C}"/>
              </a:ext>
            </a:extLst>
          </p:cNvPr>
          <p:cNvSpPr>
            <a:spLocks noGrp="1"/>
          </p:cNvSpPr>
          <p:nvPr>
            <p:ph sz="half" idx="1"/>
          </p:nvPr>
        </p:nvSpPr>
        <p:spPr>
          <a:xfrm>
            <a:off x="609599" y="1676400"/>
            <a:ext cx="7162801" cy="4114800"/>
          </a:xfrm>
        </p:spPr>
        <p:txBody>
          <a:bodyPr/>
          <a:lstStyle/>
          <a:p>
            <a:r>
              <a:rPr lang="en-US" dirty="0"/>
              <a:t>A physician may delegate authority to others, but the responsibility remains with the physician. </a:t>
            </a:r>
          </a:p>
          <a:p>
            <a:r>
              <a:rPr lang="en-US" i="1" dirty="0"/>
              <a:t>Authority</a:t>
            </a:r>
            <a:r>
              <a:rPr lang="en-US" dirty="0"/>
              <a:t> is a means of accomplishing a task by being granted certain permissions (the auxiliary)</a:t>
            </a:r>
          </a:p>
          <a:p>
            <a:r>
              <a:rPr lang="en-US" i="1" dirty="0"/>
              <a:t>Responsibility</a:t>
            </a:r>
            <a:r>
              <a:rPr lang="en-US" dirty="0"/>
              <a:t> refers to the ultimate owner of a task or course of action (the delegator)</a:t>
            </a:r>
          </a:p>
        </p:txBody>
      </p:sp>
      <p:sp>
        <p:nvSpPr>
          <p:cNvPr id="4" name="Slide Number Placeholder 3">
            <a:extLst>
              <a:ext uri="{FF2B5EF4-FFF2-40B4-BE49-F238E27FC236}">
                <a16:creationId xmlns:a16="http://schemas.microsoft.com/office/drawing/2014/main" id="{2840B8E1-1EC3-4158-8C7C-4490E3AF7EDE}"/>
              </a:ext>
            </a:extLst>
          </p:cNvPr>
          <p:cNvSpPr>
            <a:spLocks noGrp="1"/>
          </p:cNvSpPr>
          <p:nvPr>
            <p:ph type="sldNum" sz="quarter" idx="12"/>
          </p:nvPr>
        </p:nvSpPr>
        <p:spPr/>
        <p:txBody>
          <a:bodyPr/>
          <a:lstStyle/>
          <a:p>
            <a:fld id="{12A9E14D-4218-D743-BB5B-B907FBBABC66}" type="slidenum">
              <a:rPr lang="en-US" smtClean="0"/>
              <a:pPr/>
              <a:t>6</a:t>
            </a:fld>
            <a:endParaRPr lang="en-US" dirty="0"/>
          </a:p>
        </p:txBody>
      </p:sp>
      <p:pic>
        <p:nvPicPr>
          <p:cNvPr id="7" name="Picture 6">
            <a:extLst>
              <a:ext uri="{FF2B5EF4-FFF2-40B4-BE49-F238E27FC236}">
                <a16:creationId xmlns:a16="http://schemas.microsoft.com/office/drawing/2014/main" id="{48FFEC06-1BC2-4775-A2C8-CD0617084325}"/>
              </a:ext>
            </a:extLst>
          </p:cNvPr>
          <p:cNvPicPr>
            <a:picLocks noChangeAspect="1"/>
          </p:cNvPicPr>
          <p:nvPr/>
        </p:nvPicPr>
        <p:blipFill>
          <a:blip r:embed="rId2"/>
          <a:stretch>
            <a:fillRect/>
          </a:stretch>
        </p:blipFill>
        <p:spPr>
          <a:xfrm rot="282108">
            <a:off x="8521425" y="2017848"/>
            <a:ext cx="2828809" cy="2432555"/>
          </a:xfrm>
          <a:prstGeom prst="rect">
            <a:avLst/>
          </a:prstGeom>
        </p:spPr>
      </p:pic>
    </p:spTree>
    <p:extLst>
      <p:ext uri="{BB962C8B-B14F-4D97-AF65-F5344CB8AC3E}">
        <p14:creationId xmlns:p14="http://schemas.microsoft.com/office/powerpoint/2010/main" val="79553931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2FFB4-5E52-4286-ACCF-A9AE86E5F341}"/>
              </a:ext>
            </a:extLst>
          </p:cNvPr>
          <p:cNvSpPr>
            <a:spLocks noGrp="1"/>
          </p:cNvSpPr>
          <p:nvPr>
            <p:ph type="title"/>
          </p:nvPr>
        </p:nvSpPr>
        <p:spPr>
          <a:xfrm>
            <a:off x="609600" y="228600"/>
            <a:ext cx="10972800" cy="1219200"/>
          </a:xfrm>
        </p:spPr>
        <p:txBody>
          <a:bodyPr anchor="b">
            <a:normAutofit/>
          </a:bodyPr>
          <a:lstStyle/>
          <a:p>
            <a:r>
              <a:rPr lang="en-US" dirty="0"/>
              <a:t>Appropriate Delegation </a:t>
            </a:r>
          </a:p>
        </p:txBody>
      </p:sp>
      <p:pic>
        <p:nvPicPr>
          <p:cNvPr id="5" name="Picture 4">
            <a:extLst>
              <a:ext uri="{FF2B5EF4-FFF2-40B4-BE49-F238E27FC236}">
                <a16:creationId xmlns:a16="http://schemas.microsoft.com/office/drawing/2014/main" id="{5F7085AB-7F6C-469F-ACA9-B44320EE344E}"/>
              </a:ext>
            </a:extLst>
          </p:cNvPr>
          <p:cNvPicPr>
            <a:picLocks noChangeAspect="1"/>
          </p:cNvPicPr>
          <p:nvPr/>
        </p:nvPicPr>
        <p:blipFill>
          <a:blip r:embed="rId2"/>
          <a:stretch>
            <a:fillRect/>
          </a:stretch>
        </p:blipFill>
        <p:spPr>
          <a:xfrm>
            <a:off x="609600" y="2060448"/>
            <a:ext cx="3890211" cy="2588759"/>
          </a:xfrm>
          <a:prstGeom prst="rect">
            <a:avLst/>
          </a:prstGeom>
          <a:noFill/>
        </p:spPr>
      </p:pic>
      <p:sp>
        <p:nvSpPr>
          <p:cNvPr id="3" name="Content Placeholder 2">
            <a:extLst>
              <a:ext uri="{FF2B5EF4-FFF2-40B4-BE49-F238E27FC236}">
                <a16:creationId xmlns:a16="http://schemas.microsoft.com/office/drawing/2014/main" id="{0B0032B1-D926-4080-B0EF-DEC43E15CBAF}"/>
              </a:ext>
            </a:extLst>
          </p:cNvPr>
          <p:cNvSpPr>
            <a:spLocks noGrp="1"/>
          </p:cNvSpPr>
          <p:nvPr>
            <p:ph sz="half" idx="2"/>
          </p:nvPr>
        </p:nvSpPr>
        <p:spPr>
          <a:xfrm>
            <a:off x="4692316" y="2060448"/>
            <a:ext cx="6890084" cy="4114800"/>
          </a:xfrm>
        </p:spPr>
        <p:txBody>
          <a:bodyPr>
            <a:normAutofit/>
          </a:bodyPr>
          <a:lstStyle/>
          <a:p>
            <a:pPr>
              <a:lnSpc>
                <a:spcPct val="90000"/>
              </a:lnSpc>
            </a:pPr>
            <a:r>
              <a:rPr lang="en-US" sz="2200" dirty="0"/>
              <a:t>Appropriate delegation of medical services enables efficient delivery of information, technology, and aspects of patient care. </a:t>
            </a:r>
          </a:p>
          <a:p>
            <a:pPr>
              <a:lnSpc>
                <a:spcPct val="90000"/>
              </a:lnSpc>
            </a:pPr>
            <a:r>
              <a:rPr lang="en-US" sz="2200" dirty="0"/>
              <a:t>Most physicians delegate a great deal of authority to others in the care of patients, but the physician is ultimately responsible for the actions of those individuals.</a:t>
            </a:r>
          </a:p>
          <a:p>
            <a:pPr>
              <a:lnSpc>
                <a:spcPct val="90000"/>
              </a:lnSpc>
            </a:pPr>
            <a:endParaRPr lang="en-US" sz="1900" dirty="0"/>
          </a:p>
          <a:p>
            <a:pPr>
              <a:lnSpc>
                <a:spcPct val="90000"/>
              </a:lnSpc>
            </a:pPr>
            <a:endParaRPr lang="en-US" sz="1900" dirty="0"/>
          </a:p>
        </p:txBody>
      </p:sp>
      <p:sp>
        <p:nvSpPr>
          <p:cNvPr id="4" name="Slide Number Placeholder 3">
            <a:extLst>
              <a:ext uri="{FF2B5EF4-FFF2-40B4-BE49-F238E27FC236}">
                <a16:creationId xmlns:a16="http://schemas.microsoft.com/office/drawing/2014/main" id="{216C583F-E1FE-4888-86B2-8DF0C3017EFA}"/>
              </a:ext>
            </a:extLst>
          </p:cNvPr>
          <p:cNvSpPr>
            <a:spLocks noGrp="1"/>
          </p:cNvSpPr>
          <p:nvPr>
            <p:ph type="sldNum" sz="quarter" idx="12"/>
          </p:nvPr>
        </p:nvSpPr>
        <p:spPr>
          <a:xfrm>
            <a:off x="10744200" y="6553200"/>
            <a:ext cx="838200" cy="228600"/>
          </a:xfrm>
        </p:spPr>
        <p:txBody>
          <a:bodyPr wrap="none" anchor="ctr">
            <a:normAutofit/>
          </a:bodyPr>
          <a:lstStyle/>
          <a:p>
            <a:pPr>
              <a:lnSpc>
                <a:spcPct val="90000"/>
              </a:lnSpc>
              <a:spcAft>
                <a:spcPts val="600"/>
              </a:spcAft>
            </a:pPr>
            <a:fld id="{12A9E14D-4218-D743-BB5B-B907FBBABC66}" type="slidenum">
              <a:rPr lang="en-US" smtClean="0"/>
              <a:pPr>
                <a:lnSpc>
                  <a:spcPct val="90000"/>
                </a:lnSpc>
                <a:spcAft>
                  <a:spcPts val="600"/>
                </a:spcAft>
              </a:pPr>
              <a:t>7</a:t>
            </a:fld>
            <a:endParaRPr lang="en-US" dirty="0"/>
          </a:p>
        </p:txBody>
      </p:sp>
    </p:spTree>
    <p:extLst>
      <p:ext uri="{BB962C8B-B14F-4D97-AF65-F5344CB8AC3E}">
        <p14:creationId xmlns:p14="http://schemas.microsoft.com/office/powerpoint/2010/main" val="351987689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61EF3-44FC-478F-9101-51B4364DA4E8}"/>
              </a:ext>
            </a:extLst>
          </p:cNvPr>
          <p:cNvSpPr>
            <a:spLocks noGrp="1"/>
          </p:cNvSpPr>
          <p:nvPr>
            <p:ph type="title"/>
          </p:nvPr>
        </p:nvSpPr>
        <p:spPr/>
        <p:txBody>
          <a:bodyPr/>
          <a:lstStyle/>
          <a:p>
            <a:r>
              <a:rPr lang="en-US" dirty="0"/>
              <a:t>Inappropriate Delegation </a:t>
            </a:r>
          </a:p>
        </p:txBody>
      </p:sp>
      <p:sp>
        <p:nvSpPr>
          <p:cNvPr id="3" name="Content Placeholder 2">
            <a:extLst>
              <a:ext uri="{FF2B5EF4-FFF2-40B4-BE49-F238E27FC236}">
                <a16:creationId xmlns:a16="http://schemas.microsoft.com/office/drawing/2014/main" id="{6D8C9977-4A85-4130-A1CD-49F207E759E0}"/>
              </a:ext>
            </a:extLst>
          </p:cNvPr>
          <p:cNvSpPr>
            <a:spLocks noGrp="1"/>
          </p:cNvSpPr>
          <p:nvPr>
            <p:ph idx="1"/>
          </p:nvPr>
        </p:nvSpPr>
        <p:spPr/>
        <p:txBody>
          <a:bodyPr/>
          <a:lstStyle/>
          <a:p>
            <a:r>
              <a:rPr lang="en-US" dirty="0"/>
              <a:t>Non-physician practitioners/auxiliaries have accepted roles in health care. </a:t>
            </a:r>
          </a:p>
          <a:p>
            <a:r>
              <a:rPr lang="en-US" dirty="0"/>
              <a:t>It is assumed that physicians delegate certain aspects of care to non-physician practitioners/auxiliaries in the interest of efficiency.  Although efficiency is essential in health care delivery, inappropriate delegation affects the ethical underpinnings of health care. </a:t>
            </a:r>
          </a:p>
          <a:p>
            <a:r>
              <a:rPr lang="en-US" dirty="0"/>
              <a:t>Inappropriate delegation </a:t>
            </a:r>
            <a:r>
              <a:rPr lang="en-US" i="1" dirty="0"/>
              <a:t>is not in the best of interests of patients</a:t>
            </a:r>
            <a:r>
              <a:rPr lang="en-US" dirty="0"/>
              <a:t>, and more than likely serves the interests of individuals other than the patient.</a:t>
            </a:r>
          </a:p>
        </p:txBody>
      </p:sp>
      <p:sp>
        <p:nvSpPr>
          <p:cNvPr id="4" name="Slide Number Placeholder 3">
            <a:extLst>
              <a:ext uri="{FF2B5EF4-FFF2-40B4-BE49-F238E27FC236}">
                <a16:creationId xmlns:a16="http://schemas.microsoft.com/office/drawing/2014/main" id="{7ED0CC20-2E79-4C92-BDF0-D56D377A3D83}"/>
              </a:ext>
            </a:extLst>
          </p:cNvPr>
          <p:cNvSpPr>
            <a:spLocks noGrp="1"/>
          </p:cNvSpPr>
          <p:nvPr>
            <p:ph type="sldNum" sz="quarter" idx="12"/>
          </p:nvPr>
        </p:nvSpPr>
        <p:spPr/>
        <p:txBody>
          <a:bodyPr/>
          <a:lstStyle/>
          <a:p>
            <a:fld id="{12A9E14D-4218-D743-BB5B-B907FBBABC66}" type="slidenum">
              <a:rPr lang="en-US" smtClean="0"/>
              <a:pPr/>
              <a:t>8</a:t>
            </a:fld>
            <a:endParaRPr lang="en-US" dirty="0"/>
          </a:p>
        </p:txBody>
      </p:sp>
    </p:spTree>
    <p:extLst>
      <p:ext uri="{BB962C8B-B14F-4D97-AF65-F5344CB8AC3E}">
        <p14:creationId xmlns:p14="http://schemas.microsoft.com/office/powerpoint/2010/main" val="255014950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B67D0-21D8-4273-9C61-D37DE36D3B53}"/>
              </a:ext>
            </a:extLst>
          </p:cNvPr>
          <p:cNvSpPr>
            <a:spLocks noGrp="1"/>
          </p:cNvSpPr>
          <p:nvPr>
            <p:ph type="title"/>
          </p:nvPr>
        </p:nvSpPr>
        <p:spPr/>
        <p:txBody>
          <a:bodyPr/>
          <a:lstStyle/>
          <a:p>
            <a:r>
              <a:rPr lang="en-US" dirty="0"/>
              <a:t>What About the Supervision Requirement? </a:t>
            </a:r>
          </a:p>
        </p:txBody>
      </p:sp>
      <p:sp>
        <p:nvSpPr>
          <p:cNvPr id="3" name="Content Placeholder 2">
            <a:extLst>
              <a:ext uri="{FF2B5EF4-FFF2-40B4-BE49-F238E27FC236}">
                <a16:creationId xmlns:a16="http://schemas.microsoft.com/office/drawing/2014/main" id="{8A161438-6280-45B3-B97C-FE8465818F8A}"/>
              </a:ext>
            </a:extLst>
          </p:cNvPr>
          <p:cNvSpPr>
            <a:spLocks noGrp="1"/>
          </p:cNvSpPr>
          <p:nvPr>
            <p:ph idx="1"/>
          </p:nvPr>
        </p:nvSpPr>
        <p:spPr>
          <a:xfrm>
            <a:off x="609599" y="1792705"/>
            <a:ext cx="10972799" cy="4114800"/>
          </a:xfrm>
        </p:spPr>
        <p:txBody>
          <a:bodyPr/>
          <a:lstStyle/>
          <a:p>
            <a:r>
              <a:rPr lang="en-US" dirty="0"/>
              <a:t>Rule 7 requires supervision of the auxiliary but does </a:t>
            </a:r>
            <a:br>
              <a:rPr lang="en-US" dirty="0"/>
            </a:br>
            <a:r>
              <a:rPr lang="en-US" dirty="0"/>
              <a:t>not mandate the type of or degree of supervision. </a:t>
            </a:r>
          </a:p>
          <a:p>
            <a:r>
              <a:rPr lang="en-US" dirty="0"/>
              <a:t>The supervision required by the Code of Ethics cannot </a:t>
            </a:r>
            <a:br>
              <a:rPr lang="en-US" dirty="0"/>
            </a:br>
            <a:r>
              <a:rPr lang="en-US" dirty="0"/>
              <a:t>be greater than that required by individual states’ laws. </a:t>
            </a:r>
          </a:p>
          <a:p>
            <a:r>
              <a:rPr lang="en-US" dirty="0"/>
              <a:t>Supervision requirements under state law may vary greatly and may include:</a:t>
            </a:r>
          </a:p>
          <a:p>
            <a:pPr lvl="1"/>
            <a:r>
              <a:rPr lang="en-US" dirty="0"/>
              <a:t>Direct </a:t>
            </a:r>
          </a:p>
          <a:p>
            <a:pPr lvl="1"/>
            <a:r>
              <a:rPr lang="en-US" dirty="0"/>
              <a:t>On-site</a:t>
            </a:r>
          </a:p>
          <a:p>
            <a:pPr lvl="1"/>
            <a:r>
              <a:rPr lang="en-US" dirty="0"/>
              <a:t>Standing orders</a:t>
            </a:r>
          </a:p>
          <a:p>
            <a:pPr lvl="1"/>
            <a:r>
              <a:rPr lang="en-US" dirty="0"/>
              <a:t>Virtual or telephone consultations</a:t>
            </a:r>
          </a:p>
          <a:p>
            <a:pPr lvl="1"/>
            <a:endParaRPr lang="en-US" dirty="0"/>
          </a:p>
          <a:p>
            <a:endParaRPr lang="en-US" dirty="0"/>
          </a:p>
        </p:txBody>
      </p:sp>
      <p:sp>
        <p:nvSpPr>
          <p:cNvPr id="4" name="Slide Number Placeholder 3">
            <a:extLst>
              <a:ext uri="{FF2B5EF4-FFF2-40B4-BE49-F238E27FC236}">
                <a16:creationId xmlns:a16="http://schemas.microsoft.com/office/drawing/2014/main" id="{7D3D3437-F553-4934-A947-C9848345AB19}"/>
              </a:ext>
            </a:extLst>
          </p:cNvPr>
          <p:cNvSpPr>
            <a:spLocks noGrp="1"/>
          </p:cNvSpPr>
          <p:nvPr>
            <p:ph type="sldNum" sz="quarter" idx="12"/>
          </p:nvPr>
        </p:nvSpPr>
        <p:spPr/>
        <p:txBody>
          <a:bodyPr/>
          <a:lstStyle/>
          <a:p>
            <a:fld id="{12A9E14D-4218-D743-BB5B-B907FBBABC66}" type="slidenum">
              <a:rPr lang="en-US" smtClean="0"/>
              <a:pPr/>
              <a:t>9</a:t>
            </a:fld>
            <a:endParaRPr lang="en-US" dirty="0"/>
          </a:p>
        </p:txBody>
      </p:sp>
      <p:pic>
        <p:nvPicPr>
          <p:cNvPr id="11" name="Picture 10">
            <a:extLst>
              <a:ext uri="{FF2B5EF4-FFF2-40B4-BE49-F238E27FC236}">
                <a16:creationId xmlns:a16="http://schemas.microsoft.com/office/drawing/2014/main" id="{042D0265-2FE6-42FB-A530-502931A5B7A4}"/>
              </a:ext>
            </a:extLst>
          </p:cNvPr>
          <p:cNvPicPr>
            <a:picLocks noChangeAspect="1"/>
          </p:cNvPicPr>
          <p:nvPr/>
        </p:nvPicPr>
        <p:blipFill>
          <a:blip r:embed="rId2"/>
          <a:stretch>
            <a:fillRect/>
          </a:stretch>
        </p:blipFill>
        <p:spPr>
          <a:xfrm>
            <a:off x="8810829" y="1447800"/>
            <a:ext cx="2877764" cy="2026595"/>
          </a:xfrm>
          <a:prstGeom prst="rect">
            <a:avLst/>
          </a:prstGeom>
        </p:spPr>
      </p:pic>
    </p:spTree>
    <p:extLst>
      <p:ext uri="{BB962C8B-B14F-4D97-AF65-F5344CB8AC3E}">
        <p14:creationId xmlns:p14="http://schemas.microsoft.com/office/powerpoint/2010/main" val="695027348"/>
      </p:ext>
    </p:extLst>
  </p:cSld>
  <p:clrMapOvr>
    <a:masterClrMapping/>
  </p:clrMapOvr>
  <p:transition>
    <p:fade/>
  </p:transition>
</p:sld>
</file>

<file path=ppt/theme/theme1.xml><?xml version="1.0" encoding="utf-8"?>
<a:theme xmlns:a="http://schemas.openxmlformats.org/drawingml/2006/main" name="1_Office Theme">
  <a:themeElements>
    <a:clrScheme name="Academy">
      <a:dk1>
        <a:srgbClr val="000000"/>
      </a:dk1>
      <a:lt1>
        <a:srgbClr val="FFFFFF"/>
      </a:lt1>
      <a:dk2>
        <a:srgbClr val="53565A"/>
      </a:dk2>
      <a:lt2>
        <a:srgbClr val="351F65"/>
      </a:lt2>
      <a:accent1>
        <a:srgbClr val="D05A57"/>
      </a:accent1>
      <a:accent2>
        <a:srgbClr val="F68D2E"/>
      </a:accent2>
      <a:accent3>
        <a:srgbClr val="F2C75C"/>
      </a:accent3>
      <a:accent4>
        <a:srgbClr val="A9C23F"/>
      </a:accent4>
      <a:accent5>
        <a:srgbClr val="86C8BC"/>
      </a:accent5>
      <a:accent6>
        <a:srgbClr val="3E87CB"/>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cmpd="sng"/>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a:defPPr>
      </a:lstStyle>
    </a:txDef>
  </a:objectDefaults>
  <a:extraClrSchemeLst/>
  <a:extLst>
    <a:ext uri="{05A4C25C-085E-4340-85A3-A5531E510DB2}">
      <thm15:themeFamily xmlns:thm15="http://schemas.microsoft.com/office/thememl/2012/main" name="AAO TEMPLATE_WIDE" id="{B7D43C09-1926-EA4D-A9B5-228DB1CB9C12}" vid="{29EC38E9-ECF7-B24F-9EB0-D8C7390972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16130</TotalTime>
  <Words>919</Words>
  <Application>Microsoft Office PowerPoint</Application>
  <PresentationFormat>Widescreen</PresentationFormat>
  <Paragraphs>91</Paragraphs>
  <Slides>14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1_Office Theme</vt:lpstr>
      <vt:lpstr>AAO Code of Ethics Rule of the Month </vt:lpstr>
      <vt:lpstr>Delegation of Services Why is This Topic Important?</vt:lpstr>
      <vt:lpstr>  Code of Ethics - Rule 7</vt:lpstr>
      <vt:lpstr>Components of Rule 7  Delegation of Services</vt:lpstr>
      <vt:lpstr>Defining Unique Competence </vt:lpstr>
      <vt:lpstr>Delegation of Services  Understanding Responsibility vs. Authority</vt:lpstr>
      <vt:lpstr>Appropriate Delegation </vt:lpstr>
      <vt:lpstr>Inappropriate Delegation </vt:lpstr>
      <vt:lpstr>What About the Supervision Requirement? </vt:lpstr>
      <vt:lpstr>Delegating Care – “Co-management”</vt:lpstr>
      <vt:lpstr>Conflict of Interest</vt:lpstr>
      <vt:lpstr>Applicable Principles, Rules, and Advisory Opinions of the Code of Ethics </vt:lpstr>
      <vt:lpstr>Thank you -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Informed Consent  Why is This Topic Important?</dc:title>
  <dc:creator>Mara Pearse Burke</dc:creator>
  <cp:lastModifiedBy>Mara Pearse Burke</cp:lastModifiedBy>
  <cp:revision>135</cp:revision>
  <dcterms:created xsi:type="dcterms:W3CDTF">2021-02-10T21:03:04Z</dcterms:created>
  <dcterms:modified xsi:type="dcterms:W3CDTF">2021-07-01T20:31:30Z</dcterms:modified>
</cp:coreProperties>
</file>