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775" r:id="rId5"/>
    <p:sldId id="777" r:id="rId6"/>
    <p:sldId id="378" r:id="rId7"/>
    <p:sldId id="778" r:id="rId8"/>
    <p:sldId id="779" r:id="rId9"/>
    <p:sldId id="386" r:id="rId10"/>
    <p:sldId id="391" r:id="rId11"/>
    <p:sldId id="780" r:id="rId12"/>
    <p:sldId id="781" r:id="rId13"/>
    <p:sldId id="782" r:id="rId14"/>
    <p:sldId id="392" r:id="rId15"/>
    <p:sldId id="783" r:id="rId16"/>
    <p:sldId id="766" r:id="rId17"/>
    <p:sldId id="784" r:id="rId18"/>
    <p:sldId id="785" r:id="rId19"/>
    <p:sldId id="786" r:id="rId20"/>
    <p:sldId id="787" r:id="rId21"/>
    <p:sldId id="789" r:id="rId22"/>
    <p:sldId id="325" r:id="rId23"/>
    <p:sldId id="25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17" autoAdjust="0"/>
    <p:restoredTop sz="84706" autoAdjust="0"/>
  </p:normalViewPr>
  <p:slideViewPr>
    <p:cSldViewPr snapToObjects="1">
      <p:cViewPr varScale="1">
        <p:scale>
          <a:sx n="70" d="100"/>
          <a:sy n="70" d="100"/>
        </p:scale>
        <p:origin x="74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74E6-35AF-5B4C-B197-951B3443EB77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DF85-3280-3542-9647-8105EC0A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5150" y="696913"/>
            <a:ext cx="61991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Sir Luke Fildes's 1891 painting 'The Doctor.'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6CD5-873D-C34E-AE8F-06ADFC78AD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6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DF85-3280-3542-9647-8105EC0AC3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1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DF85-3280-3542-9647-8105EC0AC3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41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operating ophthalmologist should consult with qualified legal counsel and other consultants to ensure that his/her co-management practices are consistent with federal and state law and best legal practices.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DF85-3280-3542-9647-8105EC0AC31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0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DF85-3280-3542-9647-8105EC0AC31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4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752600"/>
            <a:ext cx="9296400" cy="1828800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 dirty="0"/>
              <a:t>Cover 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9296400" cy="18288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info, date, etc.</a:t>
            </a:r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0224274" y="1286030"/>
            <a:ext cx="1967724" cy="1967724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224275" y="3253754"/>
            <a:ext cx="1967724" cy="1967724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22" name="Freeform 21"/>
          <p:cNvSpPr>
            <a:spLocks noChangeAspect="1"/>
          </p:cNvSpPr>
          <p:nvPr userDrawn="1"/>
        </p:nvSpPr>
        <p:spPr>
          <a:xfrm>
            <a:off x="10224277" y="5221478"/>
            <a:ext cx="1967724" cy="1636522"/>
          </a:xfrm>
          <a:custGeom>
            <a:avLst/>
            <a:gdLst>
              <a:gd name="connsiteX0" fmla="*/ 983862 w 1967724"/>
              <a:gd name="connsiteY0" fmla="*/ 0 h 1636522"/>
              <a:gd name="connsiteX1" fmla="*/ 1967724 w 1967724"/>
              <a:gd name="connsiteY1" fmla="*/ 983862 h 1636522"/>
              <a:gd name="connsiteX2" fmla="*/ 1799696 w 1967724"/>
              <a:gd name="connsiteY2" fmla="*/ 1533949 h 1636522"/>
              <a:gd name="connsiteX3" fmla="*/ 1715065 w 1967724"/>
              <a:gd name="connsiteY3" fmla="*/ 1636522 h 1636522"/>
              <a:gd name="connsiteX4" fmla="*/ 252659 w 1967724"/>
              <a:gd name="connsiteY4" fmla="*/ 1636522 h 1636522"/>
              <a:gd name="connsiteX5" fmla="*/ 168028 w 1967724"/>
              <a:gd name="connsiteY5" fmla="*/ 1533949 h 1636522"/>
              <a:gd name="connsiteX6" fmla="*/ 0 w 1967724"/>
              <a:gd name="connsiteY6" fmla="*/ 983862 h 1636522"/>
              <a:gd name="connsiteX7" fmla="*/ 983862 w 1967724"/>
              <a:gd name="connsiteY7" fmla="*/ 0 h 163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724" h="1636522">
                <a:moveTo>
                  <a:pt x="983862" y="0"/>
                </a:moveTo>
                <a:cubicBezTo>
                  <a:pt x="1527234" y="0"/>
                  <a:pt x="1967724" y="440490"/>
                  <a:pt x="1967724" y="983862"/>
                </a:cubicBezTo>
                <a:cubicBezTo>
                  <a:pt x="1967724" y="1187627"/>
                  <a:pt x="1905780" y="1376923"/>
                  <a:pt x="1799696" y="1533949"/>
                </a:cubicBezTo>
                <a:lnTo>
                  <a:pt x="1715065" y="1636522"/>
                </a:lnTo>
                <a:lnTo>
                  <a:pt x="252659" y="1636522"/>
                </a:lnTo>
                <a:lnTo>
                  <a:pt x="168028" y="1533949"/>
                </a:lnTo>
                <a:cubicBezTo>
                  <a:pt x="61944" y="1376923"/>
                  <a:pt x="0" y="1187627"/>
                  <a:pt x="0" y="983862"/>
                </a:cubicBezTo>
                <a:cubicBezTo>
                  <a:pt x="0" y="440490"/>
                  <a:pt x="440490" y="0"/>
                  <a:pt x="98386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01" y="457200"/>
            <a:ext cx="2578188" cy="7977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78255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178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752600"/>
            <a:ext cx="9906000" cy="18288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Section Divider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810000"/>
            <a:ext cx="9906000" cy="1828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Divider Subtitle</a:t>
            </a:r>
          </a:p>
          <a:p>
            <a:pPr lvl="0"/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678072" y="2770056"/>
            <a:ext cx="1513921" cy="1513921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10" name="Oval 9"/>
          <p:cNvSpPr>
            <a:spLocks noChangeAspect="1"/>
          </p:cNvSpPr>
          <p:nvPr userDrawn="1"/>
        </p:nvSpPr>
        <p:spPr>
          <a:xfrm>
            <a:off x="10678076" y="1257734"/>
            <a:ext cx="1513921" cy="1513921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/>
          </a:p>
        </p:txBody>
      </p:sp>
      <p:sp>
        <p:nvSpPr>
          <p:cNvPr id="4" name="Rectangle 3"/>
          <p:cNvSpPr/>
          <p:nvPr userDrawn="1"/>
        </p:nvSpPr>
        <p:spPr>
          <a:xfrm>
            <a:off x="9753600" y="0"/>
            <a:ext cx="2438393" cy="1257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 userDrawn="1"/>
        </p:nvSpPr>
        <p:spPr>
          <a:xfrm>
            <a:off x="10678079" y="0"/>
            <a:ext cx="1513922" cy="1258535"/>
          </a:xfrm>
          <a:custGeom>
            <a:avLst/>
            <a:gdLst>
              <a:gd name="connsiteX0" fmla="*/ 193922 w 1513922"/>
              <a:gd name="connsiteY0" fmla="*/ 0 h 1258535"/>
              <a:gd name="connsiteX1" fmla="*/ 1320000 w 1513922"/>
              <a:gd name="connsiteY1" fmla="*/ 0 h 1258535"/>
              <a:gd name="connsiteX2" fmla="*/ 1384645 w 1513922"/>
              <a:gd name="connsiteY2" fmla="*/ 78350 h 1258535"/>
              <a:gd name="connsiteX3" fmla="*/ 1513922 w 1513922"/>
              <a:gd name="connsiteY3" fmla="*/ 501574 h 1258535"/>
              <a:gd name="connsiteX4" fmla="*/ 756961 w 1513922"/>
              <a:gd name="connsiteY4" fmla="*/ 1258535 h 1258535"/>
              <a:gd name="connsiteX5" fmla="*/ 0 w 1513922"/>
              <a:gd name="connsiteY5" fmla="*/ 501574 h 1258535"/>
              <a:gd name="connsiteX6" fmla="*/ 129277 w 1513922"/>
              <a:gd name="connsiteY6" fmla="*/ 78350 h 125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922" h="1258535">
                <a:moveTo>
                  <a:pt x="193922" y="0"/>
                </a:moveTo>
                <a:lnTo>
                  <a:pt x="1320000" y="0"/>
                </a:lnTo>
                <a:lnTo>
                  <a:pt x="1384645" y="78350"/>
                </a:lnTo>
                <a:cubicBezTo>
                  <a:pt x="1466264" y="199162"/>
                  <a:pt x="1513922" y="344802"/>
                  <a:pt x="1513922" y="501574"/>
                </a:cubicBezTo>
                <a:cubicBezTo>
                  <a:pt x="1513922" y="919632"/>
                  <a:pt x="1175019" y="1258535"/>
                  <a:pt x="756961" y="1258535"/>
                </a:cubicBezTo>
                <a:cubicBezTo>
                  <a:pt x="338903" y="1258535"/>
                  <a:pt x="0" y="919632"/>
                  <a:pt x="0" y="501574"/>
                </a:cubicBezTo>
                <a:cubicBezTo>
                  <a:pt x="0" y="344802"/>
                  <a:pt x="47658" y="199162"/>
                  <a:pt x="129277" y="783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87156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688975" indent="-344488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2pPr>
            <a:lvl3pPr marL="1027113" indent="-344488"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</a:defRPr>
            </a:lvl3pPr>
            <a:lvl4pPr marL="1377950" indent="-350838">
              <a:buFont typeface="Wingdings" panose="05000000000000000000" pitchFamily="2" charset="2"/>
              <a:buChar char="ú"/>
              <a:defRPr>
                <a:solidFill>
                  <a:schemeClr val="tx2"/>
                </a:solidFill>
              </a:defRPr>
            </a:lvl4pPr>
            <a:lvl5pPr marL="1716088" indent="-344488">
              <a:buFont typeface="Arial" panose="020B0604020202020204" pitchFamily="34" charset="0"/>
              <a:buChar char="-"/>
              <a:defRPr>
                <a:solidFill>
                  <a:schemeClr val="tx2"/>
                </a:solidFill>
              </a:defRPr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852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029200" cy="4114800"/>
          </a:xfrm>
        </p:spPr>
        <p:txBody>
          <a:bodyPr/>
          <a:lstStyle>
            <a:lvl2pPr marL="688975" indent="-344488">
              <a:defRPr/>
            </a:lvl2pPr>
            <a:lvl3pPr marL="1027113" indent="-344488">
              <a:defRPr/>
            </a:lvl3pPr>
            <a:lvl4pPr marL="1377950" indent="-344488">
              <a:defRPr/>
            </a:lvl4pPr>
            <a:lvl5pPr marL="1716088" indent="-344488">
              <a:defRPr/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9725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76400"/>
            <a:ext cx="5029200" cy="4114800"/>
          </a:xfrm>
        </p:spPr>
        <p:txBody>
          <a:bodyPr/>
          <a:lstStyle>
            <a:lvl2pPr marL="688975" indent="-344488">
              <a:defRPr/>
            </a:lvl2pPr>
            <a:lvl3pPr marL="1027113" indent="-344488">
              <a:defRPr/>
            </a:lvl3pPr>
            <a:lvl4pPr marL="1377950" indent="-344488">
              <a:defRPr/>
            </a:lvl4pPr>
            <a:lvl5pPr marL="1716088" indent="-344488">
              <a:defRPr/>
            </a:lvl5pPr>
            <a:lvl6pPr marL="2054225" indent="-344488">
              <a:defRPr/>
            </a:lvl6pPr>
            <a:lvl7pPr marL="2405063" indent="-346075">
              <a:defRPr/>
            </a:lvl7pPr>
            <a:lvl8pPr marL="2743200" indent="-338138"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2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67600" y="1676400"/>
            <a:ext cx="4114800" cy="41148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943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0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9167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8910805" cy="27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0656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1" y="6553200"/>
            <a:ext cx="3962399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200" y="6553200"/>
            <a:ext cx="838200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032915" y="-423"/>
            <a:ext cx="2159085" cy="787229"/>
            <a:chOff x="10032915" y="-423"/>
            <a:chExt cx="2159085" cy="787229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32915" y="0"/>
              <a:ext cx="786807" cy="786806"/>
            </a:xfrm>
            <a:prstGeom prst="ellipse">
              <a:avLst/>
            </a:prstGeom>
            <a:solidFill>
              <a:srgbClr val="D7D2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0819722" y="0"/>
              <a:ext cx="786807" cy="786806"/>
            </a:xfrm>
            <a:prstGeom prst="ellipse">
              <a:avLst/>
            </a:prstGeom>
            <a:solidFill>
              <a:srgbClr val="989A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/>
            </a:p>
          </p:txBody>
        </p:sp>
        <p:sp>
          <p:nvSpPr>
            <p:cNvPr id="19" name="Freeform 18"/>
            <p:cNvSpPr>
              <a:spLocks noChangeAspect="1"/>
            </p:cNvSpPr>
            <p:nvPr userDrawn="1"/>
          </p:nvSpPr>
          <p:spPr>
            <a:xfrm>
              <a:off x="11606528" y="-423"/>
              <a:ext cx="585472" cy="786806"/>
            </a:xfrm>
            <a:custGeom>
              <a:avLst/>
              <a:gdLst>
                <a:gd name="connsiteX0" fmla="*/ 393404 w 585472"/>
                <a:gd name="connsiteY0" fmla="*/ 0 h 786806"/>
                <a:gd name="connsiteX1" fmla="*/ 546535 w 585472"/>
                <a:gd name="connsiteY1" fmla="*/ 30916 h 786806"/>
                <a:gd name="connsiteX2" fmla="*/ 585472 w 585472"/>
                <a:gd name="connsiteY2" fmla="*/ 52050 h 786806"/>
                <a:gd name="connsiteX3" fmla="*/ 585472 w 585472"/>
                <a:gd name="connsiteY3" fmla="*/ 734756 h 786806"/>
                <a:gd name="connsiteX4" fmla="*/ 546535 w 585472"/>
                <a:gd name="connsiteY4" fmla="*/ 755890 h 786806"/>
                <a:gd name="connsiteX5" fmla="*/ 393404 w 585472"/>
                <a:gd name="connsiteY5" fmla="*/ 786806 h 786806"/>
                <a:gd name="connsiteX6" fmla="*/ 0 w 585472"/>
                <a:gd name="connsiteY6" fmla="*/ 393403 h 786806"/>
                <a:gd name="connsiteX7" fmla="*/ 393404 w 585472"/>
                <a:gd name="connsiteY7" fmla="*/ 0 h 78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472" h="786806">
                  <a:moveTo>
                    <a:pt x="393404" y="0"/>
                  </a:moveTo>
                  <a:cubicBezTo>
                    <a:pt x="447722" y="0"/>
                    <a:pt x="499468" y="11008"/>
                    <a:pt x="546535" y="30916"/>
                  </a:cubicBezTo>
                  <a:lnTo>
                    <a:pt x="585472" y="52050"/>
                  </a:lnTo>
                  <a:lnTo>
                    <a:pt x="585472" y="734756"/>
                  </a:lnTo>
                  <a:lnTo>
                    <a:pt x="546535" y="755890"/>
                  </a:lnTo>
                  <a:cubicBezTo>
                    <a:pt x="499468" y="775798"/>
                    <a:pt x="447722" y="786806"/>
                    <a:pt x="393404" y="786806"/>
                  </a:cubicBezTo>
                  <a:cubicBezTo>
                    <a:pt x="176133" y="786806"/>
                    <a:pt x="0" y="610673"/>
                    <a:pt x="0" y="393403"/>
                  </a:cubicBezTo>
                  <a:cubicBezTo>
                    <a:pt x="0" y="176133"/>
                    <a:pt x="176133" y="0"/>
                    <a:pt x="39340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20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5984010"/>
            <a:ext cx="2578188" cy="79779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609600" y="6397083"/>
            <a:ext cx="0" cy="0"/>
          </a:xfrm>
          <a:prstGeom prst="line">
            <a:avLst/>
          </a:prstGeom>
          <a:ln w="95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0" y="6309360"/>
            <a:ext cx="2286000" cy="1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6" r:id="rId5"/>
    <p:sldLayoutId id="2147483655" r:id="rId6"/>
    <p:sldLayoutId id="2147483657" r:id="rId7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800"/>
        </a:spcBef>
        <a:buClr>
          <a:schemeClr val="bg2"/>
        </a:buClr>
        <a:buFont typeface="Arial"/>
        <a:buChar char="•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8975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Courier New" panose="02070309020205020404" pitchFamily="49" charset="0"/>
        <a:buChar char="o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027113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7950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ú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16088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 panose="020B0604020202020204" pitchFamily="34" charset="0"/>
        <a:buChar char="-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3444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405063" indent="-346075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397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o.org/practice-management/news-detail/5-co-management-coding-tips" TargetMode="External"/><Relationship Id="rId2" Type="http://schemas.openxmlformats.org/officeDocument/2006/relationships/hyperlink" Target="https://www.aao.org/education/ethics-detail/guidelines-comanagement-postoperative-care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CE3EC6-7356-0A49-FF46-CCC59211A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Delegation of Services and </a:t>
            </a:r>
            <a:br>
              <a:rPr lang="en-US" dirty="0"/>
            </a:br>
            <a:r>
              <a:rPr lang="en-US" dirty="0"/>
              <a:t>Co-management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A92F5F1-8980-E461-7789-129A6B50EC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351F65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Book Antiqua" pitchFamily="18" charset="0"/>
              </a:rPr>
              <a:t>The Co-management Dilemma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8890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C53A-EEA7-8E46-98A7-14DC8E49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“remuneration”?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E41F-DDDA-DD22-5AB7-CBDC06BE9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“Remuneration” means giving any thing of value directly or indirectly, overtly or covertly, in cash or in kind.</a:t>
            </a:r>
          </a:p>
          <a:p>
            <a:r>
              <a:rPr lang="en-US" dirty="0"/>
              <a:t>Thus, the referral of cataract patients in exchange for providing post-operative care can violate the federal Anti-Kickback Statute.</a:t>
            </a:r>
          </a:p>
          <a:p>
            <a:r>
              <a:rPr lang="en-US" dirty="0"/>
              <a:t>The OIG has expressed concern about co-management based on economic concerns rather than clinical appropriateness and has refused to provide safe harbor protections for such arrangements.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963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2441" r="12441"/>
          <a:stretch>
            <a:fillRect/>
          </a:stretch>
        </p:blipFill>
        <p:spPr>
          <a:xfrm>
            <a:off x="7086600" y="3093522"/>
            <a:ext cx="2895600" cy="2895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Patients’ interests must never be compromised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68483"/>
            <a:ext cx="9220200" cy="4114800"/>
          </a:xfrm>
        </p:spPr>
        <p:txBody>
          <a:bodyPr/>
          <a:lstStyle/>
          <a:p>
            <a:r>
              <a:rPr lang="en-US" dirty="0"/>
              <a:t>The operating ophthalmologist should consult with qualified legal counsel and other consultants to ensure that his/her co-management practices are consistent with federal and state law and best legal practices.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6295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E1E3A-DBE9-66C1-12F6-B0D8AE9D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AAO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E9FA4-EF91-C59C-A2BF-A95EE9401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smart, utilize AAO and other resources to educate yourself before entering into any co-management arrangement.</a:t>
            </a:r>
          </a:p>
          <a:p>
            <a:pPr lvl="1"/>
            <a:r>
              <a:rPr lang="en-US" dirty="0"/>
              <a:t>Comprehensive Guidelines for the Co-Management of Ophthalmic Postoperative Care</a:t>
            </a:r>
          </a:p>
          <a:p>
            <a:pPr marL="344487" lvl="1" indent="0">
              <a:buNone/>
            </a:pPr>
            <a:r>
              <a:rPr lang="en-US" dirty="0">
                <a:hlinkClick r:id="rId2"/>
              </a:rPr>
              <a:t>https://www.aao.org/education/ethics-detail/guidelines-comanagement-postoperative-care</a:t>
            </a:r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/>
              <a:t>5 Co-Management Coding Tips</a:t>
            </a:r>
          </a:p>
          <a:p>
            <a:pPr marL="344487" lvl="1" indent="0">
              <a:buNone/>
            </a:pPr>
            <a:r>
              <a:rPr lang="en-US" dirty="0">
                <a:hlinkClick r:id="rId3"/>
              </a:rPr>
              <a:t>https://www.aao.org/practice-management/news-detail/5-co-management-coding-tips</a:t>
            </a:r>
            <a:endParaRPr lang="en-US" dirty="0"/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9894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24F2BFC-5BC6-D4E2-AAE1-FC65768F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latin typeface="Book Antiqua" panose="02040602050305030304" pitchFamily="18" charset="0"/>
                <a:ea typeface="ＭＳ Ｐゴシック" panose="020B0600070205080204" pitchFamily="34" charset="-128"/>
                <a:cs typeface="Book Antiqua" panose="02040602050305030304" pitchFamily="18" charset="0"/>
              </a:rPr>
              <a:t>Co-management</a:t>
            </a:r>
            <a:br>
              <a:rPr lang="en-US" altLang="en-US" sz="4400" dirty="0">
                <a:latin typeface="Book Antiqua" panose="02040602050305030304" pitchFamily="18" charset="0"/>
                <a:ea typeface="ＭＳ Ｐゴシック" panose="020B0600070205080204" pitchFamily="34" charset="-128"/>
                <a:cs typeface="Book Antiqua" panose="02040602050305030304" pitchFamily="18" charset="0"/>
              </a:rPr>
            </a:br>
            <a:r>
              <a:rPr lang="en-US" altLang="en-US" sz="4400" dirty="0">
                <a:latin typeface="Book Antiqua" panose="02040602050305030304" pitchFamily="18" charset="0"/>
                <a:ea typeface="ＭＳ Ｐゴシック" panose="020B0600070205080204" pitchFamily="34" charset="-128"/>
                <a:cs typeface="Book Antiqua" panose="02040602050305030304" pitchFamily="18" charset="0"/>
              </a:rPr>
              <a:t>Code of Ethics: Applicable Rules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C78A6686-1EFE-2F9B-06F3-F4D20FB4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Rule 2: 	Informed Consent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Rule 6: 	Preoperative Assessment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Rule 7: 	Delegation of Services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Rule 8: 	Postoperative Care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Rule 11: 	Commercial Relationships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Rule 15: 	Conflict of Interest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C957A-8C86-6DC0-9552-95033E2B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2: 	Informed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C825-04C7-9001-8A5C-34A941F08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Informed Consent. The performance of medical or surgical procedures shall be preceded by appropriate informed consent.</a:t>
            </a:r>
          </a:p>
          <a:p>
            <a:r>
              <a:rPr lang="en-US" dirty="0"/>
              <a:t>Informed consent is a dialogue:</a:t>
            </a:r>
          </a:p>
          <a:p>
            <a:pPr lvl="1"/>
            <a:r>
              <a:rPr lang="en-US" dirty="0"/>
              <a:t>Assess patient’s competence to decide</a:t>
            </a:r>
          </a:p>
          <a:p>
            <a:pPr lvl="1"/>
            <a:r>
              <a:rPr lang="en-US" dirty="0"/>
              <a:t>Disclose relevant information a reasonable person would want to know</a:t>
            </a:r>
          </a:p>
          <a:p>
            <a:pPr lvl="1"/>
            <a:r>
              <a:rPr lang="en-US" dirty="0"/>
              <a:t>Assess patient’s comprehension of information </a:t>
            </a:r>
          </a:p>
          <a:p>
            <a:pPr lvl="1"/>
            <a:r>
              <a:rPr lang="en-US" dirty="0"/>
              <a:t>Affirmatively obtain consent from patient or surrogate</a:t>
            </a:r>
          </a:p>
          <a:p>
            <a:r>
              <a:rPr lang="en-US" dirty="0"/>
              <a:t>Informed consent occurs before a patient  or surrogate signs anything</a:t>
            </a:r>
          </a:p>
          <a:p>
            <a:r>
              <a:rPr lang="en-US" dirty="0"/>
              <a:t>Informed consent is not a signature on a document.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63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B7F5-5CF5-2E73-4447-423B245A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6: Pretreatment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389C4-7C7A-5150-9139-A43F0D979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Preoperative Assessment. …The ophthalmologist must evaluate the patient and assure that the evaluation accurately documents the ophthalmic findings and the indications for treatment…</a:t>
            </a:r>
          </a:p>
          <a:p>
            <a:r>
              <a:rPr lang="en-US" dirty="0"/>
              <a:t>Surgeons should make surgical decisions</a:t>
            </a:r>
          </a:p>
          <a:p>
            <a:r>
              <a:rPr lang="en-US" dirty="0"/>
              <a:t>Potential problems caused by delegation:</a:t>
            </a:r>
          </a:p>
          <a:p>
            <a:pPr lvl="1"/>
            <a:r>
              <a:rPr lang="en-US" dirty="0"/>
              <a:t>Compromised physician-patient relationship</a:t>
            </a:r>
          </a:p>
          <a:p>
            <a:pPr lvl="1"/>
            <a:r>
              <a:rPr lang="en-US" dirty="0"/>
              <a:t>Higher risk for litigation with a surprise 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3254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530E-D6E9-F4C2-7CAD-829E41BF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7 and 8: Delegation of Services and Postoperative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9353-316D-E0FF-69EC-26B5F8215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Aspects of care within the unique competence of the ophthalmologist must not be delegated. (Rule 7) </a:t>
            </a:r>
          </a:p>
          <a:p>
            <a:r>
              <a:rPr lang="en-US" sz="2200" dirty="0"/>
              <a:t>The providing of postoperative eye care until the patient has recovered is integral to patient management. (Rule 8)</a:t>
            </a:r>
          </a:p>
          <a:p>
            <a:r>
              <a:rPr lang="en-US" sz="2200" dirty="0"/>
              <a:t>Some aspects of care may be delegated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delegatee</a:t>
            </a:r>
            <a:r>
              <a:rPr lang="en-US" sz="1800" dirty="0"/>
              <a:t> must have adequate qualifications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delegatee</a:t>
            </a:r>
            <a:r>
              <a:rPr lang="en-US" sz="1800" dirty="0"/>
              <a:t> must be adequately supervised</a:t>
            </a:r>
          </a:p>
          <a:p>
            <a:pPr lvl="1"/>
            <a:r>
              <a:rPr lang="en-US" sz="1800" dirty="0"/>
              <a:t>The patient and the </a:t>
            </a:r>
            <a:r>
              <a:rPr lang="en-US" sz="1800" dirty="0" err="1"/>
              <a:t>delegatee</a:t>
            </a:r>
            <a:r>
              <a:rPr lang="en-US" sz="1800" dirty="0"/>
              <a:t> must consent in advance to the co-management arrangement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0152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7769-BE44-BB03-C33F-AA0C014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11 and 15: Commercial </a:t>
            </a:r>
            <a:br>
              <a:rPr lang="en-US" dirty="0"/>
            </a:br>
            <a:r>
              <a:rPr lang="en-US" dirty="0"/>
              <a:t>Relationships and Conflicts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B9A2-72EF-E4A8-23F7-8D5B6E55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ophthalmologist’s clinical judgment and practice must not be affected by economic interest in, commitment to, or benefit from commercial enterprises. (Rule 11)</a:t>
            </a:r>
          </a:p>
          <a:p>
            <a:r>
              <a:rPr lang="en-US" dirty="0"/>
              <a:t>A conflict of interest exists when professional judgment…has a reasonable chance of being influenced by other interests of the provider. (Rule 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1161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7769-BE44-BB03-C33F-AA0C014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11 and 15: Commercial </a:t>
            </a:r>
            <a:br>
              <a:rPr lang="en-US" dirty="0"/>
            </a:br>
            <a:r>
              <a:rPr lang="en-US" dirty="0"/>
              <a:t>Relationships and Conflicts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B9A2-72EF-E4A8-23F7-8D5B6E55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Fees should be commensurate with services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Kickbacks and unethical and illegal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The primary rationale should not be economic 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No routine arrangements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Must be patient-care rationale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No inducement for referrals 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No condition for referrals</a:t>
            </a:r>
          </a:p>
          <a:p>
            <a:pPr lvl="1">
              <a:lnSpc>
                <a:spcPct val="80000"/>
              </a:lnSpc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4002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the Code of Ethics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1. Competence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2. Informed Consent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3. Research &amp; Innovation 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4. Other Opinions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5. The Impaired Ophthalmologist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6. Pretreatment Assessment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7. Delegation of Services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8. Postoperative Care</a:t>
            </a:r>
          </a:p>
          <a:p>
            <a:pPr marL="0" indent="0" defTabSz="342866">
              <a:spcBef>
                <a:spcPts val="225"/>
              </a:spcBef>
              <a:buClrTx/>
              <a:buNone/>
            </a:pPr>
            <a:r>
              <a:rPr lang="en-US" altLang="en-US" sz="2000" dirty="0">
                <a:cs typeface="Cambria"/>
              </a:rPr>
              <a:t>Rule 9. Medical &amp; Surgical Procedures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5867400" cy="4114800"/>
          </a:xfrm>
        </p:spPr>
        <p:txBody>
          <a:bodyPr>
            <a:normAutofit/>
          </a:bodyPr>
          <a:lstStyle/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10. Procedures &amp; Materials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11. Commercial Relationships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12. Communications to Colleagues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13. Communications to the Public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14. Interrelations Between Ophthalmologists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15. Disclosures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16. Expert Testimony</a:t>
            </a:r>
            <a:endParaRPr lang="en-US" sz="2000" dirty="0">
              <a:solidFill>
                <a:srgbClr val="FFFF00"/>
              </a:solidFill>
              <a:cs typeface="Cambria"/>
            </a:endParaRP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17. Confidentiality </a:t>
            </a:r>
          </a:p>
          <a:p>
            <a:pPr marL="0" indent="0" defTabSz="342866">
              <a:spcBef>
                <a:spcPts val="225"/>
              </a:spcBef>
              <a:buNone/>
              <a:defRPr/>
            </a:pPr>
            <a:r>
              <a:rPr lang="en-US" sz="2000" dirty="0">
                <a:cs typeface="Cambria"/>
              </a:rPr>
              <a:t>Rule 18. Harassment and Discrimination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813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FE0A93-6549-919E-A9B3-5FB154CB2A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5754"/>
          <a:stretch/>
        </p:blipFill>
        <p:spPr>
          <a:xfrm>
            <a:off x="7467600" y="1676400"/>
            <a:ext cx="4114800" cy="4114800"/>
          </a:xfrm>
          <a:prstGeom prst="ellipse">
            <a:avLst/>
          </a:prstGeom>
          <a:noFill/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3D2A6672-418D-1EF6-8D31-8626894B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  <a:cs typeface="Book Antiqua" panose="02040602050305030304" pitchFamily="18" charset="0"/>
              </a:rPr>
              <a:t>Why is this Topic Important?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DC10B-DA4A-866C-8378-E0A2862B6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7239000" cy="41148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Obligation to be Truthful</a:t>
            </a:r>
          </a:p>
          <a:p>
            <a:r>
              <a:rPr lang="en-US" altLang="en-US" sz="3200" dirty="0"/>
              <a:t>Integrity of the Profession</a:t>
            </a:r>
          </a:p>
          <a:p>
            <a:r>
              <a:rPr lang="en-US" altLang="en-US" sz="3200" dirty="0"/>
              <a:t>State and Federal Regulations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8632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11353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An Ophthalmologist’s Fiduciary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6071447" cy="4525963"/>
          </a:xfrm>
        </p:spPr>
        <p:txBody>
          <a:bodyPr/>
          <a:lstStyle/>
          <a:p>
            <a:r>
              <a:rPr lang="en-US" dirty="0"/>
              <a:t>Professional decision making must serve the patient’s best interests</a:t>
            </a:r>
          </a:p>
          <a:p>
            <a:r>
              <a:rPr lang="en-US" dirty="0"/>
              <a:t>An issue of medical ethics is generally resolved by the determination that the best interests of patients are served</a:t>
            </a:r>
          </a:p>
          <a:p>
            <a:r>
              <a:rPr lang="en-US" dirty="0"/>
              <a:t>Coordination of eye care between varied providers must serve the best interests of each patient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pic>
        <p:nvPicPr>
          <p:cNvPr id="5" name="Content Placeholder 4" descr="IMG_0002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09" b="-11509"/>
          <a:stretch>
            <a:fillRect/>
          </a:stretch>
        </p:blipFill>
        <p:spPr>
          <a:xfrm>
            <a:off x="6862925" y="1506282"/>
            <a:ext cx="4719475" cy="3966753"/>
          </a:xfrm>
        </p:spPr>
      </p:pic>
      <p:sp>
        <p:nvSpPr>
          <p:cNvPr id="4" name="TextBox 3"/>
          <p:cNvSpPr txBox="1"/>
          <p:nvPr/>
        </p:nvSpPr>
        <p:spPr>
          <a:xfrm>
            <a:off x="7737615" y="5405571"/>
            <a:ext cx="3333236" cy="338690"/>
          </a:xfrm>
          <a:prstGeom prst="rect">
            <a:avLst/>
          </a:prstGeom>
          <a:noFill/>
        </p:spPr>
        <p:txBody>
          <a:bodyPr wrap="none" lIns="91575" tIns="45787" rIns="91575" bIns="45787" rtlCol="0">
            <a:spAutoFit/>
          </a:bodyPr>
          <a:lstStyle/>
          <a:p>
            <a:r>
              <a:rPr lang="en-US" sz="1600" i="1" dirty="0"/>
              <a:t>”The Doctor”, </a:t>
            </a:r>
            <a:r>
              <a:rPr lang="en-US" sz="1600" dirty="0"/>
              <a:t>Sir Luke Filde, 1891 </a:t>
            </a:r>
          </a:p>
        </p:txBody>
      </p:sp>
    </p:spTree>
    <p:extLst>
      <p:ext uri="{BB962C8B-B14F-4D97-AF65-F5344CB8AC3E}">
        <p14:creationId xmlns:p14="http://schemas.microsoft.com/office/powerpoint/2010/main" val="188656411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4E367-4DE3-AA4C-B2AB-98F00A29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Delegation and Co-management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B3DB9-E042-571D-9FDC-E0CEA847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Ophthalmologists routinely delegate care and co-manage patients:</a:t>
            </a:r>
          </a:p>
          <a:p>
            <a:pPr lvl="1"/>
            <a:r>
              <a:rPr lang="en-US" sz="2400" dirty="0"/>
              <a:t>With the retina specialist in the practice who refers a suspected retinal detachment  </a:t>
            </a:r>
          </a:p>
          <a:p>
            <a:pPr lvl="1"/>
            <a:r>
              <a:rPr lang="en-US" sz="2400" dirty="0"/>
              <a:t>With the technician who does a pressure check after glaucoma surgery</a:t>
            </a:r>
          </a:p>
          <a:p>
            <a:pPr lvl="1"/>
            <a:r>
              <a:rPr lang="en-US" sz="2400" dirty="0"/>
              <a:t>With a retired ophthalmologist who no longer performs surgery, but whose patients want to stay with 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618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2DF9-3589-9EB2-30EF-09BFBD8A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BAA6E-7E8E-55C9-545D-37E3002C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Delegation of care and co-management raise concerns when: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lnSpc>
                <a:spcPct val="75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There is inadequate consent</a:t>
            </a:r>
          </a:p>
          <a:p>
            <a:pPr lvl="2">
              <a:lnSpc>
                <a:spcPct val="75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The patient is not aware of the arrangements and has not given consent </a:t>
            </a:r>
            <a:br>
              <a:rPr lang="en-US" altLang="en-US" sz="2000" dirty="0">
                <a:ea typeface="ＭＳ Ｐゴシック" panose="020B0600070205080204" pitchFamily="34" charset="-128"/>
              </a:rPr>
            </a:b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>
              <a:lnSpc>
                <a:spcPct val="75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The “</a:t>
            </a:r>
            <a:r>
              <a:rPr lang="en-US" altLang="en-US" sz="2200" dirty="0" err="1">
                <a:ea typeface="ＭＳ Ｐゴシック" panose="020B0600070205080204" pitchFamily="34" charset="-128"/>
              </a:rPr>
              <a:t>delegatee</a:t>
            </a:r>
            <a:r>
              <a:rPr lang="en-US" altLang="en-US" sz="2200" dirty="0">
                <a:ea typeface="ＭＳ Ｐゴシック" panose="020B0600070205080204" pitchFamily="34" charset="-128"/>
              </a:rPr>
              <a:t>” is not trained or licensed to provide the delegated care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lnSpc>
                <a:spcPct val="75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There is problematic utilization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When co-management becomes routine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No valid reason for co-managing the patient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When the primary purpose is economic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When offered as an inducement for referrals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When established by coercion or as a condition for future referrals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3461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Circumstances in Which Co-Management</a:t>
            </a:r>
            <a:br>
              <a:rPr lang="en-US" sz="3800" dirty="0"/>
            </a:br>
            <a:r>
              <a:rPr lang="en-US" sz="3800" dirty="0"/>
              <a:t>May Be Appropriate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2000" y="1676400"/>
            <a:ext cx="5000207" cy="18716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0" y="1676400"/>
            <a:ext cx="5486400" cy="4114800"/>
          </a:xfrm>
        </p:spPr>
        <p:txBody>
          <a:bodyPr/>
          <a:lstStyle/>
          <a:p>
            <a:r>
              <a:rPr lang="en-US" dirty="0"/>
              <a:t>In integrated healthcare systems </a:t>
            </a:r>
          </a:p>
          <a:p>
            <a:r>
              <a:rPr lang="en-US" dirty="0"/>
              <a:t>Patient inability to return </a:t>
            </a:r>
          </a:p>
          <a:p>
            <a:r>
              <a:rPr lang="en-US" dirty="0"/>
              <a:t>Operating ophthalmologist’s unavailability </a:t>
            </a:r>
          </a:p>
          <a:p>
            <a:r>
              <a:rPr lang="en-US" dirty="0"/>
              <a:t>Patient prerogative</a:t>
            </a:r>
          </a:p>
          <a:p>
            <a:r>
              <a:rPr lang="en-US" dirty="0"/>
              <a:t>Change in postoperative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802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3833" y="-13996"/>
            <a:ext cx="10972800" cy="1219200"/>
          </a:xfrm>
        </p:spPr>
        <p:txBody>
          <a:bodyPr/>
          <a:lstStyle/>
          <a:p>
            <a:r>
              <a:rPr lang="en-US"/>
              <a:t>Financial considerations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Co-management fees should be commensurate with service(s) actually provided, and separately billed by the non-operating practitioner</a:t>
            </a:r>
          </a:p>
          <a:p>
            <a:pPr lvl="1"/>
            <a:r>
              <a:rPr lang="en-US" sz="2400" dirty="0"/>
              <a:t>Medicare/Medicaid patients: co-management arrangement should be consistent with all Medicare/Medicaid billing/coding rules </a:t>
            </a:r>
          </a:p>
          <a:p>
            <a:pPr lvl="1"/>
            <a:r>
              <a:rPr lang="en-US" sz="2400" dirty="0"/>
              <a:t>The patient should be informed of, and consent in writing to, any financial compensation/additional fees charged as a result of the arrangement.</a:t>
            </a:r>
          </a:p>
          <a:p>
            <a:pPr lvl="1"/>
            <a:r>
              <a:rPr lang="en-US" sz="2400" dirty="0"/>
              <a:t>For non-covered Medicare/Medicaid services, fee structures should also be commensurate with the services provided. 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11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0F42-039F-DFA8-51C7-B695C720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Law and Ethics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05743-2FA8-F977-EA96-B06F40A0A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Delegation of medical care and co-management of individual patients are not </a:t>
            </a:r>
            <a:r>
              <a:rPr lang="en-US" i="1" dirty="0"/>
              <a:t>per se </a:t>
            </a:r>
            <a:r>
              <a:rPr lang="en-US" dirty="0"/>
              <a:t>unethical.</a:t>
            </a:r>
          </a:p>
          <a:p>
            <a:r>
              <a:rPr lang="en-US" dirty="0"/>
              <a:t>Many states have regulations that address fee splitting and/or co-management, and they vary state to state.</a:t>
            </a:r>
          </a:p>
          <a:p>
            <a:r>
              <a:rPr lang="en-US" dirty="0"/>
              <a:t>State laws may concern procedures paid by private insurance as well as state insurance plans. </a:t>
            </a:r>
          </a:p>
          <a:p>
            <a:r>
              <a:rPr lang="en-US" dirty="0"/>
              <a:t>The operative word is </a:t>
            </a:r>
            <a:r>
              <a:rPr lang="en-US" i="1" u="sng" dirty="0"/>
              <a:t>appropriate</a:t>
            </a:r>
            <a:r>
              <a:rPr lang="en-US" dirty="0"/>
              <a:t> delegation, i.e., when it is in the patient’s best interests.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269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55C4-F34B-768F-9F9E-7BAF5EB0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Medicare/Medicaid </a:t>
            </a:r>
            <a:br>
              <a:rPr lang="en-US" dirty="0"/>
            </a:br>
            <a:r>
              <a:rPr lang="en-US" dirty="0"/>
              <a:t>Anti-Kickback Statute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F21E6-EB20-F543-CB70-73E52DFC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Prohibits knowingly and willfully soliciting, receiving, offering or paying any “remuneration” in return for:</a:t>
            </a:r>
          </a:p>
          <a:p>
            <a:r>
              <a:rPr lang="en-US" dirty="0"/>
              <a:t>Referring a person for an item or service which may be paid by a “Federal Health Care Program” (e.g., Medicare/Medicaid, Veterans Health Programs, Indian Health Programs, Tricare); or</a:t>
            </a:r>
          </a:p>
          <a:p>
            <a:r>
              <a:rPr lang="en-US" dirty="0"/>
              <a:t>Purchasing, leasing, ordering any item or service which may be paid by a Federal Health Care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016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AO_PPT_TEMPLATE_WIDE_20180109">
  <a:themeElements>
    <a:clrScheme name="Academy">
      <a:dk1>
        <a:srgbClr val="000000"/>
      </a:dk1>
      <a:lt1>
        <a:srgbClr val="FFFFFF"/>
      </a:lt1>
      <a:dk2>
        <a:srgbClr val="53565A"/>
      </a:dk2>
      <a:lt2>
        <a:srgbClr val="351F65"/>
      </a:lt2>
      <a:accent1>
        <a:srgbClr val="D05A57"/>
      </a:accent1>
      <a:accent2>
        <a:srgbClr val="F68D2E"/>
      </a:accent2>
      <a:accent3>
        <a:srgbClr val="F2C75C"/>
      </a:accent3>
      <a:accent4>
        <a:srgbClr val="A9C23F"/>
      </a:accent4>
      <a:accent5>
        <a:srgbClr val="86C8BC"/>
      </a:accent5>
      <a:accent6>
        <a:srgbClr val="3E87C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AAO PPT  TEMPLATE_WIDE_20161216.potx" id="{E3145F29-EC0F-467F-A28F-783E739528AB}" vid="{B682E372-D806-4981-BDE8-DB47C38DED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F5B6B876A3E458BE4D524A4037852" ma:contentTypeVersion="8" ma:contentTypeDescription="Create a new document." ma:contentTypeScope="" ma:versionID="7aa00102085b360eb7b9922eea7b719d">
  <xsd:schema xmlns:xsd="http://www.w3.org/2001/XMLSchema" xmlns:xs="http://www.w3.org/2001/XMLSchema" xmlns:p="http://schemas.microsoft.com/office/2006/metadata/properties" xmlns:ns2="272f664c-e4d1-4b55-8c84-187a3b1fbd1d" xmlns:ns3="e56d3aac-1f41-4556-81ab-f0bb9113a72d" targetNamespace="http://schemas.microsoft.com/office/2006/metadata/properties" ma:root="true" ma:fieldsID="bfd57c48e5a2dec8be175cd3cd306b77" ns2:_="" ns3:_="">
    <xsd:import namespace="272f664c-e4d1-4b55-8c84-187a3b1fbd1d"/>
    <xsd:import namespace="e56d3aac-1f41-4556-81ab-f0bb9113a7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f664c-e4d1-4b55-8c84-187a3b1fb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d3aac-1f41-4556-81ab-f0bb9113a7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C69CF-8D51-4A32-980C-173A54FFDDBB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e56d3aac-1f41-4556-81ab-f0bb9113a72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72f664c-e4d1-4b55-8c84-187a3b1fbd1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1DD854-F139-406C-8CF5-FD51B80AB3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B2697C-FC7D-4BA5-A983-A977C78F7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2f664c-e4d1-4b55-8c84-187a3b1fbd1d"/>
    <ds:schemaRef ds:uri="e56d3aac-1f41-4556-81ab-f0bb9113a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AAO_PPT_TEMPLATE_WIDE_20180112</Template>
  <TotalTime>588</TotalTime>
  <Words>1192</Words>
  <Application>Microsoft Office PowerPoint</Application>
  <PresentationFormat>Widescreen</PresentationFormat>
  <Paragraphs>130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Calibri</vt:lpstr>
      <vt:lpstr>Courier New</vt:lpstr>
      <vt:lpstr>Wingdings</vt:lpstr>
      <vt:lpstr>AAO_PPT_TEMPLATE_WIDE_20180109</vt:lpstr>
      <vt:lpstr>Delegation of Services and  Co-management </vt:lpstr>
      <vt:lpstr>Why is this Topic Important?</vt:lpstr>
      <vt:lpstr> An Ophthalmologist’s Fiduciary Responsibility</vt:lpstr>
      <vt:lpstr>Delegation and Co-management </vt:lpstr>
      <vt:lpstr>Potential Problem Areas</vt:lpstr>
      <vt:lpstr>Circumstances in Which Co-Management May Be Appropriate </vt:lpstr>
      <vt:lpstr>Financial considerations</vt:lpstr>
      <vt:lpstr>A Note on Law and Ethics </vt:lpstr>
      <vt:lpstr>Medicare/Medicaid  Anti-Kickback Statute</vt:lpstr>
      <vt:lpstr>What is “remuneration”?</vt:lpstr>
      <vt:lpstr>Patients’ interests must never be compromised </vt:lpstr>
      <vt:lpstr>AAO Resources</vt:lpstr>
      <vt:lpstr>Co-management Code of Ethics: Applicable Rules</vt:lpstr>
      <vt:lpstr>Rule 2:  Informed Consent</vt:lpstr>
      <vt:lpstr>Rule 6: Pretreatment Assessment</vt:lpstr>
      <vt:lpstr>Rules 7 and 8: Delegation of Services and Postoperative Care</vt:lpstr>
      <vt:lpstr>Rules 11 and 15: Commercial  Relationships and Conflicts of Interest</vt:lpstr>
      <vt:lpstr>Rules 11 and 15: Commercial  Relationships and Conflicts of Interest</vt:lpstr>
      <vt:lpstr>Rules of the Code of Ethics </vt:lpstr>
      <vt:lpstr>PowerPoint Presentation</vt:lpstr>
    </vt:vector>
  </TitlesOfParts>
  <Company>Buchalter Nemer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mpearse</dc:creator>
  <cp:lastModifiedBy>Mara Pearse Burke</cp:lastModifiedBy>
  <cp:revision>25</cp:revision>
  <dcterms:created xsi:type="dcterms:W3CDTF">2018-08-15T18:59:43Z</dcterms:created>
  <dcterms:modified xsi:type="dcterms:W3CDTF">2023-11-27T22:40:42Z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0x010100E13F5B6B876A3E458BE4D524A4037852</vt:lpwstr>
  </property>
</Properties>
</file>